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1220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F2618-FAE9-4E3D-A322-1F971927F8B0}"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2BD0D-7FE5-4F42-BAF5-5F26127FFCF1}" type="slidenum">
              <a:rPr lang="en-US" smtClean="0"/>
              <a:t>‹#›</a:t>
            </a:fld>
            <a:endParaRPr lang="en-US"/>
          </a:p>
        </p:txBody>
      </p:sp>
    </p:spTree>
    <p:extLst>
      <p:ext uri="{BB962C8B-B14F-4D97-AF65-F5344CB8AC3E}">
        <p14:creationId xmlns:p14="http://schemas.microsoft.com/office/powerpoint/2010/main" val="329985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5889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685229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Image 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F89A63-7158-41FE-8F66-D8007A297D72}"/>
              </a:ext>
            </a:extLst>
          </p:cNvPr>
          <p:cNvSpPr>
            <a:spLocks noGrp="1"/>
          </p:cNvSpPr>
          <p:nvPr>
            <p:ph type="pic" sz="quarter" idx="10"/>
          </p:nvPr>
        </p:nvSpPr>
        <p:spPr>
          <a:xfrm>
            <a:off x="-1" y="0"/>
            <a:ext cx="4278313" cy="6858000"/>
          </a:xfrm>
        </p:spPr>
        <p:txBody>
          <a:bodyPr/>
          <a:lstStyle/>
          <a:p>
            <a:r>
              <a:rPr lang="en-US"/>
              <a:t>Click icon to add picture</a:t>
            </a:r>
          </a:p>
        </p:txBody>
      </p:sp>
    </p:spTree>
    <p:extLst>
      <p:ext uri="{BB962C8B-B14F-4D97-AF65-F5344CB8AC3E}">
        <p14:creationId xmlns:p14="http://schemas.microsoft.com/office/powerpoint/2010/main" val="9137448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3 No Panel">
    <p:spTree>
      <p:nvGrpSpPr>
        <p:cNvPr id="1" name=""/>
        <p:cNvGrpSpPr/>
        <p:nvPr/>
      </p:nvGrpSpPr>
      <p:grpSpPr>
        <a:xfrm>
          <a:off x="0" y="0"/>
          <a:ext cx="0" cy="0"/>
          <a:chOff x="0" y="0"/>
          <a:chExt cx="0" cy="0"/>
        </a:xfrm>
      </p:grpSpPr>
      <p:sp>
        <p:nvSpPr>
          <p:cNvPr id="2" name="Title 1"/>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tx1"/>
                </a:solidFill>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93742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Black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 name="Title 1"/>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72600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Teal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51AE6C69-C9F2-1844-8ED5-33B14D770F41}"/>
              </a:ext>
            </a:extLst>
          </p:cNvPr>
          <p:cNvSpPr>
            <a:spLocks noGrp="1"/>
          </p:cNvSpPr>
          <p:nvPr>
            <p:ph type="title"/>
          </p:nvPr>
        </p:nvSpPr>
        <p:spPr>
          <a:xfrm>
            <a:off x="469900" y="804672"/>
            <a:ext cx="3627438" cy="896112"/>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F45CC406-52D4-0544-88D9-96309627E873}"/>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544944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 Blue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E434C6DD-FF38-5742-8DC5-D2E59B767AF7}"/>
              </a:ext>
            </a:extLst>
          </p:cNvPr>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FA0DECF8-FAA2-DC42-B5A2-E0FD5856E5BE}"/>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1119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Navy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9AC26BC7-4BA6-7F4C-9340-B434A5D456F7}"/>
              </a:ext>
            </a:extLst>
          </p:cNvPr>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7DE92065-1A2A-9E46-A2D5-0FC3FB3454CF}"/>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0847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Green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rgbClr val="C4D6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27751025-54BE-494B-8860-D9C91684F749}"/>
              </a:ext>
            </a:extLst>
          </p:cNvPr>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2CC69A61-1D8A-734D-A9CB-C0ED459EB1B2}"/>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05375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3 Black">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7915275"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7915274" y="1"/>
            <a:ext cx="4276725" cy="6857998"/>
          </a:xfrm>
          <a:solidFill>
            <a:schemeClr val="tx1"/>
          </a:solidFill>
        </p:spPr>
        <p:txBody>
          <a:bodyPr vert="horz" lIns="365760" tIns="365760" rIns="365760" bIns="2926080" rtlCol="0" anchor="b" anchorCtr="0">
            <a:noAutofit/>
          </a:bodyPr>
          <a:lstStyle>
            <a:lvl1pPr>
              <a:lnSpc>
                <a:spcPct val="90000"/>
              </a:lnSpc>
              <a:defRPr lang="en-US" sz="3600" b="0" baseline="0" dirty="0">
                <a:solidFill>
                  <a:schemeClr val="bg1"/>
                </a:solidFill>
                <a:latin typeface="+mj-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7915275" y="4114800"/>
            <a:ext cx="4276725" cy="2743199"/>
          </a:xfrm>
        </p:spPr>
        <p:txBody>
          <a:bodyPr vert="horz" lIns="365760" tIns="0" rIns="365760" bIns="0" rtlCol="0">
            <a:noAutofit/>
          </a:bodyPr>
          <a:lstStyle>
            <a:lvl1pPr marL="0" indent="0">
              <a:buNone/>
              <a:defRPr lang="en-US" sz="1800" baseline="0" dirty="0">
                <a:solidFill>
                  <a:schemeClr val="bg1"/>
                </a:solidFill>
              </a:defRPr>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1173287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5472A-0A6F-4C72-B8FD-DC675B4D216F}"/>
              </a:ext>
            </a:extLst>
          </p:cNvPr>
          <p:cNvSpPr txBox="1"/>
          <p:nvPr userDrawn="1"/>
        </p:nvSpPr>
        <p:spPr>
          <a:xfrm>
            <a:off x="4278313" y="4580781"/>
            <a:ext cx="7443787" cy="1441420"/>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This publication contains general information only, and none of the member firms of Deloitte </a:t>
            </a:r>
            <a:r>
              <a:rPr kumimoji="0" lang="en-US" sz="800" b="0" i="0" u="none" strike="noStrike" kern="1200" cap="none" spc="0" normalizeH="0" baseline="0" noProof="0" err="1">
                <a:ln>
                  <a:noFill/>
                </a:ln>
                <a:solidFill>
                  <a:schemeClr val="bg1"/>
                </a:solidFill>
                <a:effectLst/>
                <a:uLnTx/>
                <a:uFillTx/>
                <a:latin typeface="+mn-lt"/>
                <a:ea typeface="+mn-ea"/>
                <a:cs typeface="+mn-cs"/>
              </a:rPr>
              <a:t>Touche</a:t>
            </a:r>
            <a:r>
              <a:rPr kumimoji="0" lang="en-US" sz="800" b="0" i="0" u="none" strike="noStrike" kern="1200" cap="none" spc="0" normalizeH="0" baseline="0" noProof="0">
                <a:ln>
                  <a:noFill/>
                </a:ln>
                <a:solidFill>
                  <a:schemeClr val="bg1"/>
                </a:solidFill>
                <a:effectLst/>
                <a:uLnTx/>
                <a:uFillTx/>
                <a:latin typeface="+mn-lt"/>
                <a:ea typeface="+mn-ea"/>
                <a:cs typeface="+mn-cs"/>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the rules and regulations of public accounting.</a:t>
            </a:r>
          </a:p>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Copyright © 2019 Deloitte Development LLC. </a:t>
            </a:r>
            <a:br>
              <a:rPr kumimoji="0" lang="en-US" sz="800" b="0" i="0" u="none" strike="noStrike" kern="1200" cap="none" spc="0" normalizeH="0" baseline="0" noProof="0">
                <a:ln>
                  <a:noFill/>
                </a:ln>
                <a:solidFill>
                  <a:schemeClr val="bg1"/>
                </a:solidFill>
                <a:effectLst/>
                <a:uLnTx/>
                <a:uFillTx/>
                <a:latin typeface="+mn-lt"/>
                <a:ea typeface="+mn-ea"/>
                <a:cs typeface="+mn-cs"/>
              </a:rPr>
            </a:br>
            <a:r>
              <a:rPr kumimoji="0" lang="en-US" sz="800" b="0" i="0" u="none" strike="noStrike" kern="1200" cap="none" spc="0" normalizeH="0" baseline="0" noProof="0">
                <a:ln>
                  <a:noFill/>
                </a:ln>
                <a:solidFill>
                  <a:schemeClr val="bg1"/>
                </a:solidFill>
                <a:effectLst/>
                <a:uLnTx/>
                <a:uFillTx/>
                <a:latin typeface="+mn-lt"/>
                <a:ea typeface="+mn-ea"/>
                <a:cs typeface="+mn-cs"/>
              </a:rPr>
              <a:t>All rights reserved. Member of Deloitte </a:t>
            </a:r>
            <a:r>
              <a:rPr kumimoji="0" lang="en-US" sz="800" b="0" i="0" u="none" strike="noStrike" kern="1200" cap="none" spc="0" normalizeH="0" baseline="0" noProof="0" err="1">
                <a:ln>
                  <a:noFill/>
                </a:ln>
                <a:solidFill>
                  <a:schemeClr val="bg1"/>
                </a:solidFill>
                <a:effectLst/>
                <a:uLnTx/>
                <a:uFillTx/>
                <a:latin typeface="+mn-lt"/>
                <a:ea typeface="+mn-ea"/>
                <a:cs typeface="+mn-cs"/>
              </a:rPr>
              <a:t>Touche</a:t>
            </a:r>
            <a:r>
              <a:rPr kumimoji="0" lang="en-US" sz="800" b="0" i="0" u="none" strike="noStrike" kern="1200" cap="none" spc="0" normalizeH="0" baseline="0" noProof="0">
                <a:ln>
                  <a:noFill/>
                </a:ln>
                <a:solidFill>
                  <a:schemeClr val="bg1"/>
                </a:solidFill>
                <a:effectLst/>
                <a:uLnTx/>
                <a:uFillTx/>
                <a:latin typeface="+mn-lt"/>
                <a:ea typeface="+mn-ea"/>
                <a:cs typeface="+mn-cs"/>
              </a:rPr>
              <a:t> Tohmatsu Limited</a:t>
            </a:r>
          </a:p>
        </p:txBody>
      </p:sp>
      <p:sp>
        <p:nvSpPr>
          <p:cNvPr id="5" name="Text Placeholder 4">
            <a:extLst>
              <a:ext uri="{FF2B5EF4-FFF2-40B4-BE49-F238E27FC236}">
                <a16:creationId xmlns:a16="http://schemas.microsoft.com/office/drawing/2014/main" id="{94812ECC-7C16-4002-BA8A-A367D2A6B62F}"/>
              </a:ext>
            </a:extLst>
          </p:cNvPr>
          <p:cNvSpPr>
            <a:spLocks noGrp="1"/>
          </p:cNvSpPr>
          <p:nvPr>
            <p:ph type="body" sz="quarter" idx="10" hasCustomPrompt="1"/>
          </p:nvPr>
        </p:nvSpPr>
        <p:spPr>
          <a:xfrm>
            <a:off x="4278313" y="1017588"/>
            <a:ext cx="7443787" cy="3150999"/>
          </a:xfrm>
        </p:spPr>
        <p:txBody>
          <a:bodyPr anchor="b"/>
          <a:lstStyle>
            <a:lvl1pPr>
              <a:defRPr sz="5400" spc="-150">
                <a:solidFill>
                  <a:schemeClr val="bg1"/>
                </a:solidFill>
                <a:latin typeface="+mj-lt"/>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a:t>Closing text here.</a:t>
            </a:r>
          </a:p>
        </p:txBody>
      </p:sp>
      <p:grpSp>
        <p:nvGrpSpPr>
          <p:cNvPr id="20" name="Group 19">
            <a:extLst>
              <a:ext uri="{FF2B5EF4-FFF2-40B4-BE49-F238E27FC236}">
                <a16:creationId xmlns:a16="http://schemas.microsoft.com/office/drawing/2014/main" id="{D088A566-86DC-EF42-85F3-E405DD83D7BB}"/>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C62E894-F2B0-7F40-B99B-6EE15933367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EC8F78BA-24E4-9E4F-A42A-E6D6C7CC8F18}"/>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60D5EC31-80DE-C244-8562-91F6EEF44C22}"/>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A5A54AEA-20F7-9A42-B6B7-7C4F0A2EE027}"/>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49EAE557-62A6-7845-BC20-F9CD1365B204}"/>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6E3772BB-85A4-D64A-B08B-89D3CEDC868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DCA47903-9870-D544-A2EA-39435FF03AD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D553E05E-9F35-5B4A-8A41-74E263A57B0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666C6C1B-AC80-8749-BC63-60BBA36F7814}"/>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4E34FCC7-000E-9F4F-A097-FA2189AD8FB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99247631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rgbClr val="A0DCFF"/>
        </a:solidFill>
        <a:effectLst/>
      </p:bgPr>
    </p:bg>
    <p:spTree>
      <p:nvGrpSpPr>
        <p:cNvPr id="1" name=""/>
        <p:cNvGrpSpPr/>
        <p:nvPr/>
      </p:nvGrpSpPr>
      <p:grpSpPr>
        <a:xfrm>
          <a:off x="0" y="0"/>
          <a:ext cx="0" cy="0"/>
          <a:chOff x="0" y="0"/>
          <a:chExt cx="0" cy="0"/>
        </a:xfrm>
      </p:grpSpPr>
      <p:sp>
        <p:nvSpPr>
          <p:cNvPr id="3" name="TextBox 2"/>
          <p:cNvSpPr txBox="1"/>
          <p:nvPr userDrawn="1"/>
        </p:nvSpPr>
        <p:spPr>
          <a:xfrm>
            <a:off x="2878634" y="1217629"/>
            <a:ext cx="6434732" cy="4339650"/>
          </a:xfrm>
          <a:prstGeom prst="rect">
            <a:avLst/>
          </a:prstGeom>
          <a:noFill/>
        </p:spPr>
        <p:txBody>
          <a:bodyPr wrap="square" rtlCol="0">
            <a:spAutoFit/>
          </a:bodyPr>
          <a:lstStyle/>
          <a:p>
            <a:pPr algn="ctr"/>
            <a:r>
              <a:rPr lang="en-US" sz="9600" b="0">
                <a:solidFill>
                  <a:schemeClr val="tx1"/>
                </a:solidFill>
                <a:latin typeface="+mj-lt"/>
              </a:rPr>
              <a:t>Do not use this</a:t>
            </a:r>
            <a:r>
              <a:rPr lang="en-US" sz="9600" b="0" baseline="0">
                <a:solidFill>
                  <a:schemeClr val="tx1"/>
                </a:solidFill>
                <a:latin typeface="+mj-lt"/>
              </a:rPr>
              <a:t> layout</a:t>
            </a:r>
          </a:p>
          <a:p>
            <a:pPr algn="ctr"/>
            <a:endParaRPr lang="en-US" sz="2800" b="1" baseline="0">
              <a:solidFill>
                <a:schemeClr val="tx1"/>
              </a:solidFill>
              <a:latin typeface="+mj-lt"/>
            </a:endParaRPr>
          </a:p>
          <a:p>
            <a:pPr algn="ctr"/>
            <a:r>
              <a:rPr lang="en-US" sz="2800" b="0" baseline="0">
                <a:solidFill>
                  <a:schemeClr val="tx1"/>
                </a:solidFill>
                <a:latin typeface="+mn-lt"/>
              </a:rPr>
              <a:t>Delete any master slides that occur after this layout</a:t>
            </a:r>
            <a:endParaRPr lang="en-US" sz="2800" b="0">
              <a:solidFill>
                <a:schemeClr val="tx1"/>
              </a:solidFill>
              <a:latin typeface="+mn-lt"/>
            </a:endParaRPr>
          </a:p>
        </p:txBody>
      </p:sp>
    </p:spTree>
    <p:extLst>
      <p:ext uri="{BB962C8B-B14F-4D97-AF65-F5344CB8AC3E}">
        <p14:creationId xmlns:p14="http://schemas.microsoft.com/office/powerpoint/2010/main" val="296587364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solidFill>
                  <a:schemeClr val="tx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 name="Group 1">
            <a:extLst>
              <a:ext uri="{FF2B5EF4-FFF2-40B4-BE49-F238E27FC236}">
                <a16:creationId xmlns:a16="http://schemas.microsoft.com/office/drawing/2014/main" id="{68A7555D-9EA2-0842-88A7-4A9429A2B606}"/>
              </a:ext>
            </a:extLst>
          </p:cNvPr>
          <p:cNvGrpSpPr/>
          <p:nvPr userDrawn="1"/>
        </p:nvGrpSpPr>
        <p:grpSpPr>
          <a:xfrm>
            <a:off x="469900" y="457761"/>
            <a:ext cx="1998000" cy="374400"/>
            <a:chOff x="469900" y="457761"/>
            <a:chExt cx="1998000" cy="374400"/>
          </a:xfrm>
        </p:grpSpPr>
        <p:sp>
          <p:nvSpPr>
            <p:cNvPr id="23" name="Oval 5"/>
            <p:cNvSpPr>
              <a:spLocks noChangeArrowheads="1"/>
            </p:cNvSpPr>
            <p:nvPr userDrawn="1"/>
          </p:nvSpPr>
          <p:spPr bwMode="auto">
            <a:xfrm>
              <a:off x="2360691" y="726016"/>
              <a:ext cx="107209" cy="1061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469900" y="459691"/>
              <a:ext cx="304086" cy="366679"/>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5" name="Rectangle 7"/>
            <p:cNvSpPr>
              <a:spLocks noChangeArrowheads="1"/>
            </p:cNvSpPr>
            <p:nvPr userDrawn="1"/>
          </p:nvSpPr>
          <p:spPr bwMode="auto">
            <a:xfrm>
              <a:off x="1093666" y="457761"/>
              <a:ext cx="91615" cy="36861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6" name="Freeform 8"/>
            <p:cNvSpPr>
              <a:spLocks noEditPoints="1"/>
            </p:cNvSpPr>
            <p:nvPr userDrawn="1"/>
          </p:nvSpPr>
          <p:spPr bwMode="auto">
            <a:xfrm>
              <a:off x="1222318" y="548466"/>
              <a:ext cx="265101" cy="281764"/>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7" name="Rectangle 9"/>
            <p:cNvSpPr>
              <a:spLocks noChangeArrowheads="1"/>
            </p:cNvSpPr>
            <p:nvPr userDrawn="1"/>
          </p:nvSpPr>
          <p:spPr bwMode="auto">
            <a:xfrm>
              <a:off x="1524454" y="552326"/>
              <a:ext cx="91615" cy="274044"/>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8" name="Rectangle 10"/>
            <p:cNvSpPr>
              <a:spLocks noChangeArrowheads="1"/>
            </p:cNvSpPr>
            <p:nvPr userDrawn="1"/>
          </p:nvSpPr>
          <p:spPr bwMode="auto">
            <a:xfrm>
              <a:off x="1524454" y="457761"/>
              <a:ext cx="91615" cy="61757"/>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9" name="Freeform 11"/>
            <p:cNvSpPr>
              <a:spLocks/>
            </p:cNvSpPr>
            <p:nvPr userDrawn="1"/>
          </p:nvSpPr>
          <p:spPr bwMode="auto">
            <a:xfrm>
              <a:off x="1653106" y="465481"/>
              <a:ext cx="194927" cy="364750"/>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0" name="Freeform 12"/>
            <p:cNvSpPr>
              <a:spLocks/>
            </p:cNvSpPr>
            <p:nvPr userDrawn="1"/>
          </p:nvSpPr>
          <p:spPr bwMode="auto">
            <a:xfrm>
              <a:off x="1865577" y="465481"/>
              <a:ext cx="194927" cy="364750"/>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1" name="Freeform 13"/>
            <p:cNvSpPr>
              <a:spLocks noEditPoints="1"/>
            </p:cNvSpPr>
            <p:nvPr userDrawn="1"/>
          </p:nvSpPr>
          <p:spPr bwMode="auto">
            <a:xfrm>
              <a:off x="2079996" y="548466"/>
              <a:ext cx="259252" cy="28176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2" name="Freeform 14"/>
            <p:cNvSpPr>
              <a:spLocks noEditPoints="1"/>
            </p:cNvSpPr>
            <p:nvPr userDrawn="1"/>
          </p:nvSpPr>
          <p:spPr bwMode="auto">
            <a:xfrm>
              <a:off x="801276" y="548466"/>
              <a:ext cx="257303" cy="281764"/>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grpSp>
      <p:sp>
        <p:nvSpPr>
          <p:cNvPr id="33" name="Picture Placeholder 8"/>
          <p:cNvSpPr>
            <a:spLocks noGrp="1"/>
          </p:cNvSpPr>
          <p:nvPr userDrawn="1">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6083113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709044"/>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254638"/>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11982510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Breadcrumb">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CDA913-053B-41DE-91C7-CDD8D7B615FE}"/>
              </a:ext>
            </a:extLst>
          </p:cNvPr>
          <p:cNvSpPr>
            <a:spLocks noGrp="1"/>
          </p:cNvSpPr>
          <p:nvPr>
            <p:ph type="body" sz="quarter" idx="15" hasCustomPrompt="1"/>
          </p:nvPr>
        </p:nvSpPr>
        <p:spPr>
          <a:xfrm>
            <a:off x="469900" y="351128"/>
            <a:ext cx="11252200" cy="173038"/>
          </a:xfrm>
        </p:spPr>
        <p:txBody>
          <a:bodyPr anchor="b"/>
          <a:lstStyle>
            <a:lvl1pPr>
              <a:defRPr sz="900" b="1" cap="all" baseline="0">
                <a:solidFill>
                  <a:schemeClr val="bg1">
                    <a:lumMod val="65000"/>
                  </a:schemeClr>
                </a:solidFill>
              </a:defRPr>
            </a:lvl1pPr>
          </a:lstStyle>
          <a:p>
            <a:pPr lvl="0"/>
            <a:r>
              <a:rPr lang="en-US"/>
              <a:t>CLICK TO EDIT BREADCRUMB</a:t>
            </a:r>
          </a:p>
        </p:txBody>
      </p:sp>
      <p:sp>
        <p:nvSpPr>
          <p:cNvPr id="6" name="Text Placeholder 8">
            <a:extLst>
              <a:ext uri="{FF2B5EF4-FFF2-40B4-BE49-F238E27FC236}">
                <a16:creationId xmlns:a16="http://schemas.microsoft.com/office/drawing/2014/main" id="{97460AE7-C41F-B742-A869-5900E2154F01}"/>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7" name="Title Placeholder 1">
            <a:extLst>
              <a:ext uri="{FF2B5EF4-FFF2-40B4-BE49-F238E27FC236}">
                <a16:creationId xmlns:a16="http://schemas.microsoft.com/office/drawing/2014/main" id="{F117C93D-60BC-C04D-874C-030B601BD595}"/>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36460907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690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Black">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34F336-8A58-3045-BBDB-4EFB786C64A3}"/>
              </a:ext>
            </a:extLst>
          </p:cNvPr>
          <p:cNvSpPr txBox="1"/>
          <p:nvPr userDrawn="1"/>
        </p:nvSpPr>
        <p:spPr>
          <a:xfrm>
            <a:off x="8989412" y="6477000"/>
            <a:ext cx="2576945"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a:solidFill>
                  <a:schemeClr val="bg1"/>
                </a:solidFill>
              </a:rPr>
              <a:t>Copyright © 2019 Deloitte Development LLC. All rights reserved.  </a:t>
            </a:r>
            <a:r>
              <a:rPr kumimoji="0" lang="en-US" sz="650" b="0" i="0" u="none" strike="noStrike" kern="1200" cap="none" spc="0" normalizeH="0" baseline="0" noProof="0">
                <a:ln>
                  <a:noFill/>
                </a:ln>
                <a:solidFill>
                  <a:schemeClr val="bg1"/>
                </a:solidFill>
                <a:effectLst/>
                <a:uLnTx/>
                <a:uFillTx/>
                <a:latin typeface="+mn-lt"/>
                <a:ea typeface="+mn-ea"/>
                <a:cs typeface="+mn-cs"/>
              </a:rPr>
              <a:t>| </a:t>
            </a:r>
            <a:endParaRPr lang="en-US" sz="650" noProof="0">
              <a:solidFill>
                <a:schemeClr val="bg1"/>
              </a:solidFill>
            </a:endParaRPr>
          </a:p>
        </p:txBody>
      </p:sp>
      <p:sp>
        <p:nvSpPr>
          <p:cNvPr id="9" name="TextBox 8">
            <a:extLst>
              <a:ext uri="{FF2B5EF4-FFF2-40B4-BE49-F238E27FC236}">
                <a16:creationId xmlns:a16="http://schemas.microsoft.com/office/drawing/2014/main" id="{BB580837-1B95-1546-8ADC-A69000EBEE54}"/>
              </a:ext>
            </a:extLst>
          </p:cNvPr>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0" name="Text Placeholder 8">
            <a:extLst>
              <a:ext uri="{FF2B5EF4-FFF2-40B4-BE49-F238E27FC236}">
                <a16:creationId xmlns:a16="http://schemas.microsoft.com/office/drawing/2014/main" id="{9F62AF77-09F9-B142-AECB-399BB0864EBC}"/>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solidFill>
                  <a:schemeClr val="bg1"/>
                </a:solidFill>
              </a:defRPr>
            </a:lvl1pPr>
          </a:lstStyle>
          <a:p>
            <a:pPr marL="228600" lvl="0" indent="-228600">
              <a:lnSpc>
                <a:spcPct val="130000"/>
              </a:lnSpc>
            </a:pPr>
            <a:r>
              <a:rPr lang="en-US"/>
              <a:t>Edit Master text styles</a:t>
            </a:r>
          </a:p>
        </p:txBody>
      </p:sp>
      <p:sp>
        <p:nvSpPr>
          <p:cNvPr id="11" name="Title Placeholder 1">
            <a:extLst>
              <a:ext uri="{FF2B5EF4-FFF2-40B4-BE49-F238E27FC236}">
                <a16:creationId xmlns:a16="http://schemas.microsoft.com/office/drawing/2014/main" id="{B3DC9768-1510-D04E-91BD-90B8972E5FFB}"/>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5743147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Breadcrumb Black">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4B7CE5-2C43-2E43-B1D6-00E6C3A52DE1}"/>
              </a:ext>
            </a:extLst>
          </p:cNvPr>
          <p:cNvSpPr txBox="1"/>
          <p:nvPr userDrawn="1"/>
        </p:nvSpPr>
        <p:spPr>
          <a:xfrm>
            <a:off x="8989412" y="6477000"/>
            <a:ext cx="2576945"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a:solidFill>
                  <a:schemeClr val="bg1"/>
                </a:solidFill>
              </a:rPr>
              <a:t>Copyright © 2019 Deloitte Development LLC. All rights reserved.  </a:t>
            </a:r>
            <a:r>
              <a:rPr kumimoji="0" lang="en-US" sz="650" b="0" i="0" u="none" strike="noStrike" kern="1200" cap="none" spc="0" normalizeH="0" baseline="0" noProof="0">
                <a:ln>
                  <a:noFill/>
                </a:ln>
                <a:solidFill>
                  <a:schemeClr val="bg1"/>
                </a:solidFill>
                <a:effectLst/>
                <a:uLnTx/>
                <a:uFillTx/>
                <a:latin typeface="+mn-lt"/>
                <a:ea typeface="+mn-ea"/>
                <a:cs typeface="+mn-cs"/>
              </a:rPr>
              <a:t>| </a:t>
            </a:r>
            <a:endParaRPr lang="en-US" sz="650" noProof="0">
              <a:solidFill>
                <a:schemeClr val="bg1"/>
              </a:solidFill>
            </a:endParaRPr>
          </a:p>
        </p:txBody>
      </p:sp>
      <p:sp>
        <p:nvSpPr>
          <p:cNvPr id="8" name="TextBox 7">
            <a:extLst>
              <a:ext uri="{FF2B5EF4-FFF2-40B4-BE49-F238E27FC236}">
                <a16:creationId xmlns:a16="http://schemas.microsoft.com/office/drawing/2014/main" id="{26469753-9AFC-4942-AE3D-D45AE76D82B7}"/>
              </a:ext>
            </a:extLst>
          </p:cNvPr>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2" name="Text Placeholder 8">
            <a:extLst>
              <a:ext uri="{FF2B5EF4-FFF2-40B4-BE49-F238E27FC236}">
                <a16:creationId xmlns:a16="http://schemas.microsoft.com/office/drawing/2014/main" id="{11438D94-9E78-DB46-8005-9BB6843830D6}"/>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solidFill>
                  <a:schemeClr val="bg1"/>
                </a:solidFill>
              </a:defRPr>
            </a:lvl1pPr>
          </a:lstStyle>
          <a:p>
            <a:pPr marL="228600" lvl="0" indent="-228600">
              <a:lnSpc>
                <a:spcPct val="130000"/>
              </a:lnSpc>
            </a:pPr>
            <a:r>
              <a:rPr lang="en-US"/>
              <a:t>Edit Master text styles</a:t>
            </a:r>
          </a:p>
        </p:txBody>
      </p:sp>
      <p:sp>
        <p:nvSpPr>
          <p:cNvPr id="13" name="Title Placeholder 1">
            <a:extLst>
              <a:ext uri="{FF2B5EF4-FFF2-40B4-BE49-F238E27FC236}">
                <a16:creationId xmlns:a16="http://schemas.microsoft.com/office/drawing/2014/main" id="{B33C2647-05D6-0F44-9218-9A454AE01A2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lvl1pPr>
              <a:defRPr>
                <a:solidFill>
                  <a:schemeClr val="bg1"/>
                </a:solidFill>
              </a:defRPr>
            </a:lvl1pPr>
          </a:lstStyle>
          <a:p>
            <a:r>
              <a:rPr lang="en-US" noProof="0"/>
              <a:t>Click to edit Master title style</a:t>
            </a:r>
          </a:p>
        </p:txBody>
      </p:sp>
      <p:sp>
        <p:nvSpPr>
          <p:cNvPr id="15" name="Text Placeholder 4">
            <a:extLst>
              <a:ext uri="{FF2B5EF4-FFF2-40B4-BE49-F238E27FC236}">
                <a16:creationId xmlns:a16="http://schemas.microsoft.com/office/drawing/2014/main" id="{D9D54F89-B56E-E943-9A3E-84F79DBDDBB0}"/>
              </a:ext>
            </a:extLst>
          </p:cNvPr>
          <p:cNvSpPr>
            <a:spLocks noGrp="1"/>
          </p:cNvSpPr>
          <p:nvPr>
            <p:ph type="body" sz="quarter" idx="15" hasCustomPrompt="1"/>
          </p:nvPr>
        </p:nvSpPr>
        <p:spPr>
          <a:xfrm>
            <a:off x="469900" y="351128"/>
            <a:ext cx="11252200" cy="173038"/>
          </a:xfrm>
        </p:spPr>
        <p:txBody>
          <a:bodyPr anchor="b"/>
          <a:lstStyle>
            <a:lvl1pPr>
              <a:defRPr sz="900" b="1" cap="all" baseline="0">
                <a:solidFill>
                  <a:schemeClr val="bg1">
                    <a:lumMod val="65000"/>
                  </a:schemeClr>
                </a:solidFill>
              </a:defRPr>
            </a:lvl1pPr>
          </a:lstStyle>
          <a:p>
            <a:pPr lvl="0"/>
            <a:r>
              <a:rPr lang="en-US"/>
              <a:t>CLICK TO EDIT BREADCRUMB</a:t>
            </a:r>
          </a:p>
        </p:txBody>
      </p:sp>
    </p:spTree>
    <p:extLst>
      <p:ext uri="{BB962C8B-B14F-4D97-AF65-F5344CB8AC3E}">
        <p14:creationId xmlns:p14="http://schemas.microsoft.com/office/powerpoint/2010/main" val="20000132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C5EA50-4B35-CC42-AD64-79966F3696BA}"/>
              </a:ext>
            </a:extLst>
          </p:cNvPr>
          <p:cNvSpPr txBox="1"/>
          <p:nvPr userDrawn="1"/>
        </p:nvSpPr>
        <p:spPr>
          <a:xfrm>
            <a:off x="8989412" y="6477000"/>
            <a:ext cx="2576945"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a:solidFill>
                  <a:schemeClr val="bg1"/>
                </a:solidFill>
              </a:rPr>
              <a:t>Copyright © 2019 Deloitte Development LLC. All rights reserved.  </a:t>
            </a:r>
            <a:r>
              <a:rPr kumimoji="0" lang="en-US" sz="650" b="0" i="0" u="none" strike="noStrike" kern="1200" cap="none" spc="0" normalizeH="0" baseline="0" noProof="0">
                <a:ln>
                  <a:noFill/>
                </a:ln>
                <a:solidFill>
                  <a:schemeClr val="bg1"/>
                </a:solidFill>
                <a:effectLst/>
                <a:uLnTx/>
                <a:uFillTx/>
                <a:latin typeface="+mn-lt"/>
                <a:ea typeface="+mn-ea"/>
                <a:cs typeface="+mn-cs"/>
              </a:rPr>
              <a:t>| </a:t>
            </a:r>
            <a:endParaRPr lang="en-US" sz="650" noProof="0">
              <a:solidFill>
                <a:schemeClr val="bg1"/>
              </a:solidFill>
            </a:endParaRPr>
          </a:p>
        </p:txBody>
      </p:sp>
      <p:sp>
        <p:nvSpPr>
          <p:cNvPr id="4" name="TextBox 3">
            <a:extLst>
              <a:ext uri="{FF2B5EF4-FFF2-40B4-BE49-F238E27FC236}">
                <a16:creationId xmlns:a16="http://schemas.microsoft.com/office/drawing/2014/main" id="{89874F89-BB35-1141-9BBC-DE91CF6CB30D}"/>
              </a:ext>
            </a:extLst>
          </p:cNvPr>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430498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Image Title, Subhea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F89A63-7158-41FE-8F66-D8007A297D72}"/>
              </a:ext>
            </a:extLst>
          </p:cNvPr>
          <p:cNvSpPr>
            <a:spLocks noGrp="1"/>
          </p:cNvSpPr>
          <p:nvPr>
            <p:ph type="pic" sz="quarter" idx="10"/>
          </p:nvPr>
        </p:nvSpPr>
        <p:spPr>
          <a:xfrm>
            <a:off x="-1" y="0"/>
            <a:ext cx="4278313" cy="6858000"/>
          </a:xfrm>
        </p:spPr>
        <p:txBody>
          <a:bodyPr/>
          <a:lstStyle/>
          <a:p>
            <a:r>
              <a:rPr lang="en-US"/>
              <a:t>Click icon to add picture</a:t>
            </a:r>
          </a:p>
        </p:txBody>
      </p:sp>
      <p:sp>
        <p:nvSpPr>
          <p:cNvPr id="12" name="Text Placeholder 8">
            <a:extLst>
              <a:ext uri="{FF2B5EF4-FFF2-40B4-BE49-F238E27FC236}">
                <a16:creationId xmlns:a16="http://schemas.microsoft.com/office/drawing/2014/main" id="{557E889A-2B4E-6943-9880-42F95E9FDDDA}"/>
              </a:ext>
            </a:extLst>
          </p:cNvPr>
          <p:cNvSpPr>
            <a:spLocks noGrp="1"/>
          </p:cNvSpPr>
          <p:nvPr>
            <p:ph type="body" sz="quarter" idx="14"/>
          </p:nvPr>
        </p:nvSpPr>
        <p:spPr>
          <a:xfrm>
            <a:off x="4798060" y="1020129"/>
            <a:ext cx="692404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13" name="Title Placeholder 1">
            <a:extLst>
              <a:ext uri="{FF2B5EF4-FFF2-40B4-BE49-F238E27FC236}">
                <a16:creationId xmlns:a16="http://schemas.microsoft.com/office/drawing/2014/main" id="{3387087B-BF3A-3A43-B143-F2546DE13F5B}"/>
              </a:ext>
            </a:extLst>
          </p:cNvPr>
          <p:cNvSpPr>
            <a:spLocks noGrp="1"/>
          </p:cNvSpPr>
          <p:nvPr>
            <p:ph type="title"/>
          </p:nvPr>
        </p:nvSpPr>
        <p:spPr bwMode="gray">
          <a:xfrm>
            <a:off x="4798060" y="565723"/>
            <a:ext cx="692404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8486401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2"/>
            </p:custDataLst>
            <p:extLst>
              <p:ext uri="{D42A27DB-BD31-4B8C-83A1-F6EECF244321}">
                <p14:modId xmlns:p14="http://schemas.microsoft.com/office/powerpoint/2010/main" val="171874234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23" imgW="270" imgH="270" progId="TCLayout.ActiveDocument.1">
                  <p:embed/>
                </p:oleObj>
              </mc:Choice>
              <mc:Fallback>
                <p:oleObj name="think-cell Slide" r:id="rId23" imgW="270" imgH="270" progId="TCLayout.ActiveDocument.1">
                  <p:embed/>
                  <p:pic>
                    <p:nvPicPr>
                      <p:cNvPr id="4" name="Object 3" hidden="1"/>
                      <p:cNvPicPr/>
                      <p:nvPr/>
                    </p:nvPicPr>
                    <p:blipFill>
                      <a:blip r:embed="rId24"/>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303127"/>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Box 10"/>
          <p:cNvSpPr txBox="1"/>
          <p:nvPr userDrawn="1"/>
        </p:nvSpPr>
        <p:spPr>
          <a:xfrm>
            <a:off x="8989412" y="6477000"/>
            <a:ext cx="2576945"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a:solidFill>
                  <a:schemeClr val="tx1"/>
                </a:solidFill>
              </a:rPr>
              <a:t>Copyright © 2019 Deloitte Development LLC. All rights reserved.  </a:t>
            </a:r>
            <a:r>
              <a:rPr kumimoji="0" lang="en-US" sz="650" b="0" i="0" u="none" strike="noStrike" kern="1200" cap="none" spc="0" normalizeH="0" baseline="0" noProof="0">
                <a:ln>
                  <a:noFill/>
                </a:ln>
                <a:solidFill>
                  <a:prstClr val="black"/>
                </a:solidFill>
                <a:effectLst/>
                <a:uLnTx/>
                <a:uFillTx/>
                <a:latin typeface="+mn-lt"/>
                <a:ea typeface="+mn-ea"/>
                <a:cs typeface="+mn-cs"/>
              </a:rPr>
              <a:t>| </a:t>
            </a:r>
            <a:endParaRPr lang="en-US" sz="650" noProof="0">
              <a:solidFill>
                <a:schemeClr val="tx1"/>
              </a:solidFill>
            </a:endParaRPr>
          </a:p>
        </p:txBody>
      </p:sp>
      <p:sp>
        <p:nvSpPr>
          <p:cNvPr id="12" name="TextBox 1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314068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hf hdr="0" dt="0"/>
  <p:txStyles>
    <p:titleStyle>
      <a:lvl1pPr algn="l" defTabSz="121917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20" pos="6299">
          <p15:clr>
            <a:srgbClr val="F26B43"/>
          </p15:clr>
        </p15:guide>
        <p15:guide id="22" orient="horz" pos="64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4">
            <a:extLst>
              <a:ext uri="{FF2B5EF4-FFF2-40B4-BE49-F238E27FC236}">
                <a16:creationId xmlns:a16="http://schemas.microsoft.com/office/drawing/2014/main" id="{D1B6737D-5D53-48F5-BC8D-5ABABDCBD2D8}"/>
              </a:ext>
            </a:extLst>
          </p:cNvPr>
          <p:cNvGrpSpPr>
            <a:grpSpLocks noChangeAspect="1"/>
          </p:cNvGrpSpPr>
          <p:nvPr/>
        </p:nvGrpSpPr>
        <p:grpSpPr bwMode="auto">
          <a:xfrm>
            <a:off x="0" y="736888"/>
            <a:ext cx="12198096" cy="71155"/>
            <a:chOff x="-14" y="908"/>
            <a:chExt cx="7886" cy="46"/>
          </a:xfrm>
        </p:grpSpPr>
        <p:sp>
          <p:nvSpPr>
            <p:cNvPr id="82" name="AutoShape 3">
              <a:extLst>
                <a:ext uri="{FF2B5EF4-FFF2-40B4-BE49-F238E27FC236}">
                  <a16:creationId xmlns:a16="http://schemas.microsoft.com/office/drawing/2014/main" id="{77155EF3-1F06-4D64-AAE4-699CCB59B8B4}"/>
                </a:ext>
              </a:extLst>
            </p:cNvPr>
            <p:cNvSpPr>
              <a:spLocks noChangeAspect="1" noChangeArrowheads="1" noTextEdit="1"/>
            </p:cNvSpPr>
            <p:nvPr/>
          </p:nvSpPr>
          <p:spPr bwMode="auto">
            <a:xfrm>
              <a:off x="157" y="916"/>
              <a:ext cx="768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89" name="Freeform 6">
              <a:extLst>
                <a:ext uri="{FF2B5EF4-FFF2-40B4-BE49-F238E27FC236}">
                  <a16:creationId xmlns:a16="http://schemas.microsoft.com/office/drawing/2014/main" id="{401CBAAD-C598-4B7B-8056-478A262D1DE8}"/>
                </a:ext>
              </a:extLst>
            </p:cNvPr>
            <p:cNvSpPr>
              <a:spLocks/>
            </p:cNvSpPr>
            <p:nvPr/>
          </p:nvSpPr>
          <p:spPr bwMode="auto">
            <a:xfrm>
              <a:off x="-14" y="908"/>
              <a:ext cx="2126" cy="45"/>
            </a:xfrm>
            <a:custGeom>
              <a:avLst/>
              <a:gdLst>
                <a:gd name="T0" fmla="*/ 0 w 4505"/>
                <a:gd name="T1" fmla="*/ 0 h 385"/>
                <a:gd name="T2" fmla="*/ 0 w 4505"/>
                <a:gd name="T3" fmla="*/ 0 h 385"/>
                <a:gd name="T4" fmla="*/ 4505 w 4505"/>
                <a:gd name="T5" fmla="*/ 0 h 385"/>
                <a:gd name="T6" fmla="*/ 4505 w 4505"/>
                <a:gd name="T7" fmla="*/ 385 h 385"/>
                <a:gd name="T8" fmla="*/ 0 w 4505"/>
                <a:gd name="T9" fmla="*/ 385 h 385"/>
                <a:gd name="T10" fmla="*/ 0 w 4505"/>
                <a:gd name="T11" fmla="*/ 0 h 385"/>
              </a:gdLst>
              <a:ahLst/>
              <a:cxnLst>
                <a:cxn ang="0">
                  <a:pos x="T0" y="T1"/>
                </a:cxn>
                <a:cxn ang="0">
                  <a:pos x="T2" y="T3"/>
                </a:cxn>
                <a:cxn ang="0">
                  <a:pos x="T4" y="T5"/>
                </a:cxn>
                <a:cxn ang="0">
                  <a:pos x="T6" y="T7"/>
                </a:cxn>
                <a:cxn ang="0">
                  <a:pos x="T8" y="T9"/>
                </a:cxn>
                <a:cxn ang="0">
                  <a:pos x="T10" y="T11"/>
                </a:cxn>
              </a:cxnLst>
              <a:rect l="0" t="0" r="r" b="b"/>
              <a:pathLst>
                <a:path w="4505" h="385">
                  <a:moveTo>
                    <a:pt x="0" y="0"/>
                  </a:moveTo>
                  <a:lnTo>
                    <a:pt x="0" y="0"/>
                  </a:lnTo>
                  <a:lnTo>
                    <a:pt x="4505" y="0"/>
                  </a:lnTo>
                  <a:lnTo>
                    <a:pt x="4505" y="385"/>
                  </a:lnTo>
                  <a:lnTo>
                    <a:pt x="0" y="385"/>
                  </a:lnTo>
                  <a:lnTo>
                    <a:pt x="0" y="0"/>
                  </a:lnTo>
                  <a:close/>
                </a:path>
              </a:pathLst>
            </a:custGeom>
            <a:solidFill>
              <a:srgbClr val="00558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0" name="Freeform 7">
              <a:extLst>
                <a:ext uri="{FF2B5EF4-FFF2-40B4-BE49-F238E27FC236}">
                  <a16:creationId xmlns:a16="http://schemas.microsoft.com/office/drawing/2014/main" id="{3A0EFB2A-ED8B-4EB2-A241-A47C4A9682D8}"/>
                </a:ext>
              </a:extLst>
            </p:cNvPr>
            <p:cNvSpPr>
              <a:spLocks/>
            </p:cNvSpPr>
            <p:nvPr/>
          </p:nvSpPr>
          <p:spPr bwMode="auto">
            <a:xfrm>
              <a:off x="2047" y="908"/>
              <a:ext cx="1985" cy="46"/>
            </a:xfrm>
            <a:custGeom>
              <a:avLst/>
              <a:gdLst>
                <a:gd name="T0" fmla="*/ 0 w 4506"/>
                <a:gd name="T1" fmla="*/ 0 h 385"/>
                <a:gd name="T2" fmla="*/ 0 w 4506"/>
                <a:gd name="T3" fmla="*/ 0 h 385"/>
                <a:gd name="T4" fmla="*/ 4506 w 4506"/>
                <a:gd name="T5" fmla="*/ 0 h 385"/>
                <a:gd name="T6" fmla="*/ 4506 w 4506"/>
                <a:gd name="T7" fmla="*/ 385 h 385"/>
                <a:gd name="T8" fmla="*/ 0 w 4506"/>
                <a:gd name="T9" fmla="*/ 385 h 385"/>
                <a:gd name="T10" fmla="*/ 0 w 4506"/>
                <a:gd name="T11" fmla="*/ 0 h 385"/>
              </a:gdLst>
              <a:ahLst/>
              <a:cxnLst>
                <a:cxn ang="0">
                  <a:pos x="T0" y="T1"/>
                </a:cxn>
                <a:cxn ang="0">
                  <a:pos x="T2" y="T3"/>
                </a:cxn>
                <a:cxn ang="0">
                  <a:pos x="T4" y="T5"/>
                </a:cxn>
                <a:cxn ang="0">
                  <a:pos x="T6" y="T7"/>
                </a:cxn>
                <a:cxn ang="0">
                  <a:pos x="T8" y="T9"/>
                </a:cxn>
                <a:cxn ang="0">
                  <a:pos x="T10" y="T11"/>
                </a:cxn>
              </a:cxnLst>
              <a:rect l="0" t="0" r="r" b="b"/>
              <a:pathLst>
                <a:path w="4506" h="385">
                  <a:moveTo>
                    <a:pt x="0" y="0"/>
                  </a:moveTo>
                  <a:lnTo>
                    <a:pt x="0" y="0"/>
                  </a:lnTo>
                  <a:lnTo>
                    <a:pt x="4506" y="0"/>
                  </a:lnTo>
                  <a:lnTo>
                    <a:pt x="4506" y="385"/>
                  </a:lnTo>
                  <a:lnTo>
                    <a:pt x="0" y="385"/>
                  </a:lnTo>
                  <a:lnTo>
                    <a:pt x="0" y="0"/>
                  </a:lnTo>
                  <a:close/>
                </a:path>
              </a:pathLst>
            </a:custGeom>
            <a:solidFill>
              <a:srgbClr val="0097A9"/>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1" name="Freeform 8">
              <a:extLst>
                <a:ext uri="{FF2B5EF4-FFF2-40B4-BE49-F238E27FC236}">
                  <a16:creationId xmlns:a16="http://schemas.microsoft.com/office/drawing/2014/main" id="{73307EB7-63CF-4772-A6C4-EC2093734EA3}"/>
                </a:ext>
              </a:extLst>
            </p:cNvPr>
            <p:cNvSpPr>
              <a:spLocks/>
            </p:cNvSpPr>
            <p:nvPr/>
          </p:nvSpPr>
          <p:spPr bwMode="auto">
            <a:xfrm>
              <a:off x="3967" y="908"/>
              <a:ext cx="1985" cy="46"/>
            </a:xfrm>
            <a:custGeom>
              <a:avLst/>
              <a:gdLst>
                <a:gd name="T0" fmla="*/ 0 w 4506"/>
                <a:gd name="T1" fmla="*/ 0 h 385"/>
                <a:gd name="T2" fmla="*/ 0 w 4506"/>
                <a:gd name="T3" fmla="*/ 0 h 385"/>
                <a:gd name="T4" fmla="*/ 4506 w 4506"/>
                <a:gd name="T5" fmla="*/ 0 h 385"/>
                <a:gd name="T6" fmla="*/ 4506 w 4506"/>
                <a:gd name="T7" fmla="*/ 385 h 385"/>
                <a:gd name="T8" fmla="*/ 0 w 4506"/>
                <a:gd name="T9" fmla="*/ 385 h 385"/>
                <a:gd name="T10" fmla="*/ 0 w 4506"/>
                <a:gd name="T11" fmla="*/ 0 h 385"/>
              </a:gdLst>
              <a:ahLst/>
              <a:cxnLst>
                <a:cxn ang="0">
                  <a:pos x="T0" y="T1"/>
                </a:cxn>
                <a:cxn ang="0">
                  <a:pos x="T2" y="T3"/>
                </a:cxn>
                <a:cxn ang="0">
                  <a:pos x="T4" y="T5"/>
                </a:cxn>
                <a:cxn ang="0">
                  <a:pos x="T6" y="T7"/>
                </a:cxn>
                <a:cxn ang="0">
                  <a:pos x="T8" y="T9"/>
                </a:cxn>
                <a:cxn ang="0">
                  <a:pos x="T10" y="T11"/>
                </a:cxn>
              </a:cxnLst>
              <a:rect l="0" t="0" r="r" b="b"/>
              <a:pathLst>
                <a:path w="4506" h="385">
                  <a:moveTo>
                    <a:pt x="0" y="0"/>
                  </a:moveTo>
                  <a:lnTo>
                    <a:pt x="0" y="0"/>
                  </a:lnTo>
                  <a:lnTo>
                    <a:pt x="4506" y="0"/>
                  </a:lnTo>
                  <a:lnTo>
                    <a:pt x="4506" y="385"/>
                  </a:lnTo>
                  <a:lnTo>
                    <a:pt x="0" y="385"/>
                  </a:lnTo>
                  <a:lnTo>
                    <a:pt x="0" y="0"/>
                  </a:lnTo>
                  <a:close/>
                </a:path>
              </a:pathLst>
            </a:custGeom>
            <a:solidFill>
              <a:srgbClr val="C6D70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92" name="Freeform 9">
              <a:extLst>
                <a:ext uri="{FF2B5EF4-FFF2-40B4-BE49-F238E27FC236}">
                  <a16:creationId xmlns:a16="http://schemas.microsoft.com/office/drawing/2014/main" id="{51C5AB3F-A168-4CEB-9D0B-9062CBECA2A2}"/>
                </a:ext>
              </a:extLst>
            </p:cNvPr>
            <p:cNvSpPr>
              <a:spLocks/>
            </p:cNvSpPr>
            <p:nvPr/>
          </p:nvSpPr>
          <p:spPr bwMode="auto">
            <a:xfrm>
              <a:off x="5887" y="908"/>
              <a:ext cx="1985" cy="46"/>
            </a:xfrm>
            <a:custGeom>
              <a:avLst/>
              <a:gdLst>
                <a:gd name="T0" fmla="*/ 0 w 4506"/>
                <a:gd name="T1" fmla="*/ 0 h 385"/>
                <a:gd name="T2" fmla="*/ 0 w 4506"/>
                <a:gd name="T3" fmla="*/ 0 h 385"/>
                <a:gd name="T4" fmla="*/ 4506 w 4506"/>
                <a:gd name="T5" fmla="*/ 0 h 385"/>
                <a:gd name="T6" fmla="*/ 4506 w 4506"/>
                <a:gd name="T7" fmla="*/ 385 h 385"/>
                <a:gd name="T8" fmla="*/ 0 w 4506"/>
                <a:gd name="T9" fmla="*/ 385 h 385"/>
                <a:gd name="T10" fmla="*/ 0 w 4506"/>
                <a:gd name="T11" fmla="*/ 0 h 385"/>
              </a:gdLst>
              <a:ahLst/>
              <a:cxnLst>
                <a:cxn ang="0">
                  <a:pos x="T0" y="T1"/>
                </a:cxn>
                <a:cxn ang="0">
                  <a:pos x="T2" y="T3"/>
                </a:cxn>
                <a:cxn ang="0">
                  <a:pos x="T4" y="T5"/>
                </a:cxn>
                <a:cxn ang="0">
                  <a:pos x="T6" y="T7"/>
                </a:cxn>
                <a:cxn ang="0">
                  <a:pos x="T8" y="T9"/>
                </a:cxn>
                <a:cxn ang="0">
                  <a:pos x="T10" y="T11"/>
                </a:cxn>
              </a:cxnLst>
              <a:rect l="0" t="0" r="r" b="b"/>
              <a:pathLst>
                <a:path w="4506" h="385">
                  <a:moveTo>
                    <a:pt x="0" y="0"/>
                  </a:moveTo>
                  <a:lnTo>
                    <a:pt x="0" y="0"/>
                  </a:lnTo>
                  <a:lnTo>
                    <a:pt x="4506" y="0"/>
                  </a:lnTo>
                  <a:lnTo>
                    <a:pt x="4506" y="385"/>
                  </a:lnTo>
                  <a:lnTo>
                    <a:pt x="0" y="385"/>
                  </a:lnTo>
                  <a:lnTo>
                    <a:pt x="0" y="0"/>
                  </a:lnTo>
                  <a:close/>
                </a:path>
              </a:pathLst>
            </a:custGeom>
            <a:solidFill>
              <a:srgbClr val="86BC2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graphicFrame>
        <p:nvGraphicFramePr>
          <p:cNvPr id="17" name="Table 16">
            <a:extLst>
              <a:ext uri="{FF2B5EF4-FFF2-40B4-BE49-F238E27FC236}">
                <a16:creationId xmlns:a16="http://schemas.microsoft.com/office/drawing/2014/main" id="{CBB227DD-7B11-409E-B815-1E53AACC38F2}"/>
              </a:ext>
            </a:extLst>
          </p:cNvPr>
          <p:cNvGraphicFramePr>
            <a:graphicFrameLocks noGrp="1"/>
          </p:cNvGraphicFramePr>
          <p:nvPr/>
        </p:nvGraphicFramePr>
        <p:xfrm>
          <a:off x="335280" y="900850"/>
          <a:ext cx="11278324" cy="5802534"/>
        </p:xfrm>
        <a:graphic>
          <a:graphicData uri="http://schemas.openxmlformats.org/drawingml/2006/table">
            <a:tbl>
              <a:tblPr firstRow="1" firstCol="1">
                <a:tableStyleId>{9D7B26C5-4107-4FEC-AEDC-1716B250A1EF}</a:tableStyleId>
              </a:tblPr>
              <a:tblGrid>
                <a:gridCol w="1226820">
                  <a:extLst>
                    <a:ext uri="{9D8B030D-6E8A-4147-A177-3AD203B41FA5}">
                      <a16:colId xmlns:a16="http://schemas.microsoft.com/office/drawing/2014/main" val="266909482"/>
                    </a:ext>
                  </a:extLst>
                </a:gridCol>
                <a:gridCol w="879685">
                  <a:extLst>
                    <a:ext uri="{9D8B030D-6E8A-4147-A177-3AD203B41FA5}">
                      <a16:colId xmlns:a16="http://schemas.microsoft.com/office/drawing/2014/main" val="1457929055"/>
                    </a:ext>
                  </a:extLst>
                </a:gridCol>
                <a:gridCol w="917491">
                  <a:extLst>
                    <a:ext uri="{9D8B030D-6E8A-4147-A177-3AD203B41FA5}">
                      <a16:colId xmlns:a16="http://schemas.microsoft.com/office/drawing/2014/main" val="609377141"/>
                    </a:ext>
                  </a:extLst>
                </a:gridCol>
                <a:gridCol w="917491">
                  <a:extLst>
                    <a:ext uri="{9D8B030D-6E8A-4147-A177-3AD203B41FA5}">
                      <a16:colId xmlns:a16="http://schemas.microsoft.com/office/drawing/2014/main" val="1484359373"/>
                    </a:ext>
                  </a:extLst>
                </a:gridCol>
                <a:gridCol w="914400">
                  <a:extLst>
                    <a:ext uri="{9D8B030D-6E8A-4147-A177-3AD203B41FA5}">
                      <a16:colId xmlns:a16="http://schemas.microsoft.com/office/drawing/2014/main" val="1525546101"/>
                    </a:ext>
                  </a:extLst>
                </a:gridCol>
                <a:gridCol w="917491">
                  <a:extLst>
                    <a:ext uri="{9D8B030D-6E8A-4147-A177-3AD203B41FA5}">
                      <a16:colId xmlns:a16="http://schemas.microsoft.com/office/drawing/2014/main" val="1962236183"/>
                    </a:ext>
                  </a:extLst>
                </a:gridCol>
                <a:gridCol w="917491">
                  <a:extLst>
                    <a:ext uri="{9D8B030D-6E8A-4147-A177-3AD203B41FA5}">
                      <a16:colId xmlns:a16="http://schemas.microsoft.com/office/drawing/2014/main" val="759821482"/>
                    </a:ext>
                  </a:extLst>
                </a:gridCol>
                <a:gridCol w="917491">
                  <a:extLst>
                    <a:ext uri="{9D8B030D-6E8A-4147-A177-3AD203B41FA5}">
                      <a16:colId xmlns:a16="http://schemas.microsoft.com/office/drawing/2014/main" val="2040638489"/>
                    </a:ext>
                  </a:extLst>
                </a:gridCol>
                <a:gridCol w="917491">
                  <a:extLst>
                    <a:ext uri="{9D8B030D-6E8A-4147-A177-3AD203B41FA5}">
                      <a16:colId xmlns:a16="http://schemas.microsoft.com/office/drawing/2014/main" val="3498715595"/>
                    </a:ext>
                  </a:extLst>
                </a:gridCol>
                <a:gridCol w="917491">
                  <a:extLst>
                    <a:ext uri="{9D8B030D-6E8A-4147-A177-3AD203B41FA5}">
                      <a16:colId xmlns:a16="http://schemas.microsoft.com/office/drawing/2014/main" val="2151502494"/>
                    </a:ext>
                  </a:extLst>
                </a:gridCol>
                <a:gridCol w="917491">
                  <a:extLst>
                    <a:ext uri="{9D8B030D-6E8A-4147-A177-3AD203B41FA5}">
                      <a16:colId xmlns:a16="http://schemas.microsoft.com/office/drawing/2014/main" val="2428864957"/>
                    </a:ext>
                  </a:extLst>
                </a:gridCol>
                <a:gridCol w="917491">
                  <a:extLst>
                    <a:ext uri="{9D8B030D-6E8A-4147-A177-3AD203B41FA5}">
                      <a16:colId xmlns:a16="http://schemas.microsoft.com/office/drawing/2014/main" val="1374973436"/>
                    </a:ext>
                  </a:extLst>
                </a:gridCol>
              </a:tblGrid>
              <a:tr h="273067">
                <a:tc>
                  <a:txBody>
                    <a:bodyPr/>
                    <a:lstStyle/>
                    <a:p>
                      <a:endParaRPr lang="en-US" sz="1000" b="1"/>
                    </a:p>
                  </a:txBody>
                  <a:tcPr anchor="b"/>
                </a:tc>
                <a:tc>
                  <a:txBody>
                    <a:bodyPr/>
                    <a:lstStyle/>
                    <a:p>
                      <a:pPr algn="ctr"/>
                      <a:r>
                        <a:rPr lang="en-US" sz="1000" b="1"/>
                        <a:t>Mar</a:t>
                      </a:r>
                    </a:p>
                  </a:txBody>
                  <a:tcPr anchor="ctr"/>
                </a:tc>
                <a:tc>
                  <a:txBody>
                    <a:bodyPr/>
                    <a:lstStyle/>
                    <a:p>
                      <a:pPr algn="ctr"/>
                      <a:r>
                        <a:rPr lang="en-US" sz="1000" b="1"/>
                        <a:t>Apr</a:t>
                      </a:r>
                    </a:p>
                  </a:txBody>
                  <a:tcPr anchor="ctr"/>
                </a:tc>
                <a:tc>
                  <a:txBody>
                    <a:bodyPr/>
                    <a:lstStyle/>
                    <a:p>
                      <a:pPr algn="ctr"/>
                      <a:r>
                        <a:rPr lang="en-US" sz="1000" b="1"/>
                        <a:t>May</a:t>
                      </a:r>
                    </a:p>
                  </a:txBody>
                  <a:tcPr anchor="ctr"/>
                </a:tc>
                <a:tc>
                  <a:txBody>
                    <a:bodyPr/>
                    <a:lstStyle/>
                    <a:p>
                      <a:pPr algn="ctr"/>
                      <a:r>
                        <a:rPr lang="en-US" sz="1000" b="1"/>
                        <a:t>Jun</a:t>
                      </a:r>
                    </a:p>
                  </a:txBody>
                  <a:tcPr anchor="ctr"/>
                </a:tc>
                <a:tc>
                  <a:txBody>
                    <a:bodyPr/>
                    <a:lstStyle/>
                    <a:p>
                      <a:pPr algn="ctr"/>
                      <a:r>
                        <a:rPr lang="en-US" sz="1000" b="1"/>
                        <a:t>Jul</a:t>
                      </a:r>
                    </a:p>
                  </a:txBody>
                  <a:tcPr anchor="ctr"/>
                </a:tc>
                <a:tc>
                  <a:txBody>
                    <a:bodyPr/>
                    <a:lstStyle/>
                    <a:p>
                      <a:pPr algn="ctr"/>
                      <a:r>
                        <a:rPr lang="en-US" sz="1000" b="1"/>
                        <a:t>Aug</a:t>
                      </a:r>
                    </a:p>
                  </a:txBody>
                  <a:tcPr anchor="ctr"/>
                </a:tc>
                <a:tc>
                  <a:txBody>
                    <a:bodyPr/>
                    <a:lstStyle/>
                    <a:p>
                      <a:pPr algn="ctr"/>
                      <a:r>
                        <a:rPr lang="en-US" sz="1000" b="1"/>
                        <a:t>Sep</a:t>
                      </a:r>
                    </a:p>
                  </a:txBody>
                  <a:tcPr anchor="ctr"/>
                </a:tc>
                <a:tc>
                  <a:txBody>
                    <a:bodyPr/>
                    <a:lstStyle/>
                    <a:p>
                      <a:pPr algn="ctr"/>
                      <a:r>
                        <a:rPr lang="en-US" sz="1000" b="1"/>
                        <a:t>Oct</a:t>
                      </a:r>
                    </a:p>
                  </a:txBody>
                  <a:tcPr anchor="ctr"/>
                </a:tc>
                <a:tc>
                  <a:txBody>
                    <a:bodyPr/>
                    <a:lstStyle/>
                    <a:p>
                      <a:pPr algn="ctr"/>
                      <a:r>
                        <a:rPr lang="en-US" sz="1000" b="1"/>
                        <a:t>Nov</a:t>
                      </a:r>
                    </a:p>
                  </a:txBody>
                  <a:tcPr anchor="ctr"/>
                </a:tc>
                <a:tc>
                  <a:txBody>
                    <a:bodyPr/>
                    <a:lstStyle/>
                    <a:p>
                      <a:pPr algn="ctr"/>
                      <a:r>
                        <a:rPr lang="en-US" sz="1000" b="1"/>
                        <a:t>Dec</a:t>
                      </a:r>
                    </a:p>
                  </a:txBody>
                  <a:tcPr anchor="ctr"/>
                </a:tc>
                <a:tc>
                  <a:txBody>
                    <a:bodyPr/>
                    <a:lstStyle/>
                    <a:p>
                      <a:pPr algn="ctr"/>
                      <a:r>
                        <a:rPr lang="en-US" sz="1000" b="1"/>
                        <a:t>2021</a:t>
                      </a:r>
                    </a:p>
                  </a:txBody>
                  <a:tcPr anchor="ctr"/>
                </a:tc>
                <a:extLst>
                  <a:ext uri="{0D108BD9-81ED-4DB2-BD59-A6C34878D82A}">
                    <a16:rowId xmlns:a16="http://schemas.microsoft.com/office/drawing/2014/main" val="1904661418"/>
                  </a:ext>
                </a:extLst>
              </a:tr>
              <a:tr h="1275932">
                <a:tc>
                  <a:txBody>
                    <a:bodyPr/>
                    <a:lstStyle/>
                    <a:p>
                      <a:pPr marL="0" algn="l" defTabSz="1219170" rtl="0" eaLnBrk="1" latinLnBrk="0" hangingPunct="1"/>
                      <a:r>
                        <a:rPr lang="en-US" sz="1000" b="1" kern="1200">
                          <a:solidFill>
                            <a:schemeClr val="tx1"/>
                          </a:solidFill>
                          <a:latin typeface="+mn-lt"/>
                          <a:ea typeface="+mn-ea"/>
                          <a:cs typeface="+mn-cs"/>
                        </a:rPr>
                        <a:t>Capabilities</a:t>
                      </a: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dirty="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6408834"/>
                  </a:ext>
                </a:extLst>
              </a:tr>
              <a:tr h="1374006">
                <a:tc>
                  <a:txBody>
                    <a:bodyPr/>
                    <a:lstStyle/>
                    <a:p>
                      <a:pPr marL="0" algn="l" defTabSz="1219170" rtl="0" eaLnBrk="1" latinLnBrk="0" hangingPunct="1"/>
                      <a:r>
                        <a:rPr lang="en-US" sz="1000" b="1" kern="1200">
                          <a:solidFill>
                            <a:schemeClr val="tx1"/>
                          </a:solidFill>
                          <a:latin typeface="+mn-lt"/>
                          <a:ea typeface="+mn-ea"/>
                          <a:cs typeface="+mn-cs"/>
                        </a:rPr>
                        <a:t>Content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000" b="1" kern="1200" dirty="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2432896"/>
                  </a:ext>
                </a:extLst>
              </a:tr>
              <a:tr h="1902575">
                <a:tc>
                  <a:txBody>
                    <a:bodyPr/>
                    <a:lstStyle/>
                    <a:p>
                      <a:r>
                        <a:rPr lang="en-US" sz="1000" b="1"/>
                        <a:t>Amplifiers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9155609"/>
                  </a:ext>
                </a:extLst>
              </a:tr>
              <a:tr h="976954">
                <a:tc>
                  <a:txBody>
                    <a:bodyPr/>
                    <a:lstStyle/>
                    <a:p>
                      <a:r>
                        <a:rPr lang="en-US" sz="1000" b="1"/>
                        <a:t>Operations and Rollout</a:t>
                      </a: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1800" b="1" dirty="0">
                        <a:solidFill>
                          <a:srgbClr val="92D050"/>
                        </a:solidFill>
                      </a:endParaRPr>
                    </a:p>
                  </a:txBody>
                  <a:tcPr anchor="ct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08942925"/>
                  </a:ext>
                </a:extLst>
              </a:tr>
            </a:tbl>
          </a:graphicData>
        </a:graphic>
      </p:graphicFrame>
      <p:grpSp>
        <p:nvGrpSpPr>
          <p:cNvPr id="3" name="Group 2">
            <a:extLst>
              <a:ext uri="{FF2B5EF4-FFF2-40B4-BE49-F238E27FC236}">
                <a16:creationId xmlns:a16="http://schemas.microsoft.com/office/drawing/2014/main" id="{A1516705-BA34-40D8-901F-0D220AC97EB8}"/>
              </a:ext>
            </a:extLst>
          </p:cNvPr>
          <p:cNvGrpSpPr/>
          <p:nvPr/>
        </p:nvGrpSpPr>
        <p:grpSpPr>
          <a:xfrm>
            <a:off x="1667963" y="2904038"/>
            <a:ext cx="2589882" cy="253727"/>
            <a:chOff x="1667963" y="2673138"/>
            <a:chExt cx="2589882" cy="253727"/>
          </a:xfrm>
        </p:grpSpPr>
        <p:sp>
          <p:nvSpPr>
            <p:cNvPr id="8" name="Rectangle: Rounded Corners 7">
              <a:extLst>
                <a:ext uri="{FF2B5EF4-FFF2-40B4-BE49-F238E27FC236}">
                  <a16:creationId xmlns:a16="http://schemas.microsoft.com/office/drawing/2014/main" id="{2460603F-B9EB-44E2-8AFD-7F94E01DB648}"/>
                </a:ext>
              </a:extLst>
            </p:cNvPr>
            <p:cNvSpPr/>
            <p:nvPr/>
          </p:nvSpPr>
          <p:spPr>
            <a:xfrm>
              <a:off x="1734101" y="2673138"/>
              <a:ext cx="2523744" cy="5326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BE74A49B-EF5C-4C94-9F0E-47664DC743BA}"/>
                </a:ext>
              </a:extLst>
            </p:cNvPr>
            <p:cNvSpPr txBox="1"/>
            <p:nvPr/>
          </p:nvSpPr>
          <p:spPr>
            <a:xfrm>
              <a:off x="1667963" y="2711421"/>
              <a:ext cx="2459115" cy="21544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Momentum Phases (Imagine, Deliver)</a:t>
              </a:r>
            </a:p>
          </p:txBody>
        </p:sp>
      </p:grpSp>
      <p:grpSp>
        <p:nvGrpSpPr>
          <p:cNvPr id="139" name="Group 138">
            <a:extLst>
              <a:ext uri="{FF2B5EF4-FFF2-40B4-BE49-F238E27FC236}">
                <a16:creationId xmlns:a16="http://schemas.microsoft.com/office/drawing/2014/main" id="{AE608986-E168-4A96-AF68-6E3FA7006D49}"/>
              </a:ext>
            </a:extLst>
          </p:cNvPr>
          <p:cNvGrpSpPr/>
          <p:nvPr/>
        </p:nvGrpSpPr>
        <p:grpSpPr>
          <a:xfrm>
            <a:off x="4343283" y="2896417"/>
            <a:ext cx="5394960" cy="224322"/>
            <a:chOff x="1660123" y="1429304"/>
            <a:chExt cx="5323242" cy="224322"/>
          </a:xfrm>
        </p:grpSpPr>
        <p:sp>
          <p:nvSpPr>
            <p:cNvPr id="140" name="Rectangle: Rounded Corners 139">
              <a:extLst>
                <a:ext uri="{FF2B5EF4-FFF2-40B4-BE49-F238E27FC236}">
                  <a16:creationId xmlns:a16="http://schemas.microsoft.com/office/drawing/2014/main" id="{06306E5C-96AA-44EF-BF0C-8E03A306B69C}"/>
                </a:ext>
              </a:extLst>
            </p:cNvPr>
            <p:cNvSpPr/>
            <p:nvPr/>
          </p:nvSpPr>
          <p:spPr>
            <a:xfrm>
              <a:off x="1740023" y="1429304"/>
              <a:ext cx="5243342" cy="5486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EB591C51-FF81-403F-8D35-795A4C501C69}"/>
                </a:ext>
              </a:extLst>
            </p:cNvPr>
            <p:cNvSpPr txBox="1"/>
            <p:nvPr/>
          </p:nvSpPr>
          <p:spPr>
            <a:xfrm>
              <a:off x="1660123" y="1438182"/>
              <a:ext cx="3529953" cy="21544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Momentum Phases Run (including Operate/ACE), Insights (Prepare Phase)</a:t>
              </a:r>
            </a:p>
          </p:txBody>
        </p:sp>
      </p:grpSp>
      <p:grpSp>
        <p:nvGrpSpPr>
          <p:cNvPr id="142" name="Group 141">
            <a:extLst>
              <a:ext uri="{FF2B5EF4-FFF2-40B4-BE49-F238E27FC236}">
                <a16:creationId xmlns:a16="http://schemas.microsoft.com/office/drawing/2014/main" id="{42256E5B-D08B-4D66-9D43-39AC3650E7F9}"/>
              </a:ext>
            </a:extLst>
          </p:cNvPr>
          <p:cNvGrpSpPr/>
          <p:nvPr/>
        </p:nvGrpSpPr>
        <p:grpSpPr>
          <a:xfrm>
            <a:off x="1634114" y="3210473"/>
            <a:ext cx="2631353" cy="224321"/>
            <a:chOff x="1632415" y="1429305"/>
            <a:chExt cx="2631353" cy="224321"/>
          </a:xfrm>
        </p:grpSpPr>
        <p:sp>
          <p:nvSpPr>
            <p:cNvPr id="144" name="TextBox 143">
              <a:extLst>
                <a:ext uri="{FF2B5EF4-FFF2-40B4-BE49-F238E27FC236}">
                  <a16:creationId xmlns:a16="http://schemas.microsoft.com/office/drawing/2014/main" id="{ECE6563A-A0BB-4CBB-B6CC-F0D0408BD5DC}"/>
                </a:ext>
              </a:extLst>
            </p:cNvPr>
            <p:cNvSpPr txBox="1"/>
            <p:nvPr/>
          </p:nvSpPr>
          <p:spPr>
            <a:xfrm>
              <a:off x="1632415" y="1438182"/>
              <a:ext cx="245911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Org Change Management</a:t>
              </a:r>
            </a:p>
          </p:txBody>
        </p:sp>
        <p:sp>
          <p:nvSpPr>
            <p:cNvPr id="143" name="Rectangle: Rounded Corners 142">
              <a:extLst>
                <a:ext uri="{FF2B5EF4-FFF2-40B4-BE49-F238E27FC236}">
                  <a16:creationId xmlns:a16="http://schemas.microsoft.com/office/drawing/2014/main" id="{19DE2B66-7FDE-4D30-B41C-91BF960F04A8}"/>
                </a:ext>
              </a:extLst>
            </p:cNvPr>
            <p:cNvSpPr/>
            <p:nvPr/>
          </p:nvSpPr>
          <p:spPr>
            <a:xfrm>
              <a:off x="1740024" y="1429305"/>
              <a:ext cx="2523744" cy="5326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45" name="Group 144">
            <a:extLst>
              <a:ext uri="{FF2B5EF4-FFF2-40B4-BE49-F238E27FC236}">
                <a16:creationId xmlns:a16="http://schemas.microsoft.com/office/drawing/2014/main" id="{582434B1-D72A-4D99-8DC5-397C17A30A63}"/>
              </a:ext>
            </a:extLst>
          </p:cNvPr>
          <p:cNvGrpSpPr/>
          <p:nvPr/>
        </p:nvGrpSpPr>
        <p:grpSpPr>
          <a:xfrm>
            <a:off x="4329874" y="3193686"/>
            <a:ext cx="5394362" cy="234204"/>
            <a:chOff x="1673450" y="1429305"/>
            <a:chExt cx="3953180" cy="234204"/>
          </a:xfrm>
        </p:grpSpPr>
        <p:sp>
          <p:nvSpPr>
            <p:cNvPr id="146" name="TextBox 145">
              <a:extLst>
                <a:ext uri="{FF2B5EF4-FFF2-40B4-BE49-F238E27FC236}">
                  <a16:creationId xmlns:a16="http://schemas.microsoft.com/office/drawing/2014/main" id="{7846C363-949F-48BA-865C-16889F18FA8E}"/>
                </a:ext>
              </a:extLst>
            </p:cNvPr>
            <p:cNvSpPr txBox="1"/>
            <p:nvPr/>
          </p:nvSpPr>
          <p:spPr>
            <a:xfrm>
              <a:off x="1673450" y="1448065"/>
              <a:ext cx="245911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Cyber, Tax, Analytics, Data Management</a:t>
              </a:r>
            </a:p>
          </p:txBody>
        </p:sp>
        <p:sp>
          <p:nvSpPr>
            <p:cNvPr id="147" name="Rectangle: Rounded Corners 146">
              <a:extLst>
                <a:ext uri="{FF2B5EF4-FFF2-40B4-BE49-F238E27FC236}">
                  <a16:creationId xmlns:a16="http://schemas.microsoft.com/office/drawing/2014/main" id="{EC12A1C1-9F76-4C93-992A-D18FCE2AB4DE}"/>
                </a:ext>
              </a:extLst>
            </p:cNvPr>
            <p:cNvSpPr/>
            <p:nvPr/>
          </p:nvSpPr>
          <p:spPr>
            <a:xfrm>
              <a:off x="1740024" y="1429305"/>
              <a:ext cx="3886606" cy="5326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9" name="TextBox 148">
            <a:extLst>
              <a:ext uri="{FF2B5EF4-FFF2-40B4-BE49-F238E27FC236}">
                <a16:creationId xmlns:a16="http://schemas.microsoft.com/office/drawing/2014/main" id="{A4832AAB-A69E-4242-9C10-07682A61F777}"/>
              </a:ext>
            </a:extLst>
          </p:cNvPr>
          <p:cNvSpPr txBox="1"/>
          <p:nvPr/>
        </p:nvSpPr>
        <p:spPr>
          <a:xfrm>
            <a:off x="4657753" y="3482571"/>
            <a:ext cx="4654027"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Industry content (Refinement in Cloud Core/Industry and geographic content)</a:t>
            </a:r>
          </a:p>
        </p:txBody>
      </p:sp>
      <p:grpSp>
        <p:nvGrpSpPr>
          <p:cNvPr id="151" name="Group 150">
            <a:extLst>
              <a:ext uri="{FF2B5EF4-FFF2-40B4-BE49-F238E27FC236}">
                <a16:creationId xmlns:a16="http://schemas.microsoft.com/office/drawing/2014/main" id="{45E974B2-9DFE-42EB-8165-365D751F47CA}"/>
              </a:ext>
            </a:extLst>
          </p:cNvPr>
          <p:cNvGrpSpPr/>
          <p:nvPr/>
        </p:nvGrpSpPr>
        <p:grpSpPr>
          <a:xfrm>
            <a:off x="1654202" y="3437577"/>
            <a:ext cx="9648549" cy="272097"/>
            <a:chOff x="1660123" y="1374441"/>
            <a:chExt cx="9648549" cy="272097"/>
          </a:xfrm>
        </p:grpSpPr>
        <p:sp>
          <p:nvSpPr>
            <p:cNvPr id="152" name="TextBox 151">
              <a:extLst>
                <a:ext uri="{FF2B5EF4-FFF2-40B4-BE49-F238E27FC236}">
                  <a16:creationId xmlns:a16="http://schemas.microsoft.com/office/drawing/2014/main" id="{6AC4CEEA-3669-4F1E-B562-3B058A0FD989}"/>
                </a:ext>
              </a:extLst>
            </p:cNvPr>
            <p:cNvSpPr txBox="1"/>
            <p:nvPr/>
          </p:nvSpPr>
          <p:spPr>
            <a:xfrm>
              <a:off x="1660123" y="1431094"/>
              <a:ext cx="4313071"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Geographic content (UK, Canada, Brazil, Australia/NZ are priorities)</a:t>
              </a:r>
            </a:p>
          </p:txBody>
        </p:sp>
        <p:sp>
          <p:nvSpPr>
            <p:cNvPr id="153" name="Rectangle: Rounded Corners 152">
              <a:extLst>
                <a:ext uri="{FF2B5EF4-FFF2-40B4-BE49-F238E27FC236}">
                  <a16:creationId xmlns:a16="http://schemas.microsoft.com/office/drawing/2014/main" id="{72A71A77-3597-4B34-B5D5-EF8DE737AF40}"/>
                </a:ext>
              </a:extLst>
            </p:cNvPr>
            <p:cNvSpPr/>
            <p:nvPr/>
          </p:nvSpPr>
          <p:spPr>
            <a:xfrm flipV="1">
              <a:off x="1740023" y="1374441"/>
              <a:ext cx="9568649" cy="5486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54" name="Group 153">
            <a:extLst>
              <a:ext uri="{FF2B5EF4-FFF2-40B4-BE49-F238E27FC236}">
                <a16:creationId xmlns:a16="http://schemas.microsoft.com/office/drawing/2014/main" id="{495BF7CF-1CFA-406B-A34C-6495C6B21637}"/>
              </a:ext>
            </a:extLst>
          </p:cNvPr>
          <p:cNvGrpSpPr/>
          <p:nvPr/>
        </p:nvGrpSpPr>
        <p:grpSpPr>
          <a:xfrm>
            <a:off x="5922465" y="2506832"/>
            <a:ext cx="4313071" cy="384883"/>
            <a:chOff x="1660123" y="1328721"/>
            <a:chExt cx="4313071" cy="384883"/>
          </a:xfrm>
        </p:grpSpPr>
        <p:sp>
          <p:nvSpPr>
            <p:cNvPr id="155" name="TextBox 154">
              <a:extLst>
                <a:ext uri="{FF2B5EF4-FFF2-40B4-BE49-F238E27FC236}">
                  <a16:creationId xmlns:a16="http://schemas.microsoft.com/office/drawing/2014/main" id="{EA1666E3-0C4A-430F-BDEE-42B7320D753B}"/>
                </a:ext>
              </a:extLst>
            </p:cNvPr>
            <p:cNvSpPr txBox="1"/>
            <p:nvPr/>
          </p:nvSpPr>
          <p:spPr>
            <a:xfrm>
              <a:off x="1660123" y="1349402"/>
              <a:ext cx="4313071" cy="3642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Content updates from Cloud Core/Industry to support Level 4 taxonomies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Changes/refinement to asset linkages to levels</a:t>
              </a:r>
            </a:p>
          </p:txBody>
        </p:sp>
        <p:sp>
          <p:nvSpPr>
            <p:cNvPr id="156" name="Rectangle: Rounded Corners 155">
              <a:extLst>
                <a:ext uri="{FF2B5EF4-FFF2-40B4-BE49-F238E27FC236}">
                  <a16:creationId xmlns:a16="http://schemas.microsoft.com/office/drawing/2014/main" id="{3A634B8D-BDF5-4E54-BE57-543FA68D35F6}"/>
                </a:ext>
              </a:extLst>
            </p:cNvPr>
            <p:cNvSpPr/>
            <p:nvPr/>
          </p:nvSpPr>
          <p:spPr>
            <a:xfrm>
              <a:off x="1740024" y="1328721"/>
              <a:ext cx="4134038" cy="5486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58" name="Group 157">
            <a:extLst>
              <a:ext uri="{FF2B5EF4-FFF2-40B4-BE49-F238E27FC236}">
                <a16:creationId xmlns:a16="http://schemas.microsoft.com/office/drawing/2014/main" id="{ED686E83-EDDF-4CD8-9E79-1CA646CDDAEC}"/>
              </a:ext>
            </a:extLst>
          </p:cNvPr>
          <p:cNvGrpSpPr/>
          <p:nvPr/>
        </p:nvGrpSpPr>
        <p:grpSpPr>
          <a:xfrm>
            <a:off x="1644250" y="4069646"/>
            <a:ext cx="2603645" cy="546549"/>
            <a:chOff x="1660121" y="1429305"/>
            <a:chExt cx="2603645" cy="546549"/>
          </a:xfrm>
        </p:grpSpPr>
        <p:sp>
          <p:nvSpPr>
            <p:cNvPr id="159" name="Rectangle: Rounded Corners 158">
              <a:extLst>
                <a:ext uri="{FF2B5EF4-FFF2-40B4-BE49-F238E27FC236}">
                  <a16:creationId xmlns:a16="http://schemas.microsoft.com/office/drawing/2014/main" id="{7561846D-1271-45CA-994B-F823482FC2EF}"/>
                </a:ext>
              </a:extLst>
            </p:cNvPr>
            <p:cNvSpPr/>
            <p:nvPr/>
          </p:nvSpPr>
          <p:spPr>
            <a:xfrm>
              <a:off x="1740022" y="1429305"/>
              <a:ext cx="2523744" cy="53266"/>
            </a:xfrm>
            <a:prstGeom prst="round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TextBox 159">
              <a:extLst>
                <a:ext uri="{FF2B5EF4-FFF2-40B4-BE49-F238E27FC236}">
                  <a16:creationId xmlns:a16="http://schemas.microsoft.com/office/drawing/2014/main" id="{691CDEBA-4386-4D54-AC64-9C4FB54F11A3}"/>
                </a:ext>
              </a:extLst>
            </p:cNvPr>
            <p:cNvSpPr txBox="1"/>
            <p:nvPr/>
          </p:nvSpPr>
          <p:spPr>
            <a:xfrm>
              <a:off x="1660121" y="1462893"/>
              <a:ext cx="2547489" cy="51296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Configuration, Data Wizard</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Cloud Design Book, Cloud Jump, Cloud SQL</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Dcut, D-PLOY Rapid Deployer, D-Role</a:t>
              </a:r>
            </a:p>
          </p:txBody>
        </p:sp>
      </p:grpSp>
      <p:grpSp>
        <p:nvGrpSpPr>
          <p:cNvPr id="161" name="Group 160">
            <a:extLst>
              <a:ext uri="{FF2B5EF4-FFF2-40B4-BE49-F238E27FC236}">
                <a16:creationId xmlns:a16="http://schemas.microsoft.com/office/drawing/2014/main" id="{4A55643C-2073-49A1-81B6-D585F6694E8F}"/>
              </a:ext>
            </a:extLst>
          </p:cNvPr>
          <p:cNvGrpSpPr/>
          <p:nvPr/>
        </p:nvGrpSpPr>
        <p:grpSpPr>
          <a:xfrm>
            <a:off x="4381895" y="4066162"/>
            <a:ext cx="3215841" cy="571661"/>
            <a:chOff x="-319718" y="1434182"/>
            <a:chExt cx="4816477" cy="571661"/>
          </a:xfrm>
        </p:grpSpPr>
        <p:sp>
          <p:nvSpPr>
            <p:cNvPr id="162" name="Rectangle: Rounded Corners 161">
              <a:extLst>
                <a:ext uri="{FF2B5EF4-FFF2-40B4-BE49-F238E27FC236}">
                  <a16:creationId xmlns:a16="http://schemas.microsoft.com/office/drawing/2014/main" id="{8D733A42-BC3A-4EAE-BB1D-D816A3EF6354}"/>
                </a:ext>
              </a:extLst>
            </p:cNvPr>
            <p:cNvSpPr/>
            <p:nvPr/>
          </p:nvSpPr>
          <p:spPr>
            <a:xfrm flipV="1">
              <a:off x="-256268" y="1434182"/>
              <a:ext cx="4753027" cy="5486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320FB2A3-FBDB-40FB-8C5D-1A1E685867C5}"/>
                </a:ext>
              </a:extLst>
            </p:cNvPr>
            <p:cNvSpPr txBox="1"/>
            <p:nvPr/>
          </p:nvSpPr>
          <p:spPr>
            <a:xfrm>
              <a:off x="-319718" y="1492882"/>
              <a:ext cx="4344117" cy="51296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Process Modeling Tool (</a:t>
              </a:r>
              <a:r>
                <a:rPr kumimoji="0" lang="en-US" sz="800" b="0" i="0" u="none" strike="noStrike" kern="1200" cap="none" spc="0" normalizeH="0" baseline="0" noProof="0" err="1">
                  <a:ln>
                    <a:noFill/>
                  </a:ln>
                  <a:solidFill>
                    <a:prstClr val="black"/>
                  </a:solidFill>
                  <a:effectLst/>
                  <a:uLnTx/>
                  <a:uFillTx/>
                  <a:latin typeface="Calibri" panose="020F0502020204030204"/>
                  <a:ea typeface="+mn-ea"/>
                  <a:cs typeface="+mn-cs"/>
                </a:rPr>
                <a:t>Signavio</a:t>
              </a: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Process Scope Selector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err="1">
                  <a:ln>
                    <a:noFill/>
                  </a:ln>
                  <a:solidFill>
                    <a:prstClr val="black"/>
                  </a:solidFill>
                  <a:effectLst/>
                  <a:uLnTx/>
                  <a:uFillTx/>
                  <a:latin typeface="Calibri" panose="020F0502020204030204"/>
                  <a:ea typeface="+mn-ea"/>
                  <a:cs typeface="+mn-cs"/>
                </a:rPr>
                <a:t>CapabilityEdge</a:t>
              </a: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 (Digital Maturity Surveys, Organization Design</a:t>
              </a:r>
            </a:p>
          </p:txBody>
        </p:sp>
      </p:grpSp>
      <p:grpSp>
        <p:nvGrpSpPr>
          <p:cNvPr id="164" name="Group 163">
            <a:extLst>
              <a:ext uri="{FF2B5EF4-FFF2-40B4-BE49-F238E27FC236}">
                <a16:creationId xmlns:a16="http://schemas.microsoft.com/office/drawing/2014/main" id="{8F7B6EB5-3BC9-4E3F-84A3-5DD173AD6585}"/>
              </a:ext>
            </a:extLst>
          </p:cNvPr>
          <p:cNvGrpSpPr/>
          <p:nvPr/>
        </p:nvGrpSpPr>
        <p:grpSpPr>
          <a:xfrm>
            <a:off x="7701299" y="4068905"/>
            <a:ext cx="3663206" cy="401815"/>
            <a:chOff x="1866462" y="1429305"/>
            <a:chExt cx="2650173" cy="401815"/>
          </a:xfrm>
        </p:grpSpPr>
        <p:sp>
          <p:nvSpPr>
            <p:cNvPr id="165" name="Rectangle: Rounded Corners 164">
              <a:extLst>
                <a:ext uri="{FF2B5EF4-FFF2-40B4-BE49-F238E27FC236}">
                  <a16:creationId xmlns:a16="http://schemas.microsoft.com/office/drawing/2014/main" id="{D7BF470A-A194-4550-8636-9049DB4AF11D}"/>
                </a:ext>
              </a:extLst>
            </p:cNvPr>
            <p:cNvSpPr/>
            <p:nvPr/>
          </p:nvSpPr>
          <p:spPr>
            <a:xfrm>
              <a:off x="1936671" y="1429305"/>
              <a:ext cx="2579964" cy="5486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TextBox 165">
              <a:extLst>
                <a:ext uri="{FF2B5EF4-FFF2-40B4-BE49-F238E27FC236}">
                  <a16:creationId xmlns:a16="http://schemas.microsoft.com/office/drawing/2014/main" id="{75D393F2-4049-46E1-AAA5-A59A29D54335}"/>
                </a:ext>
              </a:extLst>
            </p:cNvPr>
            <p:cNvSpPr txBox="1"/>
            <p:nvPr/>
          </p:nvSpPr>
          <p:spPr>
            <a:xfrm>
              <a:off x="1866462" y="1466918"/>
              <a:ext cx="2459115" cy="3642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Business Case</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Digital Labs ( </a:t>
              </a:r>
              <a:r>
                <a:rPr kumimoji="0" lang="en-US" sz="800" b="0" i="0" u="none" strike="noStrike" kern="1200" cap="none" spc="0" normalizeH="0" baseline="0" noProof="0" err="1">
                  <a:ln>
                    <a:noFill/>
                  </a:ln>
                  <a:solidFill>
                    <a:prstClr val="black"/>
                  </a:solidFill>
                  <a:effectLst/>
                  <a:uLnTx/>
                  <a:uFillTx/>
                  <a:latin typeface="Calibri" panose="020F0502020204030204"/>
                  <a:ea typeface="+mn-ea"/>
                  <a:cs typeface="+mn-cs"/>
                </a:rPr>
                <a:t>ThinkTank</a:t>
              </a: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t>
              </a:r>
              <a:r>
                <a:rPr kumimoji="0" lang="en-US" sz="800" b="0" i="0" u="none" strike="noStrike" kern="1200" cap="none" spc="0" normalizeH="0" baseline="0" noProof="0" err="1">
                  <a:ln>
                    <a:noFill/>
                  </a:ln>
                  <a:solidFill>
                    <a:prstClr val="black"/>
                  </a:solidFill>
                  <a:effectLst/>
                  <a:uLnTx/>
                  <a:uFillTx/>
                  <a:latin typeface="Calibri" panose="020F0502020204030204"/>
                  <a:ea typeface="+mn-ea"/>
                  <a:cs typeface="+mn-cs"/>
                </a:rPr>
                <a:t>CapabilityEdge</a:t>
              </a: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grpSp>
        <p:nvGrpSpPr>
          <p:cNvPr id="170" name="Group 169">
            <a:extLst>
              <a:ext uri="{FF2B5EF4-FFF2-40B4-BE49-F238E27FC236}">
                <a16:creationId xmlns:a16="http://schemas.microsoft.com/office/drawing/2014/main" id="{E0702385-230D-41F7-BA16-6CC5D27E495F}"/>
              </a:ext>
            </a:extLst>
          </p:cNvPr>
          <p:cNvGrpSpPr/>
          <p:nvPr/>
        </p:nvGrpSpPr>
        <p:grpSpPr>
          <a:xfrm>
            <a:off x="5215294" y="4945103"/>
            <a:ext cx="2763837" cy="516359"/>
            <a:chOff x="1509266" y="1384076"/>
            <a:chExt cx="7244120" cy="510805"/>
          </a:xfrm>
        </p:grpSpPr>
        <p:sp>
          <p:nvSpPr>
            <p:cNvPr id="172" name="TextBox 171">
              <a:extLst>
                <a:ext uri="{FF2B5EF4-FFF2-40B4-BE49-F238E27FC236}">
                  <a16:creationId xmlns:a16="http://schemas.microsoft.com/office/drawing/2014/main" id="{DFBA5EEB-2E9F-4F8F-B068-48F2B7559DCC}"/>
                </a:ext>
              </a:extLst>
            </p:cNvPr>
            <p:cNvSpPr txBox="1"/>
            <p:nvPr/>
          </p:nvSpPr>
          <p:spPr>
            <a:xfrm>
              <a:off x="1509266" y="1438182"/>
              <a:ext cx="7244120" cy="4566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Delivery Execution (Jira) POC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JIRA integration with revised taxonomy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Rectangle: Rounded Corners 170">
              <a:extLst>
                <a:ext uri="{FF2B5EF4-FFF2-40B4-BE49-F238E27FC236}">
                  <a16:creationId xmlns:a16="http://schemas.microsoft.com/office/drawing/2014/main" id="{E7C5A4AD-3333-4EF7-87A4-9D025B1109D0}"/>
                </a:ext>
              </a:extLst>
            </p:cNvPr>
            <p:cNvSpPr/>
            <p:nvPr/>
          </p:nvSpPr>
          <p:spPr>
            <a:xfrm flipV="1">
              <a:off x="1740021" y="1384076"/>
              <a:ext cx="6013695" cy="54274"/>
            </a:xfrm>
            <a:prstGeom prst="round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4" name="Rectangle: Rounded Corners 173">
            <a:extLst>
              <a:ext uri="{FF2B5EF4-FFF2-40B4-BE49-F238E27FC236}">
                <a16:creationId xmlns:a16="http://schemas.microsoft.com/office/drawing/2014/main" id="{B1545F2C-B9C3-419A-9339-6F7FE5DCAE86}"/>
              </a:ext>
            </a:extLst>
          </p:cNvPr>
          <p:cNvSpPr/>
          <p:nvPr/>
        </p:nvSpPr>
        <p:spPr>
          <a:xfrm>
            <a:off x="1731771" y="4654850"/>
            <a:ext cx="2523744" cy="53266"/>
          </a:xfrm>
          <a:prstGeom prst="round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6" name="Group 175">
            <a:extLst>
              <a:ext uri="{FF2B5EF4-FFF2-40B4-BE49-F238E27FC236}">
                <a16:creationId xmlns:a16="http://schemas.microsoft.com/office/drawing/2014/main" id="{82EEE16E-7420-4449-8497-F92379CFF215}"/>
              </a:ext>
            </a:extLst>
          </p:cNvPr>
          <p:cNvGrpSpPr/>
          <p:nvPr/>
        </p:nvGrpSpPr>
        <p:grpSpPr>
          <a:xfrm>
            <a:off x="4334551" y="4670756"/>
            <a:ext cx="3258434" cy="243779"/>
            <a:chOff x="1660123" y="1409847"/>
            <a:chExt cx="3258434" cy="243779"/>
          </a:xfrm>
        </p:grpSpPr>
        <p:sp>
          <p:nvSpPr>
            <p:cNvPr id="177" name="Rectangle: Rounded Corners 176">
              <a:extLst>
                <a:ext uri="{FF2B5EF4-FFF2-40B4-BE49-F238E27FC236}">
                  <a16:creationId xmlns:a16="http://schemas.microsoft.com/office/drawing/2014/main" id="{5EE45FB6-4DC4-42B8-B5C7-88923C04EE20}"/>
                </a:ext>
              </a:extLst>
            </p:cNvPr>
            <p:cNvSpPr/>
            <p:nvPr/>
          </p:nvSpPr>
          <p:spPr>
            <a:xfrm>
              <a:off x="1740023" y="1409847"/>
              <a:ext cx="3178534" cy="54864"/>
            </a:xfrm>
            <a:prstGeom prst="round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TextBox 177">
              <a:extLst>
                <a:ext uri="{FF2B5EF4-FFF2-40B4-BE49-F238E27FC236}">
                  <a16:creationId xmlns:a16="http://schemas.microsoft.com/office/drawing/2014/main" id="{DF97500A-2D67-445F-A8D2-EA641FEDEEA1}"/>
                </a:ext>
              </a:extLst>
            </p:cNvPr>
            <p:cNvSpPr txBox="1"/>
            <p:nvPr/>
          </p:nvSpPr>
          <p:spPr>
            <a:xfrm>
              <a:off x="1660123" y="1438182"/>
              <a:ext cx="245911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Automated ratings/document update processes</a:t>
              </a:r>
            </a:p>
          </p:txBody>
        </p:sp>
      </p:grpSp>
      <p:grpSp>
        <p:nvGrpSpPr>
          <p:cNvPr id="179" name="Group 178">
            <a:extLst>
              <a:ext uri="{FF2B5EF4-FFF2-40B4-BE49-F238E27FC236}">
                <a16:creationId xmlns:a16="http://schemas.microsoft.com/office/drawing/2014/main" id="{A0CBE2DD-F46F-42B9-BC88-C3AF35ECB6B7}"/>
              </a:ext>
            </a:extLst>
          </p:cNvPr>
          <p:cNvGrpSpPr/>
          <p:nvPr/>
        </p:nvGrpSpPr>
        <p:grpSpPr>
          <a:xfrm>
            <a:off x="4343725" y="5344727"/>
            <a:ext cx="3234104" cy="338554"/>
            <a:chOff x="1675363" y="1438182"/>
            <a:chExt cx="3234104" cy="338554"/>
          </a:xfrm>
        </p:grpSpPr>
        <p:sp>
          <p:nvSpPr>
            <p:cNvPr id="180" name="Rectangle: Rounded Corners 179">
              <a:extLst>
                <a:ext uri="{FF2B5EF4-FFF2-40B4-BE49-F238E27FC236}">
                  <a16:creationId xmlns:a16="http://schemas.microsoft.com/office/drawing/2014/main" id="{92BFA739-E998-4524-9377-DB6CCB97845A}"/>
                </a:ext>
              </a:extLst>
            </p:cNvPr>
            <p:cNvSpPr/>
            <p:nvPr/>
          </p:nvSpPr>
          <p:spPr>
            <a:xfrm>
              <a:off x="1740023" y="1438447"/>
              <a:ext cx="3169444" cy="54864"/>
            </a:xfrm>
            <a:prstGeom prst="round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1" name="TextBox 180">
              <a:extLst>
                <a:ext uri="{FF2B5EF4-FFF2-40B4-BE49-F238E27FC236}">
                  <a16:creationId xmlns:a16="http://schemas.microsoft.com/office/drawing/2014/main" id="{D81B3998-73B4-4C94-A9E6-D36206204328}"/>
                </a:ext>
              </a:extLst>
            </p:cNvPr>
            <p:cNvSpPr txBox="1"/>
            <p:nvPr/>
          </p:nvSpPr>
          <p:spPr>
            <a:xfrm>
              <a:off x="1675363" y="1438182"/>
              <a:ext cx="245911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Automated dashboards and status reporting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User Story updates</a:t>
              </a:r>
            </a:p>
          </p:txBody>
        </p:sp>
      </p:grpSp>
      <p:grpSp>
        <p:nvGrpSpPr>
          <p:cNvPr id="185" name="Group 184">
            <a:extLst>
              <a:ext uri="{FF2B5EF4-FFF2-40B4-BE49-F238E27FC236}">
                <a16:creationId xmlns:a16="http://schemas.microsoft.com/office/drawing/2014/main" id="{2F0C82FB-552F-4E47-B53B-3676E36985DF}"/>
              </a:ext>
            </a:extLst>
          </p:cNvPr>
          <p:cNvGrpSpPr/>
          <p:nvPr/>
        </p:nvGrpSpPr>
        <p:grpSpPr>
          <a:xfrm>
            <a:off x="1611157" y="5902919"/>
            <a:ext cx="2612879" cy="224323"/>
            <a:chOff x="1650887" y="1429303"/>
            <a:chExt cx="2612879" cy="224323"/>
          </a:xfrm>
        </p:grpSpPr>
        <p:sp>
          <p:nvSpPr>
            <p:cNvPr id="186" name="TextBox 185">
              <a:extLst>
                <a:ext uri="{FF2B5EF4-FFF2-40B4-BE49-F238E27FC236}">
                  <a16:creationId xmlns:a16="http://schemas.microsoft.com/office/drawing/2014/main" id="{D9AF193F-CCF2-4D2C-B026-6AF7FCE91CD9}"/>
                </a:ext>
              </a:extLst>
            </p:cNvPr>
            <p:cNvSpPr txBox="1"/>
            <p:nvPr/>
          </p:nvSpPr>
          <p:spPr>
            <a:xfrm>
              <a:off x="1650887" y="1438182"/>
              <a:ext cx="245911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Ascend Nerve Center</a:t>
              </a:r>
            </a:p>
          </p:txBody>
        </p:sp>
        <p:sp>
          <p:nvSpPr>
            <p:cNvPr id="187" name="Rectangle: Rounded Corners 186">
              <a:extLst>
                <a:ext uri="{FF2B5EF4-FFF2-40B4-BE49-F238E27FC236}">
                  <a16:creationId xmlns:a16="http://schemas.microsoft.com/office/drawing/2014/main" id="{AA9B3482-BB69-44E9-9284-207341D14D53}"/>
                </a:ext>
              </a:extLst>
            </p:cNvPr>
            <p:cNvSpPr/>
            <p:nvPr/>
          </p:nvSpPr>
          <p:spPr>
            <a:xfrm>
              <a:off x="1740022" y="1429303"/>
              <a:ext cx="2523744" cy="548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8" name="Group 187">
            <a:extLst>
              <a:ext uri="{FF2B5EF4-FFF2-40B4-BE49-F238E27FC236}">
                <a16:creationId xmlns:a16="http://schemas.microsoft.com/office/drawing/2014/main" id="{3D75A8F4-3E56-4DEA-8D67-726C2F4F1E6E}"/>
              </a:ext>
            </a:extLst>
          </p:cNvPr>
          <p:cNvGrpSpPr/>
          <p:nvPr/>
        </p:nvGrpSpPr>
        <p:grpSpPr>
          <a:xfrm>
            <a:off x="1609207" y="6145502"/>
            <a:ext cx="2603643" cy="224323"/>
            <a:chOff x="1660123" y="1429303"/>
            <a:chExt cx="2603643" cy="224323"/>
          </a:xfrm>
        </p:grpSpPr>
        <p:sp>
          <p:nvSpPr>
            <p:cNvPr id="189" name="TextBox 188">
              <a:extLst>
                <a:ext uri="{FF2B5EF4-FFF2-40B4-BE49-F238E27FC236}">
                  <a16:creationId xmlns:a16="http://schemas.microsoft.com/office/drawing/2014/main" id="{6685FA31-8F1B-4F59-805B-E66064437201}"/>
                </a:ext>
              </a:extLst>
            </p:cNvPr>
            <p:cNvSpPr txBox="1"/>
            <p:nvPr/>
          </p:nvSpPr>
          <p:spPr>
            <a:xfrm>
              <a:off x="1660123" y="1438182"/>
              <a:ext cx="245911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Pilot Project Support</a:t>
              </a:r>
            </a:p>
          </p:txBody>
        </p:sp>
        <p:sp>
          <p:nvSpPr>
            <p:cNvPr id="190" name="Rectangle: Rounded Corners 189">
              <a:extLst>
                <a:ext uri="{FF2B5EF4-FFF2-40B4-BE49-F238E27FC236}">
                  <a16:creationId xmlns:a16="http://schemas.microsoft.com/office/drawing/2014/main" id="{9E2C2B54-90DE-4207-B10B-A594F69BBE9A}"/>
                </a:ext>
              </a:extLst>
            </p:cNvPr>
            <p:cNvSpPr/>
            <p:nvPr/>
          </p:nvSpPr>
          <p:spPr>
            <a:xfrm>
              <a:off x="1740022" y="1429303"/>
              <a:ext cx="2523744" cy="548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2" name="TextBox 191">
            <a:extLst>
              <a:ext uri="{FF2B5EF4-FFF2-40B4-BE49-F238E27FC236}">
                <a16:creationId xmlns:a16="http://schemas.microsoft.com/office/drawing/2014/main" id="{E3EC0F6F-B621-42D1-BA07-53BDB33BF27E}"/>
              </a:ext>
            </a:extLst>
          </p:cNvPr>
          <p:cNvSpPr txBox="1"/>
          <p:nvPr/>
        </p:nvSpPr>
        <p:spPr>
          <a:xfrm>
            <a:off x="4319074" y="5908015"/>
            <a:ext cx="2459115" cy="1928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Ongoing Operations execution and refinement</a:t>
            </a:r>
          </a:p>
        </p:txBody>
      </p:sp>
      <p:grpSp>
        <p:nvGrpSpPr>
          <p:cNvPr id="194" name="Group 193">
            <a:extLst>
              <a:ext uri="{FF2B5EF4-FFF2-40B4-BE49-F238E27FC236}">
                <a16:creationId xmlns:a16="http://schemas.microsoft.com/office/drawing/2014/main" id="{F41ADDFC-063E-4A80-B8A4-178AAF2590B7}"/>
              </a:ext>
            </a:extLst>
          </p:cNvPr>
          <p:cNvGrpSpPr/>
          <p:nvPr/>
        </p:nvGrpSpPr>
        <p:grpSpPr>
          <a:xfrm>
            <a:off x="1620393" y="6372749"/>
            <a:ext cx="2643594" cy="224323"/>
            <a:chOff x="1660123" y="1429303"/>
            <a:chExt cx="2643594" cy="224323"/>
          </a:xfrm>
        </p:grpSpPr>
        <p:sp>
          <p:nvSpPr>
            <p:cNvPr id="195" name="TextBox 194">
              <a:extLst>
                <a:ext uri="{FF2B5EF4-FFF2-40B4-BE49-F238E27FC236}">
                  <a16:creationId xmlns:a16="http://schemas.microsoft.com/office/drawing/2014/main" id="{9EA20D6E-8925-4F0A-9CE1-B25586CBD2C6}"/>
                </a:ext>
              </a:extLst>
            </p:cNvPr>
            <p:cNvSpPr txBox="1"/>
            <p:nvPr/>
          </p:nvSpPr>
          <p:spPr>
            <a:xfrm>
              <a:off x="1660123" y="1438182"/>
              <a:ext cx="2643594"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Ascend marketing and training materials, Analyst reviews</a:t>
              </a:r>
            </a:p>
          </p:txBody>
        </p:sp>
        <p:sp>
          <p:nvSpPr>
            <p:cNvPr id="196" name="Rectangle: Rounded Corners 195">
              <a:extLst>
                <a:ext uri="{FF2B5EF4-FFF2-40B4-BE49-F238E27FC236}">
                  <a16:creationId xmlns:a16="http://schemas.microsoft.com/office/drawing/2014/main" id="{76998A83-1EB8-43F1-92CF-84CA87BA052C}"/>
                </a:ext>
              </a:extLst>
            </p:cNvPr>
            <p:cNvSpPr/>
            <p:nvPr/>
          </p:nvSpPr>
          <p:spPr>
            <a:xfrm>
              <a:off x="1740022" y="1429303"/>
              <a:ext cx="2523744" cy="548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97" name="Group 196">
            <a:extLst>
              <a:ext uri="{FF2B5EF4-FFF2-40B4-BE49-F238E27FC236}">
                <a16:creationId xmlns:a16="http://schemas.microsoft.com/office/drawing/2014/main" id="{E0C68533-C644-4215-812D-8BF87A6091A1}"/>
              </a:ext>
            </a:extLst>
          </p:cNvPr>
          <p:cNvGrpSpPr/>
          <p:nvPr/>
        </p:nvGrpSpPr>
        <p:grpSpPr>
          <a:xfrm>
            <a:off x="4289642" y="6378470"/>
            <a:ext cx="2894462" cy="347433"/>
            <a:chOff x="1660123" y="1429303"/>
            <a:chExt cx="2539015" cy="347433"/>
          </a:xfrm>
        </p:grpSpPr>
        <p:sp>
          <p:nvSpPr>
            <p:cNvPr id="198" name="TextBox 197">
              <a:extLst>
                <a:ext uri="{FF2B5EF4-FFF2-40B4-BE49-F238E27FC236}">
                  <a16:creationId xmlns:a16="http://schemas.microsoft.com/office/drawing/2014/main" id="{82F45A56-FEE2-49B8-8314-3EC7169A1619}"/>
                </a:ext>
              </a:extLst>
            </p:cNvPr>
            <p:cNvSpPr txBox="1"/>
            <p:nvPr/>
          </p:nvSpPr>
          <p:spPr>
            <a:xfrm>
              <a:off x="1660123" y="1438182"/>
              <a:ext cx="245911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Ascend rollout campaign (webinars, office roadshow)</a:t>
              </a:r>
            </a:p>
          </p:txBody>
        </p:sp>
        <p:sp>
          <p:nvSpPr>
            <p:cNvPr id="199" name="Rectangle: Rounded Corners 198">
              <a:extLst>
                <a:ext uri="{FF2B5EF4-FFF2-40B4-BE49-F238E27FC236}">
                  <a16:creationId xmlns:a16="http://schemas.microsoft.com/office/drawing/2014/main" id="{14DF9458-DDCC-41A1-B82D-4F1AAC290DD8}"/>
                </a:ext>
              </a:extLst>
            </p:cNvPr>
            <p:cNvSpPr/>
            <p:nvPr/>
          </p:nvSpPr>
          <p:spPr>
            <a:xfrm>
              <a:off x="1740023" y="1429303"/>
              <a:ext cx="2459115" cy="548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3" name="Group 202">
            <a:extLst>
              <a:ext uri="{FF2B5EF4-FFF2-40B4-BE49-F238E27FC236}">
                <a16:creationId xmlns:a16="http://schemas.microsoft.com/office/drawing/2014/main" id="{1FF6C84C-62B6-45CF-BC12-54B5E965478F}"/>
              </a:ext>
            </a:extLst>
          </p:cNvPr>
          <p:cNvGrpSpPr/>
          <p:nvPr/>
        </p:nvGrpSpPr>
        <p:grpSpPr>
          <a:xfrm>
            <a:off x="4289642" y="6132390"/>
            <a:ext cx="2894462" cy="224323"/>
            <a:chOff x="1660123" y="1429303"/>
            <a:chExt cx="2539015" cy="224323"/>
          </a:xfrm>
        </p:grpSpPr>
        <p:sp>
          <p:nvSpPr>
            <p:cNvPr id="204" name="TextBox 203">
              <a:extLst>
                <a:ext uri="{FF2B5EF4-FFF2-40B4-BE49-F238E27FC236}">
                  <a16:creationId xmlns:a16="http://schemas.microsoft.com/office/drawing/2014/main" id="{6D5147F3-4507-4E88-B027-26F6AB49E043}"/>
                </a:ext>
              </a:extLst>
            </p:cNvPr>
            <p:cNvSpPr txBox="1"/>
            <p:nvPr/>
          </p:nvSpPr>
          <p:spPr>
            <a:xfrm>
              <a:off x="1660123" y="1438182"/>
              <a:ext cx="245911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Ascend monetization</a:t>
              </a:r>
            </a:p>
          </p:txBody>
        </p:sp>
        <p:sp>
          <p:nvSpPr>
            <p:cNvPr id="205" name="Rectangle: Rounded Corners 204">
              <a:extLst>
                <a:ext uri="{FF2B5EF4-FFF2-40B4-BE49-F238E27FC236}">
                  <a16:creationId xmlns:a16="http://schemas.microsoft.com/office/drawing/2014/main" id="{79CD80CA-66F5-4A6C-8824-9BD25630E70D}"/>
                </a:ext>
              </a:extLst>
            </p:cNvPr>
            <p:cNvSpPr/>
            <p:nvPr/>
          </p:nvSpPr>
          <p:spPr>
            <a:xfrm>
              <a:off x="1740023" y="1429303"/>
              <a:ext cx="2459115" cy="548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3" name="Title 1">
            <a:extLst>
              <a:ext uri="{FF2B5EF4-FFF2-40B4-BE49-F238E27FC236}">
                <a16:creationId xmlns:a16="http://schemas.microsoft.com/office/drawing/2014/main" id="{FD6B69A3-4DFD-47CC-A960-840D3ACFA667}"/>
              </a:ext>
            </a:extLst>
          </p:cNvPr>
          <p:cNvSpPr txBox="1">
            <a:spLocks/>
          </p:cNvSpPr>
          <p:nvPr/>
        </p:nvSpPr>
        <p:spPr>
          <a:xfrm>
            <a:off x="264503" y="298844"/>
            <a:ext cx="10092439" cy="346076"/>
          </a:xfrm>
          <a:prstGeom prst="rect">
            <a:avLst/>
          </a:prstGeom>
        </p:spPr>
        <p:txBody>
          <a:bodyPr vert="horz" lIns="0" tIns="45720" rIns="0" bIns="0" rtlCol="0" anchor="ctr" anchorCtr="0">
            <a:noAutofit/>
          </a:bodyPr>
          <a:lstStyle>
            <a:lvl1pPr algn="l" defTabSz="914400" rtl="0" eaLnBrk="1" latinLnBrk="0" hangingPunct="1">
              <a:lnSpc>
                <a:spcPct val="80000"/>
              </a:lnSpc>
              <a:spcBef>
                <a:spcPct val="0"/>
              </a:spcBef>
              <a:buNone/>
              <a:defRPr lang="en-US" sz="2400" b="0" i="0" kern="1200" cap="none" spc="-75" baseline="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2400" b="1" i="0" u="none" strike="noStrike" kern="1200" cap="none" spc="-75" normalizeH="0" baseline="0" noProof="0">
                <a:ln>
                  <a:noFill/>
                </a:ln>
                <a:solidFill>
                  <a:prstClr val="black"/>
                </a:solidFill>
                <a:effectLst/>
                <a:uLnTx/>
                <a:uFillTx/>
                <a:latin typeface="Verdana" panose="020B0604030504040204" pitchFamily="34" charset="0"/>
                <a:ea typeface="Verdana" panose="020B0604030504040204" pitchFamily="34" charset="0"/>
                <a:cs typeface="Calibri" panose="020F0502020204030204" pitchFamily="34" charset="0"/>
              </a:rPr>
              <a:t>Ascend FY20-21 Roadmap</a:t>
            </a:r>
          </a:p>
        </p:txBody>
      </p:sp>
      <p:sp>
        <p:nvSpPr>
          <p:cNvPr id="87" name="TextBox 86">
            <a:extLst>
              <a:ext uri="{FF2B5EF4-FFF2-40B4-BE49-F238E27FC236}">
                <a16:creationId xmlns:a16="http://schemas.microsoft.com/office/drawing/2014/main" id="{2680F77A-7475-4315-A5A3-58464D7EE102}"/>
              </a:ext>
            </a:extLst>
          </p:cNvPr>
          <p:cNvSpPr txBox="1"/>
          <p:nvPr/>
        </p:nvSpPr>
        <p:spPr>
          <a:xfrm>
            <a:off x="1644250" y="4699961"/>
            <a:ext cx="2619737"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Teams Integration (internal and external access)</a:t>
            </a:r>
          </a:p>
        </p:txBody>
      </p:sp>
      <p:sp>
        <p:nvSpPr>
          <p:cNvPr id="98" name="TextBox 97">
            <a:extLst>
              <a:ext uri="{FF2B5EF4-FFF2-40B4-BE49-F238E27FC236}">
                <a16:creationId xmlns:a16="http://schemas.microsoft.com/office/drawing/2014/main" id="{84D06D9F-94EC-4ACD-A446-0C1FF3A1572F}"/>
              </a:ext>
            </a:extLst>
          </p:cNvPr>
          <p:cNvSpPr txBox="1"/>
          <p:nvPr/>
        </p:nvSpPr>
        <p:spPr>
          <a:xfrm>
            <a:off x="1652723" y="1701178"/>
            <a:ext cx="253901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Momentum Build-out, OCM</a:t>
            </a:r>
          </a:p>
        </p:txBody>
      </p:sp>
      <p:sp>
        <p:nvSpPr>
          <p:cNvPr id="108" name="Rectangle: Rounded Corners 107">
            <a:extLst>
              <a:ext uri="{FF2B5EF4-FFF2-40B4-BE49-F238E27FC236}">
                <a16:creationId xmlns:a16="http://schemas.microsoft.com/office/drawing/2014/main" id="{096A601F-B634-4673-AE1E-E3D7126B1440}"/>
              </a:ext>
            </a:extLst>
          </p:cNvPr>
          <p:cNvSpPr/>
          <p:nvPr/>
        </p:nvSpPr>
        <p:spPr>
          <a:xfrm>
            <a:off x="1738974" y="1675930"/>
            <a:ext cx="2551481" cy="5486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Rounded Corners 108">
            <a:extLst>
              <a:ext uri="{FF2B5EF4-FFF2-40B4-BE49-F238E27FC236}">
                <a16:creationId xmlns:a16="http://schemas.microsoft.com/office/drawing/2014/main" id="{B9A3254E-1248-4576-8E44-3D11FE1AF337}"/>
              </a:ext>
            </a:extLst>
          </p:cNvPr>
          <p:cNvSpPr/>
          <p:nvPr/>
        </p:nvSpPr>
        <p:spPr>
          <a:xfrm flipV="1">
            <a:off x="2983686" y="1305686"/>
            <a:ext cx="1316228" cy="5486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2D1C08E5-8BB1-40AB-9BBC-F72E74AEA630}"/>
              </a:ext>
            </a:extLst>
          </p:cNvPr>
          <p:cNvSpPr txBox="1"/>
          <p:nvPr/>
        </p:nvSpPr>
        <p:spPr>
          <a:xfrm>
            <a:off x="2904092" y="1357665"/>
            <a:ext cx="117842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Amplifier Exchange</a:t>
            </a:r>
          </a:p>
        </p:txBody>
      </p:sp>
      <p:sp>
        <p:nvSpPr>
          <p:cNvPr id="111" name="TextBox 110">
            <a:extLst>
              <a:ext uri="{FF2B5EF4-FFF2-40B4-BE49-F238E27FC236}">
                <a16:creationId xmlns:a16="http://schemas.microsoft.com/office/drawing/2014/main" id="{5F059587-6815-4330-8127-FCE3E6BF0063}"/>
              </a:ext>
            </a:extLst>
          </p:cNvPr>
          <p:cNvSpPr txBox="1"/>
          <p:nvPr/>
        </p:nvSpPr>
        <p:spPr>
          <a:xfrm>
            <a:off x="4362588" y="1357665"/>
            <a:ext cx="3847921"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Market Solution Exchange</a:t>
            </a:r>
          </a:p>
        </p:txBody>
      </p:sp>
      <p:grpSp>
        <p:nvGrpSpPr>
          <p:cNvPr id="112" name="Group 111">
            <a:extLst>
              <a:ext uri="{FF2B5EF4-FFF2-40B4-BE49-F238E27FC236}">
                <a16:creationId xmlns:a16="http://schemas.microsoft.com/office/drawing/2014/main" id="{F96DE3DD-DA7D-4519-A8A2-D451360F43D5}"/>
              </a:ext>
            </a:extLst>
          </p:cNvPr>
          <p:cNvGrpSpPr/>
          <p:nvPr/>
        </p:nvGrpSpPr>
        <p:grpSpPr>
          <a:xfrm>
            <a:off x="5937391" y="1904919"/>
            <a:ext cx="4730603" cy="260535"/>
            <a:chOff x="1697528" y="1429305"/>
            <a:chExt cx="2500132" cy="234204"/>
          </a:xfrm>
        </p:grpSpPr>
        <p:sp>
          <p:nvSpPr>
            <p:cNvPr id="113" name="TextBox 112">
              <a:extLst>
                <a:ext uri="{FF2B5EF4-FFF2-40B4-BE49-F238E27FC236}">
                  <a16:creationId xmlns:a16="http://schemas.microsoft.com/office/drawing/2014/main" id="{E43E136D-9E8D-47C3-A3B3-6FA503F5006F}"/>
                </a:ext>
              </a:extLst>
            </p:cNvPr>
            <p:cNvSpPr txBox="1"/>
            <p:nvPr/>
          </p:nvSpPr>
          <p:spPr>
            <a:xfrm>
              <a:off x="1697528" y="1448065"/>
              <a:ext cx="245911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Build out for Cyber, Tax, Analytics, Data Management</a:t>
              </a:r>
            </a:p>
          </p:txBody>
        </p:sp>
        <p:sp>
          <p:nvSpPr>
            <p:cNvPr id="114" name="Rectangle: Rounded Corners 113">
              <a:extLst>
                <a:ext uri="{FF2B5EF4-FFF2-40B4-BE49-F238E27FC236}">
                  <a16:creationId xmlns:a16="http://schemas.microsoft.com/office/drawing/2014/main" id="{B364BE83-A7A1-46B0-9EF9-CB8046FA7729}"/>
                </a:ext>
              </a:extLst>
            </p:cNvPr>
            <p:cNvSpPr/>
            <p:nvPr/>
          </p:nvSpPr>
          <p:spPr>
            <a:xfrm>
              <a:off x="1740024" y="1429305"/>
              <a:ext cx="2457636" cy="4931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5" name="Group 114">
            <a:extLst>
              <a:ext uri="{FF2B5EF4-FFF2-40B4-BE49-F238E27FC236}">
                <a16:creationId xmlns:a16="http://schemas.microsoft.com/office/drawing/2014/main" id="{288F998D-ADBE-4552-A8F9-7238F9C4C111}"/>
              </a:ext>
            </a:extLst>
          </p:cNvPr>
          <p:cNvGrpSpPr/>
          <p:nvPr/>
        </p:nvGrpSpPr>
        <p:grpSpPr>
          <a:xfrm>
            <a:off x="4343283" y="1664495"/>
            <a:ext cx="1623991" cy="479953"/>
            <a:chOff x="1640312" y="1429305"/>
            <a:chExt cx="2557348" cy="492335"/>
          </a:xfrm>
        </p:grpSpPr>
        <p:sp>
          <p:nvSpPr>
            <p:cNvPr id="116" name="TextBox 115">
              <a:extLst>
                <a:ext uri="{FF2B5EF4-FFF2-40B4-BE49-F238E27FC236}">
                  <a16:creationId xmlns:a16="http://schemas.microsoft.com/office/drawing/2014/main" id="{5EA75228-F6AD-4CA0-B278-168E335EAFF8}"/>
                </a:ext>
              </a:extLst>
            </p:cNvPr>
            <p:cNvSpPr txBox="1"/>
            <p:nvPr/>
          </p:nvSpPr>
          <p:spPr>
            <a:xfrm>
              <a:off x="1640312" y="1448065"/>
              <a:ext cx="2526093" cy="4735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Process Taxonomy changes Support non oracle packages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Cross Functional platform support</a:t>
              </a:r>
            </a:p>
          </p:txBody>
        </p:sp>
        <p:sp>
          <p:nvSpPr>
            <p:cNvPr id="117" name="Rectangle: Rounded Corners 116">
              <a:extLst>
                <a:ext uri="{FF2B5EF4-FFF2-40B4-BE49-F238E27FC236}">
                  <a16:creationId xmlns:a16="http://schemas.microsoft.com/office/drawing/2014/main" id="{D31EFE4B-E932-4079-A8D5-72574C2A4B8C}"/>
                </a:ext>
              </a:extLst>
            </p:cNvPr>
            <p:cNvSpPr/>
            <p:nvPr/>
          </p:nvSpPr>
          <p:spPr>
            <a:xfrm>
              <a:off x="1740024" y="1429305"/>
              <a:ext cx="2457636" cy="5627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8" name="Group 117">
            <a:extLst>
              <a:ext uri="{FF2B5EF4-FFF2-40B4-BE49-F238E27FC236}">
                <a16:creationId xmlns:a16="http://schemas.microsoft.com/office/drawing/2014/main" id="{F4C30A8E-A6DC-47C3-A695-36C0374507F3}"/>
              </a:ext>
            </a:extLst>
          </p:cNvPr>
          <p:cNvGrpSpPr/>
          <p:nvPr/>
        </p:nvGrpSpPr>
        <p:grpSpPr>
          <a:xfrm>
            <a:off x="5936179" y="2176813"/>
            <a:ext cx="1641650" cy="236864"/>
            <a:chOff x="1603794" y="1429305"/>
            <a:chExt cx="2910927" cy="207458"/>
          </a:xfrm>
        </p:grpSpPr>
        <p:sp>
          <p:nvSpPr>
            <p:cNvPr id="119" name="TextBox 118">
              <a:extLst>
                <a:ext uri="{FF2B5EF4-FFF2-40B4-BE49-F238E27FC236}">
                  <a16:creationId xmlns:a16="http://schemas.microsoft.com/office/drawing/2014/main" id="{BBB269C1-77F1-4B9E-896A-768DECC63827}"/>
                </a:ext>
              </a:extLst>
            </p:cNvPr>
            <p:cNvSpPr txBox="1"/>
            <p:nvPr/>
          </p:nvSpPr>
          <p:spPr>
            <a:xfrm>
              <a:off x="1603794" y="1448065"/>
              <a:ext cx="2807447" cy="1886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Quals and Case Studies Exchange</a:t>
              </a:r>
            </a:p>
          </p:txBody>
        </p:sp>
        <p:sp>
          <p:nvSpPr>
            <p:cNvPr id="120" name="Rectangle: Rounded Corners 119">
              <a:extLst>
                <a:ext uri="{FF2B5EF4-FFF2-40B4-BE49-F238E27FC236}">
                  <a16:creationId xmlns:a16="http://schemas.microsoft.com/office/drawing/2014/main" id="{98FBCDCA-A5D6-427B-A4CC-6CA32DB3B46E}"/>
                </a:ext>
              </a:extLst>
            </p:cNvPr>
            <p:cNvSpPr/>
            <p:nvPr/>
          </p:nvSpPr>
          <p:spPr>
            <a:xfrm>
              <a:off x="1740023" y="1429305"/>
              <a:ext cx="2774698" cy="535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21" name="Rectangle: Rounded Corners 120">
            <a:extLst>
              <a:ext uri="{FF2B5EF4-FFF2-40B4-BE49-F238E27FC236}">
                <a16:creationId xmlns:a16="http://schemas.microsoft.com/office/drawing/2014/main" id="{1405F3D3-ABB7-42A4-A507-27C6B7C682E8}"/>
              </a:ext>
            </a:extLst>
          </p:cNvPr>
          <p:cNvSpPr/>
          <p:nvPr/>
        </p:nvSpPr>
        <p:spPr>
          <a:xfrm>
            <a:off x="4415563" y="1301729"/>
            <a:ext cx="1540297" cy="5486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15B0EC6A-8E50-42B3-A83B-217F913D1FA4}"/>
              </a:ext>
            </a:extLst>
          </p:cNvPr>
          <p:cNvCxnSpPr/>
          <p:nvPr/>
        </p:nvCxnSpPr>
        <p:spPr>
          <a:xfrm>
            <a:off x="3805785" y="900850"/>
            <a:ext cx="0" cy="5739322"/>
          </a:xfrm>
          <a:prstGeom prst="line">
            <a:avLst/>
          </a:prstGeom>
          <a:ln w="12700" cmpd="thickThin">
            <a:solidFill>
              <a:srgbClr val="92D050"/>
            </a:solidFill>
            <a:prstDash val="dash"/>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BD05414-6503-4103-BB34-87EB8CDA1FA0}"/>
              </a:ext>
            </a:extLst>
          </p:cNvPr>
          <p:cNvGrpSpPr/>
          <p:nvPr/>
        </p:nvGrpSpPr>
        <p:grpSpPr>
          <a:xfrm>
            <a:off x="7721697" y="4938129"/>
            <a:ext cx="3646060" cy="215444"/>
            <a:chOff x="7721697" y="4938129"/>
            <a:chExt cx="3646060" cy="215444"/>
          </a:xfrm>
        </p:grpSpPr>
        <p:sp>
          <p:nvSpPr>
            <p:cNvPr id="96" name="Rectangle: Rounded Corners 95">
              <a:extLst>
                <a:ext uri="{FF2B5EF4-FFF2-40B4-BE49-F238E27FC236}">
                  <a16:creationId xmlns:a16="http://schemas.microsoft.com/office/drawing/2014/main" id="{519928AC-CD79-4ADD-8985-DB97EBC9AB4E}"/>
                </a:ext>
              </a:extLst>
            </p:cNvPr>
            <p:cNvSpPr/>
            <p:nvPr/>
          </p:nvSpPr>
          <p:spPr>
            <a:xfrm>
              <a:off x="7801597" y="4955332"/>
              <a:ext cx="3566160" cy="54864"/>
            </a:xfrm>
            <a:prstGeom prst="round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TextBox 96">
              <a:extLst>
                <a:ext uri="{FF2B5EF4-FFF2-40B4-BE49-F238E27FC236}">
                  <a16:creationId xmlns:a16="http://schemas.microsoft.com/office/drawing/2014/main" id="{00CE1111-DC6F-47EE-A816-17722864624F}"/>
                </a:ext>
              </a:extLst>
            </p:cNvPr>
            <p:cNvSpPr txBox="1"/>
            <p:nvPr/>
          </p:nvSpPr>
          <p:spPr>
            <a:xfrm>
              <a:off x="7721697" y="4938129"/>
              <a:ext cx="2616937"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Automated test execution integration</a:t>
              </a:r>
            </a:p>
          </p:txBody>
        </p:sp>
      </p:grpSp>
      <p:grpSp>
        <p:nvGrpSpPr>
          <p:cNvPr id="99" name="Group 98">
            <a:extLst>
              <a:ext uri="{FF2B5EF4-FFF2-40B4-BE49-F238E27FC236}">
                <a16:creationId xmlns:a16="http://schemas.microsoft.com/office/drawing/2014/main" id="{F5437AEB-D98C-483E-9B78-A84A4E1FD8E9}"/>
              </a:ext>
            </a:extLst>
          </p:cNvPr>
          <p:cNvGrpSpPr/>
          <p:nvPr/>
        </p:nvGrpSpPr>
        <p:grpSpPr>
          <a:xfrm>
            <a:off x="7713859" y="5345830"/>
            <a:ext cx="2687342" cy="287521"/>
            <a:chOff x="1660123" y="1475638"/>
            <a:chExt cx="3448667" cy="287521"/>
          </a:xfrm>
        </p:grpSpPr>
        <p:sp>
          <p:nvSpPr>
            <p:cNvPr id="100" name="Rectangle: Rounded Corners 99">
              <a:extLst>
                <a:ext uri="{FF2B5EF4-FFF2-40B4-BE49-F238E27FC236}">
                  <a16:creationId xmlns:a16="http://schemas.microsoft.com/office/drawing/2014/main" id="{008BC191-AD11-4099-94F0-727F54D2C116}"/>
                </a:ext>
              </a:extLst>
            </p:cNvPr>
            <p:cNvSpPr/>
            <p:nvPr/>
          </p:nvSpPr>
          <p:spPr>
            <a:xfrm>
              <a:off x="1750472" y="1475638"/>
              <a:ext cx="3358318" cy="54864"/>
            </a:xfrm>
            <a:prstGeom prst="round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TextBox 100">
              <a:extLst>
                <a:ext uri="{FF2B5EF4-FFF2-40B4-BE49-F238E27FC236}">
                  <a16:creationId xmlns:a16="http://schemas.microsoft.com/office/drawing/2014/main" id="{EE3C424B-E7C1-4968-9463-E0D7337154F6}"/>
                </a:ext>
              </a:extLst>
            </p:cNvPr>
            <p:cNvSpPr txBox="1"/>
            <p:nvPr/>
          </p:nvSpPr>
          <p:spPr>
            <a:xfrm>
              <a:off x="1660123" y="1547715"/>
              <a:ext cx="308424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Journey Map Modeler (</a:t>
              </a:r>
              <a:r>
                <a:rPr kumimoji="0" lang="en-US" sz="800" b="0" i="0" u="none" strike="noStrike" kern="1200" cap="none" spc="0" normalizeH="0" baseline="0" noProof="0" err="1">
                  <a:ln>
                    <a:noFill/>
                  </a:ln>
                  <a:solidFill>
                    <a:prstClr val="black"/>
                  </a:solidFill>
                  <a:effectLst/>
                  <a:uLnTx/>
                  <a:uFillTx/>
                  <a:latin typeface="Calibri" panose="020F0502020204030204"/>
                  <a:ea typeface="+mn-ea"/>
                  <a:cs typeface="+mn-cs"/>
                </a:rPr>
                <a:t>Smaply</a:t>
              </a: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 Integrator)</a:t>
              </a:r>
            </a:p>
          </p:txBody>
        </p:sp>
      </p:grpSp>
      <p:sp>
        <p:nvSpPr>
          <p:cNvPr id="103" name="Rectangle: Rounded Corners 102">
            <a:extLst>
              <a:ext uri="{FF2B5EF4-FFF2-40B4-BE49-F238E27FC236}">
                <a16:creationId xmlns:a16="http://schemas.microsoft.com/office/drawing/2014/main" id="{7E585624-1381-4FD9-A511-430ACEFE9543}"/>
              </a:ext>
            </a:extLst>
          </p:cNvPr>
          <p:cNvSpPr/>
          <p:nvPr/>
        </p:nvSpPr>
        <p:spPr>
          <a:xfrm>
            <a:off x="4380728" y="5912062"/>
            <a:ext cx="7020304" cy="548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1B8EFD13-9449-4884-AB6C-C0DD052D77C6}"/>
              </a:ext>
            </a:extLst>
          </p:cNvPr>
          <p:cNvGrpSpPr/>
          <p:nvPr/>
        </p:nvGrpSpPr>
        <p:grpSpPr>
          <a:xfrm>
            <a:off x="7708577" y="4687354"/>
            <a:ext cx="3659180" cy="224418"/>
            <a:chOff x="7708577" y="4687354"/>
            <a:chExt cx="3659180" cy="224418"/>
          </a:xfrm>
        </p:grpSpPr>
        <p:sp>
          <p:nvSpPr>
            <p:cNvPr id="201" name="Rectangle: Rounded Corners 200">
              <a:extLst>
                <a:ext uri="{FF2B5EF4-FFF2-40B4-BE49-F238E27FC236}">
                  <a16:creationId xmlns:a16="http://schemas.microsoft.com/office/drawing/2014/main" id="{6A2167FC-6651-4014-B473-85EC785617C3}"/>
                </a:ext>
              </a:extLst>
            </p:cNvPr>
            <p:cNvSpPr/>
            <p:nvPr/>
          </p:nvSpPr>
          <p:spPr>
            <a:xfrm>
              <a:off x="7801597" y="4687354"/>
              <a:ext cx="3566160" cy="54864"/>
            </a:xfrm>
            <a:prstGeom prst="round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2" name="TextBox 201">
              <a:extLst>
                <a:ext uri="{FF2B5EF4-FFF2-40B4-BE49-F238E27FC236}">
                  <a16:creationId xmlns:a16="http://schemas.microsoft.com/office/drawing/2014/main" id="{432B7864-21DD-4D91-BA66-7B3D7A184C0A}"/>
                </a:ext>
              </a:extLst>
            </p:cNvPr>
            <p:cNvSpPr txBox="1"/>
            <p:nvPr/>
          </p:nvSpPr>
          <p:spPr>
            <a:xfrm>
              <a:off x="7708577" y="4696328"/>
              <a:ext cx="335831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mn-cs"/>
                </a:rPr>
                <a:t>ALM Ticket/task management integration</a:t>
              </a:r>
            </a:p>
          </p:txBody>
        </p:sp>
      </p:grpSp>
    </p:spTree>
    <p:extLst>
      <p:ext uri="{BB962C8B-B14F-4D97-AF65-F5344CB8AC3E}">
        <p14:creationId xmlns:p14="http://schemas.microsoft.com/office/powerpoint/2010/main" val="207962188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Cloud Template Aug 2018">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7">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5"/>
        </a:solidFill>
        <a:ln w="19050" algn="ctr">
          <a:noFill/>
          <a:miter lim="800000"/>
          <a:headEnd/>
          <a:tailEn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lgn="ct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16x9 Standard Template.potx" id="{68DBDF22-AA5B-4705-B995-7EB9E4249A14}" vid="{8CB22C08-A954-4E37-9025-01E56CC756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Words>
  <Application>Microsoft Office PowerPoint</Application>
  <PresentationFormat>Widescreen</PresentationFormat>
  <Paragraphs>55</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Open Sans</vt:lpstr>
      <vt:lpstr>Open Sans Light</vt:lpstr>
      <vt:lpstr>Verdana</vt:lpstr>
      <vt:lpstr>Wingdings 2</vt:lpstr>
      <vt:lpstr>Deloitte Cloud Template Aug 2018</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Greco, Michael</dc:creator>
  <cp:lastModifiedBy>Greco, Michael</cp:lastModifiedBy>
  <cp:revision>1</cp:revision>
  <dcterms:created xsi:type="dcterms:W3CDTF">2020-05-27T01:36:21Z</dcterms:created>
  <dcterms:modified xsi:type="dcterms:W3CDTF">2020-05-27T01:36:47Z</dcterms:modified>
</cp:coreProperties>
</file>