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0" r:id="rId1"/>
  </p:sldMasterIdLst>
  <p:sldIdLst>
    <p:sldId id="256" r:id="rId2"/>
    <p:sldId id="257" r:id="rId3"/>
    <p:sldId id="259" r:id="rId4"/>
    <p:sldId id="261" r:id="rId5"/>
    <p:sldId id="265" r:id="rId6"/>
    <p:sldId id="262" r:id="rId7"/>
    <p:sldId id="263" r:id="rId8"/>
    <p:sldId id="266" r:id="rId9"/>
    <p:sldId id="260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43"/>
  </p:normalViewPr>
  <p:slideViewPr>
    <p:cSldViewPr snapToGrid="0" snapToObjects="1">
      <p:cViewPr varScale="1">
        <p:scale>
          <a:sx n="96" d="100"/>
          <a:sy n="96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131429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90530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008281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70529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786799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92723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230391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259460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67397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266704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619329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273177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17052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924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081111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929753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884614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10/10/21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0444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  <p:sldLayoutId id="2147483757" r:id="rId17"/>
  </p:sldLayoutIdLst>
  <p:transition spd="slow">
    <p:wipe/>
  </p:transition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752B-5D36-384B-BA2B-2CA64246A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71601"/>
            <a:ext cx="8676222" cy="1552576"/>
          </a:xfrm>
        </p:spPr>
        <p:txBody>
          <a:bodyPr>
            <a:normAutofit/>
          </a:bodyPr>
          <a:lstStyle/>
          <a:p>
            <a:r>
              <a:rPr lang="en-US" sz="7200" b="1" dirty="0">
                <a:latin typeface="Chalkboard" panose="03050602040202020205" pitchFamily="66" charset="77"/>
                <a:cs typeface="Times New Roman" panose="02020603050405020304" pitchFamily="18" charset="0"/>
              </a:rPr>
              <a:t>TOPIC: ARTICLES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6890A6-DFA8-B24D-9066-E072565C63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omic Sans MS" panose="030F0902030302020204" pitchFamily="66" charset="0"/>
                <a:cs typeface="Apple Chancery" panose="03020702040506060504" pitchFamily="66" charset="-79"/>
              </a:rPr>
              <a:t>Prepared by Muhammad Areeb</a:t>
            </a:r>
          </a:p>
        </p:txBody>
      </p:sp>
    </p:spTree>
    <p:extLst>
      <p:ext uri="{BB962C8B-B14F-4D97-AF65-F5344CB8AC3E}">
        <p14:creationId xmlns:p14="http://schemas.microsoft.com/office/powerpoint/2010/main" val="6192799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33F3E02-4D9A-AC48-B34A-A62FACF09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204" y="2374831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atin typeface="Chalkboard" panose="03050602040202020205" pitchFamily="66" charset="77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2658254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277ACE-02B7-4249-88B1-399A943D0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09825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Chalkboard" panose="03050602040202020205" pitchFamily="66" charset="77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55853325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1049CF6-42BF-6F42-8CBA-8326971B0285}"/>
              </a:ext>
            </a:extLst>
          </p:cNvPr>
          <p:cNvSpPr txBox="1"/>
          <p:nvPr/>
        </p:nvSpPr>
        <p:spPr>
          <a:xfrm>
            <a:off x="1285875" y="4586288"/>
            <a:ext cx="1074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DEFINITE ARTICLE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F52FE8-8133-7645-BE08-520C139058D5}"/>
              </a:ext>
            </a:extLst>
          </p:cNvPr>
          <p:cNvSpPr txBox="1"/>
          <p:nvPr/>
        </p:nvSpPr>
        <p:spPr>
          <a:xfrm>
            <a:off x="1021556" y="4657786"/>
            <a:ext cx="10565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i="1" dirty="0"/>
              <a:t>INDEFINITE ARTICLES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0237C1-E4CD-4441-B61E-A814D073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01110"/>
            <a:ext cx="9905998" cy="1905000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Chalkboard SE" panose="03050602040202020205" pitchFamily="66" charset="77"/>
              </a:rPr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BC003-C061-E644-BB90-2EC58B0A4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556" y="1794809"/>
            <a:ext cx="11002962" cy="1088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i="1" dirty="0">
                <a:effectLst/>
              </a:rPr>
              <a:t>“Articles are the words that define a noun as specific or unspecific”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41DD45-CE33-AF40-9F9C-5440101B87A5}"/>
              </a:ext>
            </a:extLst>
          </p:cNvPr>
          <p:cNvSpPr txBox="1"/>
          <p:nvPr/>
        </p:nvSpPr>
        <p:spPr>
          <a:xfrm>
            <a:off x="1041401" y="3386137"/>
            <a:ext cx="10560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TYPES OF ARTICLES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97A646-628B-914E-85BD-4CDD48EDA453}"/>
              </a:ext>
            </a:extLst>
          </p:cNvPr>
          <p:cNvSpPr txBox="1"/>
          <p:nvPr/>
        </p:nvSpPr>
        <p:spPr>
          <a:xfrm>
            <a:off x="2971800" y="53435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06B05A-60A7-5448-A64F-58EAF97CE806}"/>
              </a:ext>
            </a:extLst>
          </p:cNvPr>
          <p:cNvSpPr/>
          <p:nvPr/>
        </p:nvSpPr>
        <p:spPr>
          <a:xfrm>
            <a:off x="3085207" y="3244334"/>
            <a:ext cx="6021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B3E4D"/>
                </a:solidFill>
                <a:latin typeface="AkkuratPro"/>
              </a:rPr>
              <a:t>Articles are words that define a noun as specific or unspecific. 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ABB5D7D-E951-9445-A346-67004B20F9C7}"/>
              </a:ext>
            </a:extLst>
          </p:cNvPr>
          <p:cNvCxnSpPr>
            <a:cxnSpLocks/>
          </p:cNvCxnSpPr>
          <p:nvPr/>
        </p:nvCxnSpPr>
        <p:spPr>
          <a:xfrm flipH="1">
            <a:off x="2835276" y="3735558"/>
            <a:ext cx="1757362" cy="88647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0BF201E-6362-FB45-9FED-71FE4EDFA440}"/>
              </a:ext>
            </a:extLst>
          </p:cNvPr>
          <p:cNvCxnSpPr>
            <a:cxnSpLocks/>
          </p:cNvCxnSpPr>
          <p:nvPr/>
        </p:nvCxnSpPr>
        <p:spPr>
          <a:xfrm>
            <a:off x="8113810" y="3723025"/>
            <a:ext cx="1757363" cy="95797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98712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A0DB2A-79B0-714E-AF86-5ABEF5DED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i="1" dirty="0">
                <a:latin typeface="Chalkboard SE" panose="03050602040202020205" pitchFamily="66" charset="77"/>
              </a:rPr>
              <a:t>DEFINITE article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BB71F59-26DC-A448-9AAB-968439881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980309"/>
            <a:ext cx="10174287" cy="2848992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/>
              <a:t>When we speak of a particular thing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Used with singulars and plurals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Used with the name of a person, city, country etc.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Used with titles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E35CCC-22F9-8B48-BCD5-06A0CBEA48BD}"/>
              </a:ext>
            </a:extLst>
          </p:cNvPr>
          <p:cNvSpPr txBox="1"/>
          <p:nvPr/>
        </p:nvSpPr>
        <p:spPr>
          <a:xfrm>
            <a:off x="1141413" y="2395534"/>
            <a:ext cx="9905998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46383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16F84-3E49-D942-946E-7549D7294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Examples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7A14A-E1CC-954B-8E30-78FDBCE37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28825"/>
            <a:ext cx="9905998" cy="376237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THE</a:t>
            </a:r>
            <a:r>
              <a:rPr lang="en-US" b="1" i="1" dirty="0"/>
              <a:t> USA </a:t>
            </a:r>
            <a:r>
              <a:rPr lang="en-US" dirty="0"/>
              <a:t>is an atomic power.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Pakistan is connected with THE </a:t>
            </a:r>
            <a:r>
              <a:rPr lang="en-US" b="1" i="1" dirty="0"/>
              <a:t>PERSIAN GULF </a:t>
            </a:r>
            <a:r>
              <a:rPr lang="en-US" dirty="0"/>
              <a:t>via THE </a:t>
            </a:r>
            <a:r>
              <a:rPr lang="en-US" b="1" i="1" dirty="0"/>
              <a:t>ARABIAN SEA</a:t>
            </a:r>
            <a:r>
              <a:rPr lang="en-US" dirty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THE </a:t>
            </a:r>
            <a:r>
              <a:rPr lang="en-US" b="1" i="1" dirty="0"/>
              <a:t>BOOK</a:t>
            </a:r>
            <a:r>
              <a:rPr lang="en-US" b="1" dirty="0"/>
              <a:t> </a:t>
            </a:r>
            <a:r>
              <a:rPr lang="en-US" dirty="0"/>
              <a:t>is lying on THE</a:t>
            </a:r>
            <a:r>
              <a:rPr lang="en-US" b="1" dirty="0"/>
              <a:t> </a:t>
            </a:r>
            <a:r>
              <a:rPr lang="en-US" b="1" i="1" dirty="0"/>
              <a:t>TABLE.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THE </a:t>
            </a:r>
            <a:r>
              <a:rPr lang="en-US" b="1" i="1" dirty="0"/>
              <a:t>KING</a:t>
            </a:r>
            <a:r>
              <a:rPr lang="en-US" dirty="0"/>
              <a:t> was worried about his country.</a:t>
            </a:r>
          </a:p>
        </p:txBody>
      </p:sp>
    </p:spTree>
    <p:extLst>
      <p:ext uri="{BB962C8B-B14F-4D97-AF65-F5344CB8AC3E}">
        <p14:creationId xmlns:p14="http://schemas.microsoft.com/office/powerpoint/2010/main" val="228573356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A0DB2A-79B0-714E-AF86-5ABEF5DED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i="1" dirty="0">
                <a:latin typeface="Chalkboard SE" panose="03050602040202020205" pitchFamily="66" charset="77"/>
              </a:rPr>
              <a:t>INDEFINITE articles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74DD1B-09A7-B045-9356-D2140919E255}"/>
              </a:ext>
            </a:extLst>
          </p:cNvPr>
          <p:cNvSpPr txBox="1"/>
          <p:nvPr/>
        </p:nvSpPr>
        <p:spPr>
          <a:xfrm>
            <a:off x="-20638" y="3655456"/>
            <a:ext cx="6135688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128EF0-9500-FD42-9C04-3D42623AD606}"/>
              </a:ext>
            </a:extLst>
          </p:cNvPr>
          <p:cNvSpPr txBox="1"/>
          <p:nvPr/>
        </p:nvSpPr>
        <p:spPr>
          <a:xfrm>
            <a:off x="6115050" y="3655456"/>
            <a:ext cx="6076950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AN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ADF8E22-E3B3-0C4B-8788-46FA5B875769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3047206" y="1943100"/>
            <a:ext cx="2782094" cy="1712356"/>
          </a:xfrm>
          <a:prstGeom prst="line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D6578FA-5224-D44F-97F2-029BCEE29D76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115050" y="1943100"/>
            <a:ext cx="3038475" cy="1712356"/>
          </a:xfrm>
          <a:prstGeom prst="line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21360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048D0-4D81-0040-AC9B-55C2F5BE2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i="1" dirty="0">
                <a:latin typeface="Chalkboard SE" panose="03050602040202020205" pitchFamily="66" charset="77"/>
              </a:rPr>
              <a:t>INDEFINITE articles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D5798-B1FD-E245-8D75-F3C11C7A5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/>
          <a:lstStyle/>
          <a:p>
            <a:pPr algn="ctr"/>
            <a:r>
              <a:rPr lang="en-US" b="1" dirty="0">
                <a:latin typeface="Chalkboard SE" panose="03050602040202020205" pitchFamily="66" charset="77"/>
              </a:rPr>
              <a:t>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AE31A-FA97-DE46-96ED-37173A160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3" y="3427410"/>
            <a:ext cx="4876800" cy="2547937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Used with consonants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Used with a vowel having a consonant sound e.g. a one rupee note, a united nation etc.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FA31EA-25BC-754A-AFB5-96EFB8CE2C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/>
          <a:lstStyle/>
          <a:p>
            <a:pPr algn="ctr"/>
            <a:r>
              <a:rPr lang="en-US" b="1" dirty="0">
                <a:latin typeface="Chalkboard SE" panose="03050602040202020205" pitchFamily="66" charset="77"/>
              </a:rPr>
              <a:t>AN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E4DFE-CC9E-BF49-B59D-758617A03A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0" y="3427409"/>
            <a:ext cx="4876801" cy="2547937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Used with vowels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Used with a consonant having a vowel sound e.g. an hour, an honest man etc.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0931739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16F84-3E49-D942-946E-7549D7294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Examples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7A14A-E1CC-954B-8E30-78FDBCE37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28825"/>
            <a:ext cx="9905998" cy="376237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He is reading A </a:t>
            </a:r>
            <a:r>
              <a:rPr lang="en-US" b="1" i="1" dirty="0"/>
              <a:t>BOOK.</a:t>
            </a: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They are playing THE</a:t>
            </a:r>
            <a:r>
              <a:rPr lang="en-US" b="1" i="1" dirty="0"/>
              <a:t> GAME </a:t>
            </a:r>
            <a:r>
              <a:rPr lang="en-US" dirty="0"/>
              <a:t>of cricket.</a:t>
            </a:r>
            <a:endParaRPr lang="en-US" b="1" i="1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 An</a:t>
            </a:r>
            <a:r>
              <a:rPr lang="en-US" b="1" i="1" dirty="0"/>
              <a:t> APPLE</a:t>
            </a:r>
            <a:r>
              <a:rPr lang="en-US" dirty="0"/>
              <a:t> A </a:t>
            </a:r>
            <a:r>
              <a:rPr lang="en-US" b="1" i="1" dirty="0"/>
              <a:t>DAY</a:t>
            </a:r>
            <a:r>
              <a:rPr lang="en-US" dirty="0"/>
              <a:t> keeps doctor away.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He is AN honest </a:t>
            </a:r>
            <a:r>
              <a:rPr lang="en-US" b="1" i="1" dirty="0"/>
              <a:t>MAN</a:t>
            </a:r>
            <a:r>
              <a:rPr lang="en-US" dirty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I will get back in AN </a:t>
            </a:r>
            <a:r>
              <a:rPr lang="en-US" b="1" i="1" dirty="0"/>
              <a:t>HOUR.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46982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9CF99-E616-F741-88AB-8EC131710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33513"/>
          </a:xfrm>
        </p:spPr>
        <p:txBody>
          <a:bodyPr/>
          <a:lstStyle/>
          <a:p>
            <a:pPr algn="ctr"/>
            <a:r>
              <a:rPr lang="en-US" dirty="0">
                <a:latin typeface="Chalkboard" panose="03050602040202020205" pitchFamily="66" charset="77"/>
              </a:rPr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B16D4-D746-8A4A-82BE-260D7498A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281" y="2355056"/>
            <a:ext cx="4588931" cy="576262"/>
          </a:xfrm>
        </p:spPr>
        <p:txBody>
          <a:bodyPr/>
          <a:lstStyle/>
          <a:p>
            <a:pPr algn="ctr"/>
            <a:r>
              <a:rPr lang="en-US" dirty="0"/>
              <a:t>DEFINITE ARTICLE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813208-3B12-4040-A6CD-26DC0FAC44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“THE” is called definite article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When we speak of a particular person or thing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Used with both singulars and plurals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Used with things that can be or cannot be counted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850565-7C86-E940-89DC-2AA50D5B9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3131" y="2397918"/>
            <a:ext cx="4604280" cy="576262"/>
          </a:xfrm>
        </p:spPr>
        <p:txBody>
          <a:bodyPr/>
          <a:lstStyle/>
          <a:p>
            <a:pPr algn="ctr"/>
            <a:r>
              <a:rPr lang="en-US" dirty="0"/>
              <a:t>INDEFINITE ARTICLES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5E8F2C-8184-9046-80E1-8982D6A5604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“A” and “AN” are </a:t>
            </a:r>
            <a:r>
              <a:rPr lang="en-US"/>
              <a:t>called indefinite </a:t>
            </a:r>
            <a:r>
              <a:rPr lang="en-US" dirty="0"/>
              <a:t>articles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When we speak of common things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Used with singulars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Used only with things that can be counted</a:t>
            </a:r>
          </a:p>
        </p:txBody>
      </p:sp>
    </p:spTree>
    <p:extLst>
      <p:ext uri="{BB962C8B-B14F-4D97-AF65-F5344CB8AC3E}">
        <p14:creationId xmlns:p14="http://schemas.microsoft.com/office/powerpoint/2010/main" val="3661645155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{1F68EB35-6FFE-BB4B-8F9C-B2294C8A4CEF}tf10001063</Template>
  <TotalTime>137</TotalTime>
  <Words>272</Words>
  <Application>Microsoft Macintosh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AkkuratPro</vt:lpstr>
      <vt:lpstr>Apple Chancery</vt:lpstr>
      <vt:lpstr>Arial</vt:lpstr>
      <vt:lpstr>Century Gothic</vt:lpstr>
      <vt:lpstr>Chalkboard</vt:lpstr>
      <vt:lpstr>Chalkboard SE</vt:lpstr>
      <vt:lpstr>Comic Sans MS</vt:lpstr>
      <vt:lpstr>Courier New</vt:lpstr>
      <vt:lpstr>Times New Roman</vt:lpstr>
      <vt:lpstr>Wingdings</vt:lpstr>
      <vt:lpstr>Mesh</vt:lpstr>
      <vt:lpstr>TOPIC: ARTICLES</vt:lpstr>
      <vt:lpstr>Introduction</vt:lpstr>
      <vt:lpstr>DEFINITIon</vt:lpstr>
      <vt:lpstr>DEFINITE article</vt:lpstr>
      <vt:lpstr>Examples </vt:lpstr>
      <vt:lpstr>INDEFINITE articles</vt:lpstr>
      <vt:lpstr>INDEFINITE articles</vt:lpstr>
      <vt:lpstr>Examples </vt:lpstr>
      <vt:lpstr>SUMMARY</vt:lpstr>
      <vt:lpstr>Thank you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261</cp:revision>
  <dcterms:created xsi:type="dcterms:W3CDTF">2021-10-09T08:58:19Z</dcterms:created>
  <dcterms:modified xsi:type="dcterms:W3CDTF">2021-10-10T14:03:38Z</dcterms:modified>
</cp:coreProperties>
</file>