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sldIdLst>
    <p:sldId id="256" r:id="rId2"/>
    <p:sldId id="257" r:id="rId3"/>
    <p:sldId id="259" r:id="rId4"/>
    <p:sldId id="261" r:id="rId5"/>
    <p:sldId id="265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1E2A73-39C9-9C46-9006-4E4BCADC80F0}">
          <p14:sldIdLst>
            <p14:sldId id="256"/>
            <p14:sldId id="257"/>
          </p14:sldIdLst>
        </p14:section>
        <p14:section name="verbs" id="{6B181370-E208-BF4D-8341-6D6D3AB54DA1}">
          <p14:sldIdLst>
            <p14:sldId id="259"/>
            <p14:sldId id="261"/>
            <p14:sldId id="265"/>
            <p14:sldId id="263"/>
            <p14:sldId id="266"/>
            <p14:sldId id="267"/>
            <p14:sldId id="268"/>
            <p14:sldId id="269"/>
            <p14:sldId id="270"/>
          </p14:sldIdLst>
        </p14:section>
        <p14:section name="adverb" id="{6B2E6FE3-EF3D-9A44-9628-4BE46A354396}">
          <p14:sldIdLst>
            <p14:sldId id="271"/>
            <p14:sldId id="27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3"/>
  </p:normalViewPr>
  <p:slideViewPr>
    <p:cSldViewPr snapToGrid="0" snapToObjects="1">
      <p:cViewPr>
        <p:scale>
          <a:sx n="100" d="100"/>
          <a:sy n="100" d="100"/>
        </p:scale>
        <p:origin x="46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3142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053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08281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70529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86799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2723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30391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59460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739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6670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1932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7317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1705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24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111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2975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8461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44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752B-5D36-384B-BA2B-2CA64246A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71601"/>
            <a:ext cx="8676222" cy="1552576"/>
          </a:xfrm>
        </p:spPr>
        <p:txBody>
          <a:bodyPr>
            <a:noAutofit/>
          </a:bodyPr>
          <a:lstStyle/>
          <a:p>
            <a:r>
              <a:rPr lang="en-US" b="1" dirty="0">
                <a:latin typeface="Chalkboard" panose="03050602040202020205" pitchFamily="66" charset="77"/>
                <a:cs typeface="Times New Roman" panose="02020603050405020304" pitchFamily="18" charset="0"/>
              </a:rPr>
              <a:t>TOPIC: VERBS &amp; ADVERBS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890A6-DFA8-B24D-9066-E072565C63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mic Sans MS" panose="030F0902030302020204" pitchFamily="66" charset="0"/>
                <a:cs typeface="Apple Chancery" panose="03020702040506060504" pitchFamily="66" charset="-79"/>
              </a:rPr>
              <a:t>Prepared by Muhammad Areeb</a:t>
            </a:r>
          </a:p>
        </p:txBody>
      </p:sp>
    </p:spTree>
    <p:extLst>
      <p:ext uri="{BB962C8B-B14F-4D97-AF65-F5344CB8AC3E}">
        <p14:creationId xmlns:p14="http://schemas.microsoft.com/office/powerpoint/2010/main" val="6192799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48D0-4D81-0040-AC9B-55C2F5BE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Modal AUXILIARY VERBS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AE31A-FA97-DE46-96ED-37173A160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81142"/>
            <a:ext cx="9905998" cy="31242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effectLst/>
              </a:rPr>
              <a:t>Some auxiliary verbs are added to another verb to show necessity, possibility, or capability. 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effectLst/>
              </a:rPr>
              <a:t>Like other auxiliary verbs, modal auxiliary verbs are </a:t>
            </a:r>
            <a:r>
              <a:rPr lang="en-US" i="1" dirty="0">
                <a:effectLst/>
              </a:rPr>
              <a:t>not</a:t>
            </a:r>
            <a:r>
              <a:rPr lang="en-US" dirty="0">
                <a:effectLst/>
              </a:rPr>
              <a:t> the main verb, but they do change its meaning slightly. 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effectLst/>
              </a:rPr>
              <a:t>For Example: would, may, could, must, ought, might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102257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6F84-3E49-D942-946E-7549D729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A14A-E1CC-954B-8E30-78FDBCE37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28825"/>
            <a:ext cx="9905998" cy="37623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He </a:t>
            </a:r>
            <a:r>
              <a:rPr lang="en-US" b="1" i="1" dirty="0"/>
              <a:t>may be </a:t>
            </a:r>
            <a:r>
              <a:rPr lang="en-US" dirty="0"/>
              <a:t>playing cricket.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He </a:t>
            </a:r>
            <a:r>
              <a:rPr lang="en-US" b="1" i="1" dirty="0"/>
              <a:t>WOULD</a:t>
            </a:r>
            <a:r>
              <a:rPr lang="en-US" dirty="0"/>
              <a:t> have</a:t>
            </a:r>
            <a:r>
              <a:rPr lang="en-US" b="1" i="1" dirty="0"/>
              <a:t> </a:t>
            </a:r>
            <a:r>
              <a:rPr lang="en-US" dirty="0"/>
              <a:t>done his work.</a:t>
            </a:r>
            <a:endParaRPr lang="en-US" b="1" i="1" dirty="0"/>
          </a:p>
          <a:p>
            <a:pPr>
              <a:buFont typeface="Wingdings" pitchFamily="2" charset="2"/>
              <a:buChar char="v"/>
            </a:pPr>
            <a:r>
              <a:rPr lang="en-US" b="1" i="1" dirty="0"/>
              <a:t>SHOULD </a:t>
            </a:r>
            <a:r>
              <a:rPr lang="en-US" dirty="0"/>
              <a:t>I</a:t>
            </a:r>
            <a:r>
              <a:rPr lang="en-US" b="1" i="1" dirty="0"/>
              <a:t> </a:t>
            </a:r>
            <a:r>
              <a:rPr lang="en-US" dirty="0"/>
              <a:t>help them</a:t>
            </a:r>
            <a:r>
              <a:rPr lang="en-US" dirty="0">
                <a:latin typeface="Times" pitchFamily="2" charset="0"/>
              </a:rPr>
              <a:t>?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He </a:t>
            </a:r>
            <a:r>
              <a:rPr lang="en-US" b="1" i="1" dirty="0"/>
              <a:t>SHOULD</a:t>
            </a:r>
            <a:r>
              <a:rPr lang="en-US" dirty="0"/>
              <a:t> do his work honestly</a:t>
            </a:r>
            <a:r>
              <a:rPr lang="en-US" b="1" i="1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 </a:t>
            </a:r>
            <a:r>
              <a:rPr lang="en-US" b="1" i="1" dirty="0"/>
              <a:t>MUST</a:t>
            </a:r>
            <a:r>
              <a:rPr lang="en-US" dirty="0"/>
              <a:t> help him.</a:t>
            </a:r>
          </a:p>
          <a:p>
            <a:pPr>
              <a:buFont typeface="Wingdings" pitchFamily="2" charset="2"/>
              <a:buChar char="v"/>
            </a:pPr>
            <a:r>
              <a:rPr lang="en-US" b="1" i="1" dirty="0"/>
              <a:t>MAY</a:t>
            </a:r>
            <a:r>
              <a:rPr lang="en-US" dirty="0"/>
              <a:t> I come in</a:t>
            </a:r>
            <a:r>
              <a:rPr lang="en-US" dirty="0">
                <a:latin typeface="Times" pitchFamily="2" charset="0"/>
              </a:rPr>
              <a:t>?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24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37C1-E4CD-4441-B61E-A814D073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3" y="180976"/>
            <a:ext cx="9905998" cy="19050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AdVERB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C003-C061-E644-BB90-2EC58B0A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925" y="1710810"/>
            <a:ext cx="7407275" cy="144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i="1" dirty="0">
                <a:effectLst/>
              </a:rPr>
              <a:t>“An adverb is a word that modifies(describes) a noun, a verb, an adjective or another adverb”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7A646-628B-914E-85BD-4CDD48EDA453}"/>
              </a:ext>
            </a:extLst>
          </p:cNvPr>
          <p:cNvSpPr txBox="1"/>
          <p:nvPr/>
        </p:nvSpPr>
        <p:spPr>
          <a:xfrm>
            <a:off x="2971800" y="5343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24BA0A9-23F4-6F41-B861-DA948D81AE0F}"/>
              </a:ext>
            </a:extLst>
          </p:cNvPr>
          <p:cNvSpPr txBox="1">
            <a:spLocks/>
          </p:cNvSpPr>
          <p:nvPr/>
        </p:nvSpPr>
        <p:spPr>
          <a:xfrm>
            <a:off x="912813" y="3561320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romanLcPeriod"/>
            </a:pPr>
            <a:r>
              <a:rPr lang="en-US" sz="2400" b="1" i="1" dirty="0">
                <a:effectLst/>
              </a:rPr>
              <a:t>ADVERB OF TME</a:t>
            </a:r>
            <a:endParaRPr lang="en-US" sz="2400" dirty="0">
              <a:effectLst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2400" b="1" i="1" dirty="0">
                <a:effectLst/>
              </a:rPr>
              <a:t>ADVERB OF MANNER</a:t>
            </a:r>
            <a:endParaRPr lang="en-US" sz="2400" dirty="0">
              <a:effectLst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2400" b="1" i="1" dirty="0">
                <a:effectLst/>
              </a:rPr>
              <a:t>ADVERB OF PLACE</a:t>
            </a:r>
            <a:endParaRPr lang="en-US" sz="2400" dirty="0">
              <a:effectLst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2400" b="1" i="1" dirty="0">
                <a:effectLst/>
              </a:rPr>
              <a:t>ADVERB OF FREQUENCY</a:t>
            </a:r>
            <a:endParaRPr lang="en-US" sz="2400" dirty="0">
              <a:effectLst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2400" b="1" i="1" dirty="0">
                <a:effectLst/>
              </a:rPr>
              <a:t>ADVERB OF DEGREE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b="1" i="1" dirty="0">
                <a:effectLst/>
              </a:rPr>
              <a:t>ADEVERBS OF PROBABILITY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b="1" i="1" dirty="0">
                <a:effectLst/>
              </a:rPr>
              <a:t>ADVERBS OF PURPOSE</a:t>
            </a:r>
            <a:endParaRPr lang="en-US" sz="2400" dirty="0">
              <a:effectLst/>
            </a:endParaRPr>
          </a:p>
          <a:p>
            <a:pPr marL="571500" indent="-571500">
              <a:buFont typeface="+mj-lt"/>
              <a:buAutoNum type="romanLcPeriod"/>
            </a:pPr>
            <a:endParaRPr lang="en-US" sz="2400" dirty="0">
              <a:effectLst/>
            </a:endParaRPr>
          </a:p>
          <a:p>
            <a:pPr marL="571500" indent="-571500">
              <a:buFont typeface="+mj-lt"/>
              <a:buAutoNum type="romanLcPeriod"/>
            </a:pPr>
            <a:endParaRPr lang="en-US" sz="32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002419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6F84-3E49-D942-946E-7549D729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A14A-E1CC-954B-8E30-78FDBCE37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7623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HE walks</a:t>
            </a:r>
            <a:r>
              <a:rPr lang="en-US" b="1" i="1" dirty="0"/>
              <a:t> SLOWLY</a:t>
            </a:r>
            <a:r>
              <a:rPr lang="en-US" dirty="0"/>
              <a:t>. </a:t>
            </a:r>
            <a:r>
              <a:rPr lang="en-US" b="1" i="1" dirty="0"/>
              <a:t>(MANNER)</a:t>
            </a:r>
          </a:p>
          <a:p>
            <a:pPr>
              <a:buFont typeface="Wingdings" pitchFamily="2" charset="2"/>
              <a:buChar char="v"/>
            </a:pPr>
            <a:r>
              <a:rPr lang="en-US" b="1" i="1" dirty="0"/>
              <a:t>WHERE</a:t>
            </a:r>
            <a:r>
              <a:rPr lang="en-US" dirty="0"/>
              <a:t> are you going</a:t>
            </a:r>
            <a:r>
              <a:rPr lang="en-US" dirty="0">
                <a:latin typeface="Times" pitchFamily="2" charset="0"/>
              </a:rPr>
              <a:t>? </a:t>
            </a:r>
            <a:r>
              <a:rPr lang="en-US" b="1" i="1" dirty="0"/>
              <a:t>(PLACE)</a:t>
            </a:r>
            <a:endParaRPr lang="en-US" dirty="0">
              <a:latin typeface="Times" pitchFamily="2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i="1" dirty="0"/>
              <a:t>WHERE</a:t>
            </a:r>
            <a:r>
              <a:rPr lang="en-US" dirty="0"/>
              <a:t> do you live</a:t>
            </a:r>
            <a:r>
              <a:rPr lang="en-US" dirty="0">
                <a:latin typeface="Times" pitchFamily="2" charset="0"/>
              </a:rPr>
              <a:t>? </a:t>
            </a:r>
            <a:r>
              <a:rPr lang="en-US" b="1" i="1" dirty="0"/>
              <a:t>(PLACE)</a:t>
            </a:r>
          </a:p>
          <a:p>
            <a:pPr>
              <a:buFont typeface="Wingdings" pitchFamily="2" charset="2"/>
              <a:buChar char="v"/>
            </a:pPr>
            <a:r>
              <a:rPr lang="en-US" b="1" i="1" dirty="0"/>
              <a:t>WHEN</a:t>
            </a:r>
            <a:r>
              <a:rPr lang="en-US" dirty="0"/>
              <a:t> will you get back</a:t>
            </a:r>
            <a:r>
              <a:rPr lang="en-US" dirty="0">
                <a:latin typeface="Times" pitchFamily="2" charset="0"/>
              </a:rPr>
              <a:t>? </a:t>
            </a:r>
            <a:r>
              <a:rPr lang="en-US" b="1" i="1" dirty="0"/>
              <a:t>(TIME)</a:t>
            </a:r>
            <a:endParaRPr lang="en-US" dirty="0">
              <a:latin typeface="Times" pitchFamily="2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/>
              <a:t>I </a:t>
            </a:r>
            <a:r>
              <a:rPr lang="en-US" b="1" i="1" dirty="0"/>
              <a:t>JUST</a:t>
            </a:r>
            <a:r>
              <a:rPr lang="en-US" dirty="0"/>
              <a:t> finished my homework.</a:t>
            </a:r>
            <a:r>
              <a:rPr lang="en-US" b="1" i="1" dirty="0"/>
              <a:t> (DEGREE)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>
                <a:effectLst/>
              </a:rPr>
              <a:t>He is </a:t>
            </a:r>
            <a:r>
              <a:rPr lang="en-US" b="1" i="1" dirty="0">
                <a:effectLst/>
              </a:rPr>
              <a:t>OFTEN</a:t>
            </a:r>
            <a:r>
              <a:rPr lang="en-US" dirty="0">
                <a:effectLst/>
              </a:rPr>
              <a:t> late for work.</a:t>
            </a:r>
            <a:r>
              <a:rPr lang="en-US" b="1" i="1" dirty="0"/>
              <a:t> (FREQUENCY)</a:t>
            </a:r>
            <a:endParaRPr lang="en-US" dirty="0">
              <a:effectLst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effectLst/>
              </a:rPr>
              <a:t>We will</a:t>
            </a:r>
            <a:r>
              <a:rPr lang="en-US" b="1" i="1" dirty="0">
                <a:effectLst/>
              </a:rPr>
              <a:t> CERTAINLY</a:t>
            </a:r>
            <a:r>
              <a:rPr lang="en-US" dirty="0">
                <a:effectLst/>
              </a:rPr>
              <a:t> win the game. </a:t>
            </a:r>
            <a:r>
              <a:rPr lang="en-US" b="1" i="1" dirty="0"/>
              <a:t>(PROBABILITY)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effectLst/>
              </a:rPr>
              <a:t>I </a:t>
            </a:r>
            <a:r>
              <a:rPr lang="en-US" i="1" dirty="0">
                <a:effectLst/>
              </a:rPr>
              <a:t>packed</a:t>
            </a:r>
            <a:r>
              <a:rPr lang="en-US" dirty="0">
                <a:effectLst/>
              </a:rPr>
              <a:t> an umbrella </a:t>
            </a:r>
            <a:r>
              <a:rPr lang="en-US" b="1" dirty="0">
                <a:effectLst/>
              </a:rPr>
              <a:t>IN CASE </a:t>
            </a:r>
            <a:r>
              <a:rPr lang="en-US" i="1" dirty="0">
                <a:effectLst/>
              </a:rPr>
              <a:t>it rains</a:t>
            </a:r>
            <a:r>
              <a:rPr lang="en-US" dirty="0">
                <a:effectLst/>
              </a:rPr>
              <a:t>. </a:t>
            </a:r>
            <a:r>
              <a:rPr lang="en-US" b="1" i="1" dirty="0"/>
              <a:t>(PURPOSE)</a:t>
            </a:r>
            <a:endParaRPr lang="en-US" dirty="0">
              <a:latin typeface="Times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6724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3F3E02-4D9A-AC48-B34A-A62FACF0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204" y="2374831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Chalkboard" panose="03050602040202020205" pitchFamily="66" charset="77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2658254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277ACE-02B7-4249-88B1-399A943D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0982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halkboard" panose="03050602040202020205" pitchFamily="66" charset="77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5853325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37C1-E4CD-4441-B61E-A814D073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3" y="180976"/>
            <a:ext cx="9905998" cy="19050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VERB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C003-C061-E644-BB90-2EC58B0A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1790700"/>
            <a:ext cx="9905998" cy="144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i="1" dirty="0">
                <a:effectLst/>
              </a:rPr>
              <a:t>“A verb is a word that describes an action”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7A646-628B-914E-85BD-4CDD48EDA453}"/>
              </a:ext>
            </a:extLst>
          </p:cNvPr>
          <p:cNvSpPr txBox="1"/>
          <p:nvPr/>
        </p:nvSpPr>
        <p:spPr>
          <a:xfrm>
            <a:off x="2971800" y="5343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24BA0A9-23F4-6F41-B861-DA948D81AE0F}"/>
              </a:ext>
            </a:extLst>
          </p:cNvPr>
          <p:cNvSpPr txBox="1">
            <a:spLocks/>
          </p:cNvSpPr>
          <p:nvPr/>
        </p:nvSpPr>
        <p:spPr>
          <a:xfrm>
            <a:off x="911225" y="3286123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romanLcPeriod"/>
            </a:pPr>
            <a:r>
              <a:rPr lang="en-US" sz="2400" b="1" i="1" dirty="0">
                <a:effectLst/>
              </a:rPr>
              <a:t>DYNAMIC </a:t>
            </a:r>
            <a:r>
              <a:rPr lang="en-US" sz="2400" dirty="0">
                <a:effectLst/>
              </a:rPr>
              <a:t>verbs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b="1" i="1" dirty="0">
                <a:effectLst/>
              </a:rPr>
              <a:t>STATIVE </a:t>
            </a:r>
            <a:r>
              <a:rPr lang="en-US" sz="2400" dirty="0">
                <a:effectLst/>
              </a:rPr>
              <a:t>verbs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b="1" i="1" dirty="0">
                <a:effectLst/>
              </a:rPr>
              <a:t>AUXILIARY </a:t>
            </a:r>
            <a:r>
              <a:rPr lang="en-US" sz="2400" dirty="0">
                <a:effectLst/>
              </a:rPr>
              <a:t>verbs</a:t>
            </a:r>
            <a:r>
              <a:rPr lang="en-US" sz="2400" b="1" i="1" dirty="0">
                <a:effectLst/>
              </a:rPr>
              <a:t> (helping verbs)</a:t>
            </a:r>
            <a:endParaRPr lang="en-US" sz="2400" dirty="0">
              <a:effectLst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2400" b="1" i="1" dirty="0">
                <a:effectLst/>
              </a:rPr>
              <a:t>MODAL AUXILIARY </a:t>
            </a:r>
            <a:r>
              <a:rPr lang="en-US" sz="2400" dirty="0">
                <a:effectLst/>
              </a:rPr>
              <a:t>verbs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b="1" i="1" dirty="0">
                <a:effectLst/>
              </a:rPr>
              <a:t>PHRASAL</a:t>
            </a:r>
            <a:r>
              <a:rPr lang="en-US" sz="2400" dirty="0">
                <a:effectLst/>
              </a:rPr>
              <a:t> verbs</a:t>
            </a:r>
          </a:p>
          <a:p>
            <a:pPr marL="571500" indent="-571500">
              <a:buFont typeface="+mj-lt"/>
              <a:buAutoNum type="romanLcPeriod"/>
            </a:pPr>
            <a:endParaRPr lang="en-US" sz="32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1498712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A0DB2A-79B0-714E-AF86-5ABEF5DE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DYNAMIC VERBS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B71F59-26DC-A448-9AAB-96843988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85179"/>
            <a:ext cx="10174287" cy="28489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effectLst/>
              </a:rPr>
              <a:t>a physical action or activity, something external that can be seen or heard.</a:t>
            </a: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Most of the verbs are dynamic verbs.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For Example: </a:t>
            </a:r>
            <a:r>
              <a:rPr lang="en-US" sz="2400" b="1" i="1" dirty="0">
                <a:effectLst/>
              </a:rPr>
              <a:t>jump, play, draw, eat</a:t>
            </a:r>
            <a:r>
              <a:rPr lang="en-US" sz="2400" dirty="0">
                <a:effectLst/>
              </a:rPr>
              <a:t>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383553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6F84-3E49-D942-946E-7549D729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A14A-E1CC-954B-8E30-78FDBCE37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28825"/>
            <a:ext cx="9905998" cy="37623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He is </a:t>
            </a:r>
            <a:r>
              <a:rPr lang="en-US" b="1" i="1" dirty="0"/>
              <a:t>PLAYING</a:t>
            </a:r>
            <a:r>
              <a:rPr lang="en-US" dirty="0"/>
              <a:t> the game of cricket.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Is he </a:t>
            </a:r>
            <a:r>
              <a:rPr lang="en-US" b="1" i="1" dirty="0"/>
              <a:t>PAINTING </a:t>
            </a:r>
            <a:r>
              <a:rPr lang="en-US" dirty="0"/>
              <a:t>the wall</a:t>
            </a:r>
            <a:r>
              <a:rPr lang="en-US" dirty="0">
                <a:latin typeface="Times" pitchFamily="2" charset="0"/>
              </a:rPr>
              <a:t>?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The book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i="1" dirty="0"/>
              <a:t>LYING</a:t>
            </a:r>
            <a:r>
              <a:rPr lang="en-US" dirty="0"/>
              <a:t> on the</a:t>
            </a:r>
            <a:r>
              <a:rPr lang="en-US" b="1" dirty="0"/>
              <a:t> </a:t>
            </a:r>
            <a:r>
              <a:rPr lang="en-US" dirty="0"/>
              <a:t>table</a:t>
            </a:r>
            <a:r>
              <a:rPr lang="en-US" b="1" i="1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The king was </a:t>
            </a:r>
            <a:r>
              <a:rPr lang="en-US" b="1" i="1" dirty="0"/>
              <a:t>WORRIED</a:t>
            </a:r>
            <a:r>
              <a:rPr lang="en-US" dirty="0"/>
              <a:t> about his country.</a:t>
            </a:r>
          </a:p>
        </p:txBody>
      </p:sp>
    </p:spTree>
    <p:extLst>
      <p:ext uri="{BB962C8B-B14F-4D97-AF65-F5344CB8AC3E}">
        <p14:creationId xmlns:p14="http://schemas.microsoft.com/office/powerpoint/2010/main" val="228573356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48D0-4D81-0040-AC9B-55C2F5BE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STATIVE VERBS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AE31A-FA97-DE46-96ED-37173A160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81142"/>
            <a:ext cx="9905998" cy="31242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effectLst/>
              </a:rPr>
              <a:t>Stative verbs describe a subject’s state or feeling.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effectLst/>
              </a:rPr>
              <a:t>This includes things the subject likes and things he/she don’t likes.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effectLst/>
              </a:rPr>
              <a:t>For Example: imagine, guess, believe, agree, think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093173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6F84-3E49-D942-946E-7549D729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A14A-E1CC-954B-8E30-78FDBCE37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28825"/>
            <a:ext cx="9905998" cy="37623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He </a:t>
            </a:r>
            <a:r>
              <a:rPr lang="en-US" b="1" i="1" dirty="0"/>
              <a:t>LIKES </a:t>
            </a:r>
            <a:r>
              <a:rPr lang="en-US" dirty="0"/>
              <a:t>this book.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 have an awesome </a:t>
            </a:r>
            <a:r>
              <a:rPr lang="en-US" b="1" i="1" dirty="0"/>
              <a:t>IDEA</a:t>
            </a:r>
            <a:r>
              <a:rPr lang="en-US" dirty="0"/>
              <a:t>.</a:t>
            </a:r>
            <a:endParaRPr lang="en-US" b="1" i="1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Can you </a:t>
            </a:r>
            <a:r>
              <a:rPr lang="en-US" b="1" i="1" dirty="0"/>
              <a:t>GUESS</a:t>
            </a:r>
            <a:r>
              <a:rPr lang="en-US" dirty="0"/>
              <a:t> the meaning of this word</a:t>
            </a:r>
            <a:r>
              <a:rPr lang="en-US" dirty="0">
                <a:latin typeface="Times" pitchFamily="2" charset="0"/>
              </a:rPr>
              <a:t>?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He does his work </a:t>
            </a:r>
            <a:r>
              <a:rPr lang="en-US" b="1" i="1" dirty="0"/>
              <a:t>honestly.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 do not </a:t>
            </a:r>
            <a:r>
              <a:rPr lang="en-US" b="1" i="1" dirty="0"/>
              <a:t>LIKE </a:t>
            </a:r>
            <a:r>
              <a:rPr lang="en-US" dirty="0"/>
              <a:t>this game.</a:t>
            </a:r>
            <a:endParaRPr lang="en-US" b="1" i="1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6982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48D0-4D81-0040-AC9B-55C2F5BE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AUXILIARY VERBS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AE31A-FA97-DE46-96ED-37173A160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81142"/>
            <a:ext cx="9905998" cy="31242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effectLst/>
              </a:rPr>
              <a:t>Auxiliary verbs, or “helping verbs,” are used in English to change another verb’s tense, voice, or mood. 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effectLst/>
              </a:rPr>
              <a:t>When auxiliary verbs are used, there’s always a main verb that represents the main action.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effectLst/>
              </a:rPr>
              <a:t>For Example: is, am, are, be, have, do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880565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6F84-3E49-D942-946E-7549D729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A14A-E1CC-954B-8E30-78FDBCE37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28825"/>
            <a:ext cx="9905998" cy="37623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He </a:t>
            </a:r>
            <a:r>
              <a:rPr lang="en-US" b="1" i="1" dirty="0"/>
              <a:t>IS </a:t>
            </a:r>
            <a:r>
              <a:rPr lang="en-US" dirty="0"/>
              <a:t>playing.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 </a:t>
            </a:r>
            <a:r>
              <a:rPr lang="en-US" b="1" i="1" dirty="0"/>
              <a:t>HAVE </a:t>
            </a:r>
            <a:r>
              <a:rPr lang="en-US" dirty="0"/>
              <a:t>done my work.</a:t>
            </a:r>
            <a:endParaRPr lang="en-US" b="1" i="1" dirty="0"/>
          </a:p>
          <a:p>
            <a:pPr>
              <a:buFont typeface="Wingdings" pitchFamily="2" charset="2"/>
              <a:buChar char="v"/>
            </a:pPr>
            <a:r>
              <a:rPr lang="en-US" b="1" i="1" dirty="0"/>
              <a:t>IS </a:t>
            </a:r>
            <a:r>
              <a:rPr lang="en-US" dirty="0"/>
              <a:t>he sleeping</a:t>
            </a:r>
            <a:r>
              <a:rPr lang="en-US" dirty="0">
                <a:latin typeface="Times" pitchFamily="2" charset="0"/>
              </a:rPr>
              <a:t>?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He </a:t>
            </a:r>
            <a:r>
              <a:rPr lang="en-US" b="1" i="1" dirty="0"/>
              <a:t>DOES</a:t>
            </a:r>
            <a:r>
              <a:rPr lang="en-US" dirty="0"/>
              <a:t> his work honestly</a:t>
            </a:r>
            <a:r>
              <a:rPr lang="en-US" b="1" i="1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 </a:t>
            </a:r>
            <a:r>
              <a:rPr lang="en-US" b="1" i="1" dirty="0"/>
              <a:t>DO</a:t>
            </a:r>
            <a:r>
              <a:rPr lang="en-US" dirty="0"/>
              <a:t> not</a:t>
            </a:r>
            <a:r>
              <a:rPr lang="en-US" b="1" i="1" dirty="0"/>
              <a:t> </a:t>
            </a:r>
            <a:r>
              <a:rPr lang="en-US" dirty="0"/>
              <a:t>like</a:t>
            </a:r>
            <a:r>
              <a:rPr lang="en-US" b="1" i="1" dirty="0"/>
              <a:t> </a:t>
            </a:r>
            <a:r>
              <a:rPr lang="en-US" dirty="0"/>
              <a:t>this game.</a:t>
            </a:r>
            <a:endParaRPr lang="en-US" b="1" i="1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4050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{1F68EB35-6FFE-BB4B-8F9C-B2294C8A4CEF}tf10001063</Template>
  <TotalTime>227</TotalTime>
  <Words>486</Words>
  <Application>Microsoft Macintosh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Apple Chancery</vt:lpstr>
      <vt:lpstr>Arial</vt:lpstr>
      <vt:lpstr>Century Gothic</vt:lpstr>
      <vt:lpstr>Chalkboard</vt:lpstr>
      <vt:lpstr>Comic Sans MS</vt:lpstr>
      <vt:lpstr>Times</vt:lpstr>
      <vt:lpstr>Times New Roman</vt:lpstr>
      <vt:lpstr>Wingdings</vt:lpstr>
      <vt:lpstr>Mesh</vt:lpstr>
      <vt:lpstr>TOPIC: VERBS &amp; ADVERBS</vt:lpstr>
      <vt:lpstr>Introduction</vt:lpstr>
      <vt:lpstr>VERB</vt:lpstr>
      <vt:lpstr>DYNAMIC VERBS</vt:lpstr>
      <vt:lpstr>Examples </vt:lpstr>
      <vt:lpstr>STATIVE VERBS</vt:lpstr>
      <vt:lpstr>Examples </vt:lpstr>
      <vt:lpstr>AUXILIARY VERBS</vt:lpstr>
      <vt:lpstr>Examples </vt:lpstr>
      <vt:lpstr>Modal AUXILIARY VERBS</vt:lpstr>
      <vt:lpstr>Examples </vt:lpstr>
      <vt:lpstr>AdVERB</vt:lpstr>
      <vt:lpstr>Examples 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466</cp:revision>
  <dcterms:created xsi:type="dcterms:W3CDTF">2021-10-09T08:58:19Z</dcterms:created>
  <dcterms:modified xsi:type="dcterms:W3CDTF">2021-10-17T11:26:33Z</dcterms:modified>
</cp:coreProperties>
</file>