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61" r:id="rId1"/>
  </p:sldMasterIdLst>
  <p:notesMasterIdLst>
    <p:notesMasterId r:id="rId42"/>
  </p:notesMasterIdLst>
  <p:sldIdLst>
    <p:sldId id="433" r:id="rId2"/>
    <p:sldId id="434" r:id="rId3"/>
    <p:sldId id="396" r:id="rId4"/>
    <p:sldId id="397" r:id="rId5"/>
    <p:sldId id="474" r:id="rId6"/>
    <p:sldId id="400" r:id="rId7"/>
    <p:sldId id="401" r:id="rId8"/>
    <p:sldId id="402" r:id="rId9"/>
    <p:sldId id="404" r:id="rId10"/>
    <p:sldId id="406" r:id="rId11"/>
    <p:sldId id="405" r:id="rId12"/>
    <p:sldId id="431" r:id="rId13"/>
    <p:sldId id="407" r:id="rId14"/>
    <p:sldId id="439" r:id="rId15"/>
    <p:sldId id="446" r:id="rId16"/>
    <p:sldId id="409" r:id="rId17"/>
    <p:sldId id="414" r:id="rId18"/>
    <p:sldId id="473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71" r:id="rId38"/>
    <p:sldId id="470" r:id="rId39"/>
    <p:sldId id="468" r:id="rId40"/>
    <p:sldId id="4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楷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00FF00"/>
    <a:srgbClr val="FF3399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52047" autoAdjust="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fld id="{BDF0B97E-D1DE-4A1A-82C0-416E6EE41080}" type="datetimeFigureOut">
              <a:rPr lang="zh-CN" altLang="en-US"/>
              <a:pPr/>
              <a:t>2017/2/10</a:t>
            </a:fld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fld id="{E78B668C-8FDC-4F7D-83A1-EFB520CB36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8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4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#f2f2f2;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line-height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980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auto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float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font-size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12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请登录</a:t>
            </a:r>
            <a:b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float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href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"#"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我的淘宝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href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"#"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购物车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href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"#"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手机淘宝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clear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41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#2459a2;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fixed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#999999;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margin-top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52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3000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mymiddle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980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auto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line-height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menu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display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inline-block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padding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0 10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color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white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/*border:1px solid red;*/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mymiddle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altLang="zh-CN" dirty="0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menu</a:t>
            </a:r>
            <a:r>
              <a:rPr lang="en-US" altLang="zh-CN" dirty="0" err="1" smtClean="0"/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hover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mymiddle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"menu"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effectLst/>
              </a:rPr>
              <a:t>LOGO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"menu"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全部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"menu"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effectLst/>
              </a:rPr>
              <a:t>42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区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"menu"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effectLst/>
              </a:rPr>
              <a:t>1024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挨踢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-body"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dsaddsa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html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4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type=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"text/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css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border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 solid 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#e0e0e0;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fixed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border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 solid pink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margin-top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61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5000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#999999;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我是头部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-body"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我是内容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0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one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2000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dddddd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two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2050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#3ba354;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fixed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opacity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0.3;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/*z-index:10;*/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three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fixed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800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white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z-index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"one"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"three"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"two"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1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one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/*background-color: #3ba354;*/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300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border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 solid 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two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/*background-color: red;*/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/*border:1px solid blue;*/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float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color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_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color</a:t>
            </a:r>
            <a:r>
              <a:rPr lang="en-US" altLang="zh-CN" dirty="0" err="1" smtClean="0"/>
              <a:t>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one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img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border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/*.one &gt; .two{*/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/*background-color: green;*/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/*}*/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"one"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"two"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err="1" smtClean="0">
                <a:effectLst/>
              </a:rPr>
              <a:t>djsabdhjsabdjksbaj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        </a:t>
            </a: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href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""</a:t>
            </a:r>
            <a:r>
              <a:rPr lang="en-US" altLang="zh-CN" dirty="0" smtClean="0"/>
              <a:t>&gt;&lt;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"images/01.jpg"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alt=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""</a:t>
            </a:r>
            <a:r>
              <a:rPr lang="en-US" altLang="zh-CN" dirty="0" smtClean="0"/>
              <a:t>/&gt;&lt;/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31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margin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line-height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#2459a2;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float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float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height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900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border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 solid 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relative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 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menu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10%;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#3ba354;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absolute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bottom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 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content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width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90%;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background-color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#707070;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position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absolute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top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48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left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10%;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bottom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0;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overflow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auto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style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-header"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"logo left"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span</a:t>
            </a:r>
            <a:r>
              <a:rPr lang="en-US" altLang="zh-CN" dirty="0" smtClean="0"/>
              <a:t>&gt;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欢迎光临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span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other_info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right"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baseline="0" dirty="0" smtClean="0"/>
              <a:t>    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-body"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"menu left"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"content left"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en-US" altLang="zh-CN" b="1" dirty="0" err="1" smtClean="0">
                <a:effectLst/>
              </a:rPr>
              <a:t>dsadsadgfreghre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-footer"</a:t>
            </a:r>
            <a:r>
              <a:rPr lang="en-US" altLang="zh-CN" dirty="0" smtClean="0"/>
              <a:t>&gt;&lt;/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div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668C-8FDC-4F7D-83A1-EFB520CB36E7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069D0-6114-438C-A632-F3AEAA5E8FD9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Company Logo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702757-3C24-4CCC-9DCA-CB980AFBFB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F4A168-3669-4D60-8A80-375DA253A00D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17CB97-2421-46A1-A0BF-A8EB8C5CBB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CD7DDC-C71A-4D28-87DF-47C99B41D13E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DC30FC-7D1B-4703-BCE5-EB0B70929E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A53414-D0BA-439B-A558-FD1765327D5C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F3C66C-6670-4C3B-AC58-8BA89B4CAF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D7982C-6782-4811-89C3-72224947A902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9B74C6-ADE1-452A-9F71-B9F7D5A420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ECD4F9-B180-4815-8FF5-D344412C7D46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AA9E62-A186-40CF-9F51-FD0D69206F8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B18D3B-D891-48BF-B4B8-BDFE798FD182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72CF37-D128-43BB-BB42-B1A8785E0C0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0B802-6C86-4169-911C-0BB045CA4309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E83D75-2EBA-4AD4-8CDA-C8C8441195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8DB540-C9AC-4637-8AA5-2590D60AD31D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764DE2-337D-44C6-AFA0-B21C41BC69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CDAA8BA9-65E8-4FB0-9567-DAA08B199159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33AAE9-697B-4412-BDFA-9CA3A63213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8EB853-B33D-4F5A-A12F-80CB982AC6DE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B306AED-39FC-45AF-88B2-045CC1E081F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2738CE4-3E37-40EC-9EA8-462008667897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29CA21E-A7AD-4F9B-987F-9170AFB05F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下边案例使用到了文字、颜色、背景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5CFCC-1EF6-4FE5-84E1-0FCEE97D6808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9" y="2714625"/>
            <a:ext cx="8940195" cy="135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CN" altLang="en-US" sz="2400" dirty="0" smtClean="0"/>
              <a:t>选择器分类</a:t>
            </a:r>
            <a:endParaRPr lang="en-US" altLang="en-US" sz="2400" dirty="0" smtClean="0"/>
          </a:p>
          <a:p>
            <a:pPr lvl="1"/>
            <a:r>
              <a:rPr lang="en-US" sz="1600" dirty="0" smtClean="0">
                <a:solidFill>
                  <a:srgbClr val="00B0F0"/>
                </a:solidFill>
              </a:rPr>
              <a:t>ID(identify)</a:t>
            </a:r>
            <a:r>
              <a:rPr lang="zh-CN" altLang="en-US" sz="1600" dirty="0" smtClean="0">
                <a:solidFill>
                  <a:srgbClr val="00B0F0"/>
                </a:solidFill>
              </a:rPr>
              <a:t>选择器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4F3AB-0A91-44BA-A459-E95EC962BB75}" type="datetime1">
              <a:rPr lang="zh-CN" altLang="en-US" smtClean="0"/>
              <a:t>2017/2/11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pic>
        <p:nvPicPr>
          <p:cNvPr id="5" name="图片 4" descr="3"/>
          <p:cNvPicPr/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1142976" y="2152644"/>
            <a:ext cx="657229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5576" y="4077072"/>
            <a:ext cx="3071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&lt;style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  <a:endParaRPr lang="zh-CN" altLang="en-US" sz="1600" dirty="0" smtClean="0"/>
          </a:p>
          <a:p>
            <a:r>
              <a:rPr lang="en-US" sz="1600" dirty="0" smtClean="0"/>
              <a:t>       #bold{</a:t>
            </a:r>
            <a:endParaRPr lang="zh-CN" altLang="en-US" sz="1600" dirty="0" smtClean="0"/>
          </a:p>
          <a:p>
            <a:r>
              <a:rPr lang="en-US" sz="1600" dirty="0" smtClean="0"/>
              <a:t>           font-weight:30px;</a:t>
            </a:r>
            <a:endParaRPr lang="zh-CN" altLang="en-US" sz="1600" dirty="0" smtClean="0"/>
          </a:p>
          <a:p>
            <a:r>
              <a:rPr lang="en-US" sz="1600" dirty="0" smtClean="0"/>
              <a:t>       }</a:t>
            </a:r>
            <a:endParaRPr lang="zh-CN" altLang="en-US" sz="1600" dirty="0" smtClean="0"/>
          </a:p>
          <a:p>
            <a:r>
              <a:rPr lang="en-US" sz="1600" dirty="0" smtClean="0"/>
              <a:t>       #green{</a:t>
            </a:r>
            <a:endParaRPr lang="zh-CN" altLang="en-US" sz="1600" dirty="0" smtClean="0"/>
          </a:p>
          <a:p>
            <a:r>
              <a:rPr lang="en-US" sz="1600" dirty="0" smtClean="0"/>
              <a:t>           font-size:30px;</a:t>
            </a:r>
            <a:endParaRPr lang="zh-CN" altLang="en-US" sz="1600" dirty="0" smtClean="0"/>
          </a:p>
          <a:p>
            <a:r>
              <a:rPr lang="en-US" sz="1600" dirty="0" smtClean="0"/>
              <a:t>           color:#009900</a:t>
            </a:r>
            <a:r>
              <a:rPr lang="zh-CN" altLang="en-US" sz="1600" dirty="0" smtClean="0"/>
              <a:t>；</a:t>
            </a:r>
          </a:p>
          <a:p>
            <a:r>
              <a:rPr lang="en-US" sz="1600" dirty="0" smtClean="0"/>
              <a:t>      }</a:t>
            </a:r>
            <a:endParaRPr lang="zh-CN" altLang="en-US" sz="1600" dirty="0" smtClean="0"/>
          </a:p>
          <a:p>
            <a:r>
              <a:rPr lang="en-US" sz="1600" dirty="0" smtClean="0"/>
              <a:t>&lt;/style&gt;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4374108"/>
            <a:ext cx="4000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&lt;p id="bold"&gt;ID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1&lt;/p&gt;</a:t>
            </a:r>
            <a:endParaRPr lang="zh-CN" altLang="en-US" sz="1600" dirty="0" smtClean="0"/>
          </a:p>
          <a:p>
            <a:r>
              <a:rPr lang="en-US" sz="1600" dirty="0" smtClean="0"/>
              <a:t> &lt;p id="green"&gt;ID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2&lt;/p&gt;</a:t>
            </a:r>
            <a:endParaRPr lang="zh-CN" altLang="en-US" sz="1600" dirty="0" smtClean="0"/>
          </a:p>
          <a:p>
            <a:r>
              <a:rPr lang="en-US" sz="1600" dirty="0" smtClean="0"/>
              <a:t> &lt;p </a:t>
            </a:r>
            <a:r>
              <a:rPr lang="en-US" sz="1600" dirty="0" smtClean="0"/>
              <a:t>id=</a:t>
            </a:r>
            <a:r>
              <a:rPr lang="en-US" altLang="zh-CN" sz="1600" dirty="0"/>
              <a:t>"blue</a:t>
            </a:r>
            <a:r>
              <a:rPr lang="en-US" sz="1600" dirty="0" smtClean="0"/>
              <a:t>"&gt;</a:t>
            </a:r>
            <a:r>
              <a:rPr lang="en-US" sz="1600" dirty="0" smtClean="0"/>
              <a:t>ID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3&lt;/p&gt;</a:t>
            </a:r>
            <a:endParaRPr lang="zh-CN" altLang="en-US" sz="1600" dirty="0" smtClean="0"/>
          </a:p>
          <a:p>
            <a:r>
              <a:rPr lang="en-US" sz="1600" dirty="0" smtClean="0"/>
              <a:t> &lt;p id="bold green"&gt;ID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4&lt;/p&gt;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CN" altLang="en-US" sz="2400" dirty="0" smtClean="0"/>
              <a:t>选择器分类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00B0F0"/>
                </a:solidFill>
              </a:rPr>
              <a:t>类别选择器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FB5AF-2109-4988-B675-CEE6426D42F5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pic>
        <p:nvPicPr>
          <p:cNvPr id="5" name="图片 4" descr="2"/>
          <p:cNvPicPr/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2428860" y="1643050"/>
            <a:ext cx="62151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00438"/>
            <a:ext cx="3000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&lt;style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  <a:endParaRPr lang="zh-CN" altLang="en-US" sz="1600" dirty="0" smtClean="0"/>
          </a:p>
          <a:p>
            <a:r>
              <a:rPr lang="en-US" sz="1600" dirty="0" smtClean="0"/>
              <a:t>      .red{</a:t>
            </a:r>
            <a:endParaRPr lang="zh-CN" altLang="en-US" sz="1600" dirty="0" smtClean="0"/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color:red</a:t>
            </a:r>
            <a:r>
              <a:rPr lang="en-US" sz="1600" dirty="0" smtClean="0"/>
              <a:t>;</a:t>
            </a:r>
            <a:endParaRPr lang="zh-CN" altLang="en-US" sz="1600" dirty="0" smtClean="0"/>
          </a:p>
          <a:p>
            <a:r>
              <a:rPr lang="en-US" sz="1600" dirty="0" smtClean="0"/>
              <a:t>          font-size:18px;</a:t>
            </a:r>
            <a:endParaRPr lang="zh-CN" altLang="en-US" sz="1600" dirty="0" smtClean="0"/>
          </a:p>
          <a:p>
            <a:r>
              <a:rPr lang="en-US" sz="1600" dirty="0" smtClean="0"/>
              <a:t>      }</a:t>
            </a:r>
            <a:endParaRPr lang="zh-CN" altLang="en-US" sz="1600" dirty="0" smtClean="0"/>
          </a:p>
          <a:p>
            <a:r>
              <a:rPr lang="en-US" sz="1600" dirty="0" smtClean="0"/>
              <a:t>     .green{</a:t>
            </a:r>
            <a:endParaRPr lang="zh-CN" altLang="en-US" sz="1600" dirty="0" smtClean="0"/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color:green</a:t>
            </a:r>
            <a:r>
              <a:rPr lang="en-US" sz="1600" dirty="0" smtClean="0"/>
              <a:t>;</a:t>
            </a:r>
            <a:endParaRPr lang="zh-CN" altLang="en-US" sz="1600" dirty="0" smtClean="0"/>
          </a:p>
          <a:p>
            <a:r>
              <a:rPr lang="en-US" sz="1600" dirty="0" smtClean="0"/>
              <a:t>         font-size:20px;</a:t>
            </a:r>
            <a:endParaRPr lang="zh-CN" altLang="en-US" sz="1600" dirty="0" smtClean="0"/>
          </a:p>
          <a:p>
            <a:r>
              <a:rPr lang="en-US" sz="1600" dirty="0" smtClean="0"/>
              <a:t>      }</a:t>
            </a:r>
            <a:endParaRPr lang="zh-CN" altLang="en-US" sz="1600" dirty="0" smtClean="0"/>
          </a:p>
          <a:p>
            <a:r>
              <a:rPr lang="en-US" sz="1600" dirty="0" smtClean="0"/>
              <a:t>&lt;/style&gt;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4143380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&lt;p class="red"&gt;</a:t>
            </a:r>
            <a:r>
              <a:rPr lang="en-US" sz="1600" dirty="0" err="1" smtClean="0"/>
              <a:t>css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1&lt;/p&gt;</a:t>
            </a:r>
            <a:endParaRPr lang="zh-CN" altLang="en-US" sz="1600" dirty="0" smtClean="0"/>
          </a:p>
          <a:p>
            <a:r>
              <a:rPr lang="en-US" sz="1600" dirty="0" smtClean="0"/>
              <a:t> &lt;p class="green"&gt;</a:t>
            </a:r>
            <a:r>
              <a:rPr lang="en-US" sz="1600" dirty="0" err="1" smtClean="0"/>
              <a:t>css</a:t>
            </a:r>
            <a:r>
              <a:rPr lang="zh-CN" altLang="en-US" sz="1600" dirty="0" smtClean="0"/>
              <a:t>选择器</a:t>
            </a:r>
            <a:r>
              <a:rPr lang="en-US" sz="1600" dirty="0" smtClean="0"/>
              <a:t>2&lt;/p&gt;</a:t>
            </a:r>
            <a:endParaRPr lang="zh-CN" altLang="en-US" sz="1600" dirty="0" smtClean="0"/>
          </a:p>
          <a:p>
            <a:r>
              <a:rPr lang="en-US" sz="1600" dirty="0" smtClean="0"/>
              <a:t> &lt;h3 class="green"&gt;h3</a:t>
            </a:r>
            <a:r>
              <a:rPr lang="zh-CN" altLang="en-US" sz="1600" dirty="0" smtClean="0"/>
              <a:t>同样适用</a:t>
            </a:r>
            <a:r>
              <a:rPr lang="en-US" sz="1600" dirty="0" smtClean="0"/>
              <a:t>&lt;/h3&gt;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选择器分类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包含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派生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选择器</a:t>
            </a:r>
            <a:endParaRPr lang="en-US" altLang="zh-CN" sz="2000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 smtClean="0">
                <a:solidFill>
                  <a:srgbClr val="00B0F0"/>
                </a:solidFill>
              </a:rPr>
              <a:t>div p {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background:red</a:t>
            </a:r>
            <a:r>
              <a:rPr lang="en-US" altLang="zh-CN" sz="1800" dirty="0" smtClean="0">
                <a:solidFill>
                  <a:srgbClr val="00B0F0"/>
                </a:solidFill>
              </a:rPr>
              <a:t>;}</a:t>
            </a:r>
          </a:p>
          <a:p>
            <a:pPr lvl="1"/>
            <a:r>
              <a:rPr lang="zh-CN" altLang="en-US" sz="2000" dirty="0" smtClean="0"/>
              <a:t>分组选择器</a:t>
            </a:r>
            <a:endParaRPr lang="en-US" altLang="zh-CN" sz="2000" dirty="0" smtClean="0"/>
          </a:p>
          <a:p>
            <a:pPr lvl="2"/>
            <a:r>
              <a:rPr lang="en-US" altLang="zh-CN" sz="1800" dirty="0" smtClean="0">
                <a:solidFill>
                  <a:srgbClr val="00B0F0"/>
                </a:solidFill>
              </a:rPr>
              <a:t>div, span, h1 {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color:blue</a:t>
            </a:r>
            <a:r>
              <a:rPr lang="en-US" altLang="zh-CN" sz="1800" dirty="0" smtClean="0">
                <a:solidFill>
                  <a:srgbClr val="00B0F0"/>
                </a:solidFill>
              </a:rPr>
              <a:t>;}</a:t>
            </a:r>
          </a:p>
          <a:p>
            <a:pPr lvl="1"/>
            <a:r>
              <a:rPr lang="zh-CN" altLang="en-US" sz="2000" dirty="0">
                <a:solidFill>
                  <a:srgbClr val="00B0F0"/>
                </a:solidFill>
              </a:rPr>
              <a:t>通用选择器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1800" dirty="0">
                <a:solidFill>
                  <a:srgbClr val="00B0F0"/>
                </a:solidFill>
              </a:rPr>
              <a:t>* {margin:0;padding:0;}</a:t>
            </a:r>
          </a:p>
          <a:p>
            <a:pPr marL="630936" lvl="2" indent="0">
              <a:buNone/>
            </a:pPr>
            <a:endParaRPr lang="en-US" altLang="zh-CN" sz="1800" dirty="0" smtClean="0">
              <a:solidFill>
                <a:srgbClr val="00B0F0"/>
              </a:solidFill>
            </a:endParaRPr>
          </a:p>
          <a:p>
            <a:pPr lvl="2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1EA14-CB98-48B6-9FAD-6AF744C64C2A}" type="datetime1">
              <a:rPr lang="zh-CN" altLang="en-US" smtClean="0"/>
              <a:t>2017/2/11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 numCol="1">
            <a:normAutofit/>
          </a:bodyPr>
          <a:lstStyle/>
          <a:p>
            <a:r>
              <a:rPr lang="zh-CN" altLang="en-US" sz="2400" dirty="0" smtClean="0"/>
              <a:t>选择器分类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00B0F0"/>
                </a:solidFill>
              </a:rPr>
              <a:t>伪类选择器</a:t>
            </a:r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 smtClean="0"/>
          </a:p>
          <a:p>
            <a:r>
              <a:rPr lang="en-US" sz="1800" dirty="0" smtClean="0"/>
              <a:t>:link      </a:t>
            </a:r>
            <a:r>
              <a:rPr lang="zh-CN" altLang="en-US" sz="1800" dirty="0" smtClean="0"/>
              <a:t>定义超链接默认样式</a:t>
            </a:r>
          </a:p>
          <a:p>
            <a:r>
              <a:rPr lang="en-US" sz="1800" dirty="0" smtClean="0"/>
              <a:t>:visited    </a:t>
            </a:r>
            <a:r>
              <a:rPr lang="zh-CN" altLang="en-US" sz="1800" dirty="0" smtClean="0"/>
              <a:t>定义访问过的样式</a:t>
            </a:r>
          </a:p>
          <a:p>
            <a:r>
              <a:rPr lang="en-US" sz="1800" dirty="0" smtClean="0"/>
              <a:t>:hover     </a:t>
            </a:r>
            <a:r>
              <a:rPr lang="zh-CN" altLang="en-US" sz="1800" dirty="0" smtClean="0"/>
              <a:t>定义鼠标经过的样式</a:t>
            </a:r>
          </a:p>
          <a:p>
            <a:r>
              <a:rPr lang="en-US" sz="1800" dirty="0" smtClean="0"/>
              <a:t>:active     </a:t>
            </a:r>
            <a:r>
              <a:rPr lang="zh-CN" altLang="en-US" sz="1800" dirty="0" smtClean="0"/>
              <a:t>定义鼠标按下的样式</a:t>
            </a:r>
          </a:p>
          <a:p>
            <a:endParaRPr lang="en-US" altLang="zh-CN" sz="1800" dirty="0" smtClean="0"/>
          </a:p>
          <a:p>
            <a:r>
              <a:rPr lang="en-US" sz="1800" dirty="0" smtClean="0"/>
              <a:t>a:link { color:#ff0000; }  /*</a:t>
            </a:r>
            <a:r>
              <a:rPr lang="zh-CN" altLang="en-US" sz="1800" dirty="0" smtClean="0"/>
              <a:t>默认样式，超链接文字为红色</a:t>
            </a:r>
            <a:r>
              <a:rPr lang="en-US" sz="1800" dirty="0" smtClean="0"/>
              <a:t>*/</a:t>
            </a:r>
            <a:endParaRPr lang="zh-CN" altLang="en-US" sz="1800" dirty="0" smtClean="0"/>
          </a:p>
          <a:p>
            <a:r>
              <a:rPr lang="en-US" sz="1800" dirty="0" smtClean="0"/>
              <a:t>a:visited { color:#00ff00; }  /*</a:t>
            </a:r>
            <a:r>
              <a:rPr lang="zh-CN" altLang="en-US" sz="1800" dirty="0" smtClean="0"/>
              <a:t>访问过后，超链接文字为绿色</a:t>
            </a:r>
            <a:r>
              <a:rPr lang="en-US" sz="1800" dirty="0" smtClean="0"/>
              <a:t>*/</a:t>
            </a:r>
            <a:endParaRPr lang="zh-CN" altLang="en-US" sz="1800" dirty="0" smtClean="0"/>
          </a:p>
          <a:p>
            <a:r>
              <a:rPr lang="en-US" sz="1800" dirty="0" smtClean="0"/>
              <a:t>a:hover { color:#0000ff; }  /*</a:t>
            </a:r>
            <a:r>
              <a:rPr lang="zh-CN" altLang="en-US" sz="1800" dirty="0" smtClean="0"/>
              <a:t>鼠标经过，超链接文字为蓝色</a:t>
            </a:r>
            <a:r>
              <a:rPr lang="en-US" sz="1800" dirty="0" smtClean="0"/>
              <a:t>*/</a:t>
            </a:r>
            <a:endParaRPr lang="zh-CN" altLang="en-US" sz="1800" dirty="0" smtClean="0"/>
          </a:p>
          <a:p>
            <a:r>
              <a:rPr lang="en-US" sz="1800" dirty="0" smtClean="0"/>
              <a:t>a:active { color:#ffff00; }  /*</a:t>
            </a:r>
            <a:r>
              <a:rPr lang="zh-CN" altLang="en-US" sz="1800" dirty="0" smtClean="0"/>
              <a:t>鼠标按下时，超链接文字为黄色</a:t>
            </a:r>
            <a:r>
              <a:rPr lang="en-US" sz="1800" dirty="0" smtClean="0"/>
              <a:t>*/</a:t>
            </a:r>
            <a:endParaRPr lang="zh-CN" altLang="en-US" sz="1800" dirty="0" smtClean="0"/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A3896-5D0E-481B-B3A5-357B7F33A970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选择器优先级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行内样式</a:t>
            </a:r>
            <a:r>
              <a:rPr lang="en-US" altLang="zh-CN" dirty="0" smtClean="0">
                <a:solidFill>
                  <a:srgbClr val="00B0F0"/>
                </a:solidFill>
              </a:rPr>
              <a:t>&gt;id</a:t>
            </a:r>
            <a:r>
              <a:rPr lang="zh-CN" altLang="en-US" dirty="0" smtClean="0">
                <a:solidFill>
                  <a:srgbClr val="00B0F0"/>
                </a:solidFill>
              </a:rPr>
              <a:t>选择器</a:t>
            </a:r>
            <a:r>
              <a:rPr lang="en-US" altLang="zh-CN" dirty="0" smtClean="0">
                <a:solidFill>
                  <a:srgbClr val="00B0F0"/>
                </a:solidFill>
              </a:rPr>
              <a:t>&gt;</a:t>
            </a:r>
            <a:r>
              <a:rPr lang="zh-CN" altLang="en-US" dirty="0" smtClean="0">
                <a:solidFill>
                  <a:srgbClr val="00B0F0"/>
                </a:solidFill>
              </a:rPr>
              <a:t>类选择器</a:t>
            </a:r>
            <a:r>
              <a:rPr lang="en-US" altLang="zh-CN" dirty="0" smtClean="0">
                <a:solidFill>
                  <a:srgbClr val="00B0F0"/>
                </a:solidFill>
              </a:rPr>
              <a:t>&gt;</a:t>
            </a:r>
            <a:r>
              <a:rPr lang="zh-CN" altLang="en-US" dirty="0" smtClean="0">
                <a:solidFill>
                  <a:srgbClr val="00B0F0"/>
                </a:solidFill>
              </a:rPr>
              <a:t>标签选择器</a:t>
            </a:r>
            <a:r>
              <a:rPr lang="en-US" altLang="zh-CN" dirty="0" smtClean="0">
                <a:solidFill>
                  <a:srgbClr val="00B0F0"/>
                </a:solidFill>
              </a:rPr>
              <a:t>&gt;</a:t>
            </a:r>
            <a:r>
              <a:rPr lang="zh-CN" altLang="en-US" dirty="0" smtClean="0">
                <a:solidFill>
                  <a:srgbClr val="00B0F0"/>
                </a:solidFill>
              </a:rPr>
              <a:t>通用选择器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AA5381-4306-46B2-AAC9-89FA2E6C0F22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5852" y="2571744"/>
            <a:ext cx="7572428" cy="3571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 smtClean="0"/>
              <a:t> &lt;style type="text/</a:t>
            </a:r>
            <a:r>
              <a:rPr lang="en-US" altLang="zh-CN" b="0" dirty="0" err="1" smtClean="0"/>
              <a:t>css</a:t>
            </a:r>
            <a:r>
              <a:rPr lang="en-US" altLang="zh-CN" b="0" dirty="0" smtClean="0"/>
              <a:t>"&gt;</a:t>
            </a:r>
          </a:p>
          <a:p>
            <a:r>
              <a:rPr lang="en-US" altLang="zh-CN" b="0" dirty="0" smtClean="0"/>
              <a:t>            #show1{</a:t>
            </a:r>
            <a:r>
              <a:rPr lang="en-US" altLang="zh-CN" b="0" dirty="0" err="1" smtClean="0"/>
              <a:t>color:gold</a:t>
            </a:r>
            <a:r>
              <a:rPr lang="en-US" altLang="zh-CN" b="0" dirty="0" smtClean="0"/>
              <a:t>;}</a:t>
            </a:r>
          </a:p>
          <a:p>
            <a:r>
              <a:rPr lang="en-US" altLang="zh-CN" b="0" dirty="0" smtClean="0"/>
              <a:t>            .show {</a:t>
            </a:r>
            <a:r>
              <a:rPr lang="en-US" altLang="zh-CN" b="0" dirty="0" err="1" smtClean="0"/>
              <a:t>color:pink</a:t>
            </a:r>
            <a:r>
              <a:rPr lang="en-US" altLang="zh-CN" b="0" dirty="0" smtClean="0"/>
              <a:t>;}</a:t>
            </a:r>
          </a:p>
          <a:p>
            <a:r>
              <a:rPr lang="en-US" altLang="zh-CN" b="0" dirty="0" smtClean="0"/>
              <a:t>            h1 {</a:t>
            </a:r>
            <a:r>
              <a:rPr lang="en-US" altLang="zh-CN" b="0" dirty="0" err="1" smtClean="0"/>
              <a:t>color:red</a:t>
            </a:r>
            <a:r>
              <a:rPr lang="en-US" altLang="zh-CN" b="0" dirty="0" smtClean="0"/>
              <a:t>;}</a:t>
            </a:r>
          </a:p>
          <a:p>
            <a:r>
              <a:rPr lang="en-US" altLang="zh-CN" b="0" dirty="0" smtClean="0"/>
              <a:t>            * {</a:t>
            </a:r>
            <a:r>
              <a:rPr lang="en-US" altLang="zh-CN" b="0" dirty="0" err="1" smtClean="0"/>
              <a:t>color:green</a:t>
            </a:r>
            <a:r>
              <a:rPr lang="en-US" altLang="zh-CN" b="0" dirty="0" smtClean="0"/>
              <a:t>;}</a:t>
            </a:r>
          </a:p>
          <a:p>
            <a:r>
              <a:rPr lang="en-US" altLang="zh-CN" b="0" dirty="0" smtClean="0"/>
              <a:t> &lt;/style&gt;</a:t>
            </a:r>
          </a:p>
          <a:p>
            <a:r>
              <a:rPr lang="en-US" altLang="zh-CN" b="0" dirty="0" smtClean="0"/>
              <a:t> &lt;/head&gt;</a:t>
            </a:r>
          </a:p>
          <a:p>
            <a:r>
              <a:rPr lang="en-US" altLang="zh-CN" b="0" dirty="0" smtClean="0"/>
              <a:t> &lt;body&gt;</a:t>
            </a:r>
          </a:p>
          <a:p>
            <a:r>
              <a:rPr lang="en-US" altLang="zh-CN" b="0" dirty="0" smtClean="0"/>
              <a:t> 	&lt;h1 id="show1" class="show" style="</a:t>
            </a:r>
            <a:r>
              <a:rPr lang="en-US" altLang="zh-CN" b="0" dirty="0" err="1" smtClean="0"/>
              <a:t>color:gray</a:t>
            </a:r>
            <a:r>
              <a:rPr lang="en-US" altLang="zh-CN" b="0" dirty="0" smtClean="0"/>
              <a:t>;"&gt;</a:t>
            </a:r>
            <a:r>
              <a:rPr lang="zh-CN" altLang="en-US" b="0" dirty="0" smtClean="0"/>
              <a:t>这是选择器优先级测试</a:t>
            </a:r>
            <a:r>
              <a:rPr lang="en-US" altLang="zh-CN" b="0" dirty="0" smtClean="0"/>
              <a:t>&lt;/h1&gt;</a:t>
            </a:r>
          </a:p>
          <a:p>
            <a:r>
              <a:rPr lang="en-US" altLang="zh-CN" b="0" dirty="0" smtClean="0"/>
              <a:t> &lt;/body&gt;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 numCol="1"/>
          <a:lstStyle/>
          <a:p>
            <a:pPr marL="109728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边框设置：</a:t>
            </a:r>
            <a:r>
              <a:rPr lang="en-US" altLang="zh-CN" sz="2000" dirty="0"/>
              <a:t>border</a:t>
            </a:r>
          </a:p>
          <a:p>
            <a:pPr lvl="1"/>
            <a:r>
              <a:rPr lang="zh-CN" altLang="en-US" sz="1600" dirty="0"/>
              <a:t>宽度，样式，颜色  </a:t>
            </a:r>
            <a:r>
              <a:rPr lang="en-US" altLang="zh-CN" sz="1600" dirty="0"/>
              <a:t>(border: 1px solid red</a:t>
            </a:r>
            <a:r>
              <a:rPr lang="en-US" altLang="zh-CN" sz="1600" dirty="0" smtClean="0"/>
              <a:t>;)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文本</a:t>
            </a:r>
            <a:r>
              <a:rPr lang="zh-CN" altLang="en-US" sz="2000" dirty="0" smtClean="0"/>
              <a:t>行高：</a:t>
            </a:r>
            <a:r>
              <a:rPr lang="en-US" sz="2000" dirty="0" smtClean="0">
                <a:solidFill>
                  <a:srgbClr val="FF0000"/>
                </a:solidFill>
              </a:rPr>
              <a:t>line-height </a:t>
            </a:r>
          </a:p>
          <a:p>
            <a:pPr lvl="1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语法：</a:t>
            </a: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</a:rPr>
              <a:t> line-height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：行高值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像素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 dirty="0"/>
              <a:t>水平</a:t>
            </a:r>
            <a:r>
              <a:rPr lang="zh-CN" altLang="en-US" sz="2000" dirty="0" smtClean="0"/>
              <a:t>对齐：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text-align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left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：左对齐；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right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：右对齐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center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：居中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对齐</a:t>
            </a:r>
            <a:endParaRPr lang="en-US" altLang="zh-CN" sz="2000" dirty="0" smtClean="0"/>
          </a:p>
          <a:p>
            <a:pPr marL="393192" lvl="1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114A7-AEC4-4E12-8068-2484BC9C4A57}" type="datetime1">
              <a:rPr lang="zh-CN" altLang="en-US" smtClean="0"/>
              <a:t>2017/2/11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段落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属性以及边框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字号：</a:t>
            </a:r>
            <a:r>
              <a:rPr lang="en-US" sz="2000" dirty="0" smtClean="0">
                <a:solidFill>
                  <a:srgbClr val="FF0000"/>
                </a:solidFill>
              </a:rPr>
              <a:t>font-size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语法：</a:t>
            </a:r>
            <a:r>
              <a:rPr lang="en-US" sz="2000" dirty="0" smtClean="0"/>
              <a:t>font-size</a:t>
            </a:r>
            <a:r>
              <a:rPr lang="zh-CN" altLang="en-US" sz="2000" dirty="0" smtClean="0"/>
              <a:t>：大小的取值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像素值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文字颜色：</a:t>
            </a:r>
            <a:r>
              <a:rPr lang="en-US" sz="2000" dirty="0" smtClean="0">
                <a:solidFill>
                  <a:srgbClr val="FF0000"/>
                </a:solidFill>
              </a:rPr>
              <a:t>color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语法：</a:t>
            </a:r>
            <a:r>
              <a:rPr lang="en-US" sz="2000" dirty="0" smtClean="0"/>
              <a:t>Color</a:t>
            </a:r>
            <a:r>
              <a:rPr lang="zh-CN" altLang="en-US" sz="2000" dirty="0" smtClean="0"/>
              <a:t>：颜色取值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color:#292378;  	//6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</a:rPr>
              <a:t>个十六进制数获得颜色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</a:rPr>
              <a:t>color:#A64;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</a:rPr>
              <a:t>//#AA6644</a:t>
            </a:r>
            <a:r>
              <a:rPr lang="zh-CN" altLang="en-US" sz="2000" dirty="0" smtClean="0">
                <a:solidFill>
                  <a:srgbClr val="00B0F0"/>
                </a:solidFill>
              </a:rPr>
              <a:t>的缩写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</a:rPr>
              <a:t>color:red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;		//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</a:rPr>
              <a:t>颜色关键字定义颜色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</a:rPr>
              <a:t>color:rgb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(100,159,170);   //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</a:rPr>
              <a:t>定义颜色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zh-CN" alt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F6430-23BC-400F-AB5C-05C5BB7071CB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文字属性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zh-CN" altLang="en-US" sz="2000" dirty="0" smtClean="0"/>
              <a:t>背景</a:t>
            </a:r>
            <a:r>
              <a:rPr lang="zh-CN" altLang="en-US" sz="2000" dirty="0" smtClean="0"/>
              <a:t>颜色：</a:t>
            </a:r>
            <a:r>
              <a:rPr lang="en-US" sz="2000" dirty="0" smtClean="0">
                <a:solidFill>
                  <a:srgbClr val="FF0000"/>
                </a:solidFill>
              </a:rPr>
              <a:t>background-color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关键字：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red pink orange </a:t>
            </a:r>
          </a:p>
          <a:p>
            <a:pPr lvl="1"/>
            <a:endParaRPr lang="en-US" altLang="zh-CN" sz="2000" dirty="0"/>
          </a:p>
          <a:p>
            <a:r>
              <a:rPr lang="zh-CN" altLang="en-US" sz="2000" dirty="0"/>
              <a:t>背景</a:t>
            </a:r>
            <a:r>
              <a:rPr lang="zh-CN" altLang="en-US" sz="2000" dirty="0" smtClean="0"/>
              <a:t>图像：</a:t>
            </a:r>
            <a:r>
              <a:rPr lang="en-US" altLang="zh-CN" sz="2000" dirty="0" smtClean="0">
                <a:solidFill>
                  <a:srgbClr val="FF0000"/>
                </a:solidFill>
              </a:rPr>
              <a:t>background-image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background-image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属性可以设置元素的背景图像。</a:t>
            </a:r>
          </a:p>
          <a:p>
            <a:pPr lvl="1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语法：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background-image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（图像地址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100" dirty="0"/>
              <a:t>背景</a:t>
            </a:r>
            <a:r>
              <a:rPr lang="zh-CN" altLang="en-US" sz="2100" dirty="0"/>
              <a:t>重复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background-repeat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语法：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background-repeat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：取值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Repeat(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默认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)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背景图像平铺排满整个网页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repeat-x 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背景图像只在水平方向上平铺； 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repeat-y 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背景图像只在垂直方向上平铺。</a:t>
            </a:r>
          </a:p>
          <a:p>
            <a:pPr lvl="1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no-repeat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背景图像不平铺</a:t>
            </a:r>
          </a:p>
          <a:p>
            <a:pPr marL="393192" lvl="1" indent="0">
              <a:buNone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100" dirty="0"/>
              <a:t>背景</a:t>
            </a:r>
            <a:r>
              <a:rPr lang="zh-CN" altLang="en-US" sz="2100" dirty="0"/>
              <a:t>位置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background-position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/>
              <a:t>background-position-x: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200px ;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/>
              <a:t>background-position-y: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100px;</a:t>
            </a: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69364-E81C-422D-95E0-6EA41F3181B6}" type="datetime1">
              <a:rPr lang="zh-CN" altLang="en-US" smtClean="0"/>
              <a:t>2017/2/11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背景属性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01C98-24D4-4D71-A48B-EC9D465228FD}" type="datetime1">
              <a:rPr lang="zh-CN" altLang="en-US" smtClean="0"/>
              <a:t>2017/2/10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" y="476672"/>
            <a:ext cx="61245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" y="3600450"/>
            <a:ext cx="62293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43808" y="1646485"/>
            <a:ext cx="8229600" cy="4525963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zh-CN" altLang="en-US" sz="2000" b="0" dirty="0" smtClean="0"/>
              <a:t>代码：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dirty="0"/>
              <a:t>	&lt;</a:t>
            </a:r>
            <a:r>
              <a:rPr lang="en-US" altLang="zh-CN" sz="2000" b="1" dirty="0"/>
              <a:t>style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#</a:t>
            </a:r>
            <a:r>
              <a:rPr lang="en-US" altLang="zh-CN" sz="2000" dirty="0" err="1"/>
              <a:t>myimg</a:t>
            </a: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    border:1</a:t>
            </a:r>
            <a:r>
              <a:rPr lang="en-US" altLang="zh-CN" sz="2000" b="1" dirty="0"/>
              <a:t>px solid red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height:18</a:t>
            </a:r>
            <a:r>
              <a:rPr lang="en-US" altLang="zh-CN" sz="2000" b="1" dirty="0"/>
              <a:t>px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width:18</a:t>
            </a:r>
            <a:r>
              <a:rPr lang="en-US" altLang="zh-CN" sz="2000" b="1" dirty="0"/>
              <a:t>px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background-image: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('2.png</a:t>
            </a:r>
            <a:r>
              <a:rPr lang="en-US" altLang="zh-CN" sz="2000" dirty="0" smtClean="0"/>
              <a:t>');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 background-position-y:138px;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b="1" dirty="0"/>
              <a:t>style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&lt;</a:t>
            </a:r>
            <a:r>
              <a:rPr lang="en-US" altLang="zh-CN" sz="2000" b="1" dirty="0"/>
              <a:t>body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</a:t>
            </a:r>
            <a:r>
              <a:rPr lang="en-US" altLang="zh-CN" sz="2000" b="1" dirty="0"/>
              <a:t>div </a:t>
            </a:r>
            <a:r>
              <a:rPr lang="en-US" altLang="zh-CN" sz="2000" dirty="0"/>
              <a:t>id=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myimg</a:t>
            </a:r>
            <a:r>
              <a:rPr lang="en-US" altLang="zh-CN" sz="2000" b="1" dirty="0"/>
              <a:t>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&lt;/</a:t>
            </a:r>
            <a:r>
              <a:rPr lang="en-US" altLang="zh-CN" sz="2000" b="1" dirty="0"/>
              <a:t>div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b="1" dirty="0"/>
              <a:t>body</a:t>
            </a:r>
            <a:r>
              <a:rPr lang="en-US" altLang="zh-CN" sz="2000" dirty="0"/>
              <a:t>&gt;</a:t>
            </a: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01C98-24D4-4D71-A48B-EC9D465228FD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背景</a:t>
            </a:r>
            <a:r>
              <a:rPr lang="zh-CN" altLang="en-US" dirty="0" smtClean="0"/>
              <a:t>图片的案例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25" y="1844824"/>
            <a:ext cx="7524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9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列表效果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1715D-BBE5-4710-9D56-F64A1867C6DF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214554"/>
            <a:ext cx="23622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>
              <a:buNone/>
            </a:pPr>
            <a:r>
              <a:rPr lang="zh-CN" altLang="en-US" sz="2400" dirty="0" smtClean="0"/>
              <a:t>边距属性</a:t>
            </a:r>
          </a:p>
          <a:p>
            <a:pPr>
              <a:buNone/>
            </a:pPr>
            <a:r>
              <a:rPr lang="en-US" sz="2000" b="0" dirty="0" smtClean="0"/>
              <a:t>	margin</a:t>
            </a:r>
            <a:r>
              <a:rPr lang="zh-CN" altLang="en-US" sz="2000" b="0" dirty="0" smtClean="0"/>
              <a:t>是对外元素的距离，用来控制元素本身的浮动位置</a:t>
            </a: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四边距</a:t>
            </a:r>
            <a:r>
              <a:rPr lang="en-US" sz="2000" b="0" dirty="0" smtClean="0">
                <a:solidFill>
                  <a:srgbClr val="FF0000"/>
                </a:solidFill>
              </a:rPr>
              <a:t>margin</a:t>
            </a:r>
            <a:endParaRPr lang="zh-CN" altLang="en-US" sz="20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上边距</a:t>
            </a:r>
            <a:r>
              <a:rPr lang="en-US" sz="2000" b="0" dirty="0" smtClean="0">
                <a:solidFill>
                  <a:srgbClr val="FF0000"/>
                </a:solidFill>
              </a:rPr>
              <a:t>margin-top</a:t>
            </a:r>
            <a:endParaRPr lang="zh-CN" altLang="en-US" sz="20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下边距</a:t>
            </a:r>
            <a:r>
              <a:rPr lang="en-US" sz="2000" b="0" dirty="0" smtClean="0">
                <a:solidFill>
                  <a:srgbClr val="FF0000"/>
                </a:solidFill>
              </a:rPr>
              <a:t>margin-bottom</a:t>
            </a:r>
            <a:endParaRPr lang="zh-CN" altLang="en-US" sz="20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左边距</a:t>
            </a:r>
            <a:r>
              <a:rPr lang="en-US" sz="2000" b="0" dirty="0" smtClean="0">
                <a:solidFill>
                  <a:srgbClr val="FF0000"/>
                </a:solidFill>
              </a:rPr>
              <a:t>margin-left</a:t>
            </a:r>
            <a:endParaRPr lang="zh-CN" altLang="en-US" sz="20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右边距</a:t>
            </a:r>
            <a:r>
              <a:rPr lang="en-US" sz="2000" b="0" dirty="0" smtClean="0">
                <a:solidFill>
                  <a:srgbClr val="FF0000"/>
                </a:solidFill>
              </a:rPr>
              <a:t>margin-right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</a:rPr>
              <a:t>margin 10px 20px 30px 40px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800" b="0" dirty="0" smtClean="0"/>
              <a:t>提供一个，用于的四边；</a:t>
            </a:r>
          </a:p>
          <a:p>
            <a:r>
              <a:rPr lang="zh-CN" altLang="en-US" sz="1800" b="0" dirty="0" smtClean="0"/>
              <a:t>提供两个，第一个用于上－下，第二个用于左－右；</a:t>
            </a:r>
          </a:p>
          <a:p>
            <a:r>
              <a:rPr lang="zh-CN" altLang="en-US" sz="1800" b="0" dirty="0" smtClean="0"/>
              <a:t>如果提供三个，第一个用于上，第二个用于左－右，第三个用于下；</a:t>
            </a:r>
          </a:p>
          <a:p>
            <a:r>
              <a:rPr lang="zh-CN" altLang="en-US" sz="1800" b="0" dirty="0" smtClean="0"/>
              <a:t>提供四个参数值，将按上－右－下－左的顺序作用于四边；</a:t>
            </a:r>
            <a:endParaRPr lang="en-US" altLang="zh-CN" sz="1800" b="0" dirty="0" smtClean="0"/>
          </a:p>
          <a:p>
            <a:r>
              <a:rPr lang="zh-CN" altLang="en-US" sz="1800" dirty="0">
                <a:solidFill>
                  <a:srgbClr val="FF0000"/>
                </a:solidFill>
              </a:rPr>
              <a:t>居中显示</a:t>
            </a:r>
            <a:endParaRPr lang="zh-CN" altLang="en-US" sz="1800" b="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【margin</a:t>
            </a:r>
            <a:r>
              <a:rPr lang="zh-CN" altLang="en-US" dirty="0" smtClean="0"/>
              <a:t>外边距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填充属性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1206" y="2215348"/>
            <a:ext cx="3745210" cy="242182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34002" y="2711882"/>
            <a:ext cx="2571768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6215074" y="2500306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500826" y="1571612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H="1">
            <a:off x="4572000" y="3500438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4167302" y="2345642"/>
            <a:ext cx="191668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0958" y="1214422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margin-top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3438" y="1249947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margin-left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140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/>
              <a:t>填充属性</a:t>
            </a:r>
          </a:p>
          <a:p>
            <a:pPr>
              <a:buNone/>
            </a:pPr>
            <a:r>
              <a:rPr lang="en-US" sz="2000" dirty="0" smtClean="0"/>
              <a:t>	padding</a:t>
            </a:r>
            <a:r>
              <a:rPr lang="zh-CN" altLang="en-US" sz="2000" dirty="0" smtClean="0"/>
              <a:t>是对内元素，用来控制元素内部元素的位置</a:t>
            </a:r>
          </a:p>
          <a:p>
            <a:pPr lvl="1">
              <a:buNone/>
            </a:pPr>
            <a:r>
              <a:rPr lang="zh-CN" altLang="en-US" sz="2000" dirty="0" smtClean="0"/>
              <a:t>四边填充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padding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 smtClean="0"/>
              <a:t>上填充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padding-top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 smtClean="0"/>
              <a:t>下填充      </a:t>
            </a:r>
            <a:r>
              <a:rPr lang="en-US" sz="2000" dirty="0" smtClean="0">
                <a:solidFill>
                  <a:srgbClr val="FF0000"/>
                </a:solidFill>
              </a:rPr>
              <a:t>padding-bottom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 smtClean="0"/>
              <a:t>左填充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padding-left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 smtClean="0"/>
              <a:t>右填充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padding-right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</a:rPr>
              <a:t>padding 10px 20px 30px 40px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800" dirty="0" smtClean="0"/>
              <a:t>提供一个，用于的四边；</a:t>
            </a:r>
          </a:p>
          <a:p>
            <a:r>
              <a:rPr lang="zh-CN" altLang="en-US" sz="1800" dirty="0" smtClean="0"/>
              <a:t>提供两个，第一个用于上－下，第二个用于左－右；</a:t>
            </a:r>
          </a:p>
          <a:p>
            <a:r>
              <a:rPr lang="zh-CN" altLang="en-US" sz="1800" dirty="0" smtClean="0"/>
              <a:t>如果提供三个，第一个用于上，第二个用于左－右，第三个用于下；</a:t>
            </a:r>
          </a:p>
          <a:p>
            <a:r>
              <a:rPr lang="zh-CN" altLang="en-US" sz="1800" dirty="0" smtClean="0"/>
              <a:t>提供四个参数值，将按上－右－下－左的顺序作用于四边；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109728" indent="0"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【padding</a:t>
            </a:r>
            <a:r>
              <a:rPr lang="zh-CN" altLang="en-US" dirty="0" smtClean="0"/>
              <a:t>内边距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填充属性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2214554"/>
            <a:ext cx="3857652" cy="2286016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23574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857884" y="1571612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4357684" y="2143120"/>
            <a:ext cx="1571643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5501488" y="257095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572000" y="3071810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00958" y="121442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padding-top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121442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padding-left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429256" y="2928934"/>
            <a:ext cx="2357454" cy="1000132"/>
          </a:xfrm>
          <a:prstGeom prst="rect">
            <a:avLst/>
          </a:prstGeom>
          <a:ln w="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我是内容区，距离</a:t>
            </a:r>
            <a:r>
              <a:rPr lang="zh-CN" altLang="en-US" dirty="0" smtClean="0">
                <a:solidFill>
                  <a:srgbClr val="FF0000"/>
                </a:solidFill>
              </a:rPr>
              <a:t>边框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00B0F0"/>
                </a:solidFill>
              </a:rPr>
              <a:t>距离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float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float:none</a:t>
            </a:r>
            <a:r>
              <a:rPr lang="en-US" altLang="zh-CN" sz="2800" dirty="0" smtClean="0"/>
              <a:t>;	</a:t>
            </a:r>
            <a:r>
              <a:rPr lang="zh-CN" altLang="en-US" sz="2800" dirty="0" smtClean="0"/>
              <a:t>默认值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float:left</a:t>
            </a:r>
            <a:r>
              <a:rPr lang="en-US" altLang="zh-CN" sz="2800" dirty="0" smtClean="0"/>
              <a:t>;	</a:t>
            </a:r>
            <a:r>
              <a:rPr lang="zh-CN" altLang="en-US" sz="2800" dirty="0" smtClean="0"/>
              <a:t>左浮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float:right</a:t>
            </a:r>
            <a:r>
              <a:rPr lang="en-US" altLang="zh-CN" sz="2800" dirty="0" smtClean="0"/>
              <a:t>;	</a:t>
            </a:r>
            <a:r>
              <a:rPr lang="zh-CN" altLang="en-US" sz="2800" dirty="0" smtClean="0"/>
              <a:t>右浮</a:t>
            </a:r>
            <a:endParaRPr lang="en-US" altLang="zh-CN" sz="28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80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正常显示如下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26098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050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如果想让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并排显示，就需要设置它们的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属性，如下是设置</a:t>
            </a:r>
            <a:r>
              <a:rPr lang="en-US" altLang="zh-CN" dirty="0" err="1" smtClean="0">
                <a:solidFill>
                  <a:srgbClr val="FF0000"/>
                </a:solidFill>
              </a:rPr>
              <a:t>float:left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44683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885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如下是设置第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向左浮动</a:t>
            </a:r>
            <a:r>
              <a:rPr lang="en-US" altLang="zh-CN" dirty="0" err="1" smtClean="0">
                <a:solidFill>
                  <a:srgbClr val="FF0000"/>
                </a:solidFill>
              </a:rPr>
              <a:t>float:left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向右浮动</a:t>
            </a:r>
            <a:r>
              <a:rPr lang="en-US" altLang="zh-CN" dirty="0" err="1" smtClean="0">
                <a:solidFill>
                  <a:srgbClr val="FF0000"/>
                </a:solidFill>
              </a:rPr>
              <a:t>float:right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7761287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315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以下有若干个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，它们都</a:t>
            </a:r>
            <a:r>
              <a:rPr lang="zh-CN" altLang="en-US" dirty="0" smtClean="0">
                <a:solidFill>
                  <a:srgbClr val="FF0000"/>
                </a:solidFill>
              </a:rPr>
              <a:t>向左浮动</a:t>
            </a:r>
            <a:r>
              <a:rPr lang="zh-CN" altLang="en-US" dirty="0" smtClean="0"/>
              <a:t>，则它们会像流水一样，依次排开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float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7517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68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3" y="1484784"/>
            <a:ext cx="69421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92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：将元素变成块级标签，可以设置高度和宽度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</a:t>
            </a:r>
            <a:r>
              <a:rPr lang="zh-CN" altLang="en-US" dirty="0" smtClean="0"/>
              <a:t>：将元素变成行内标签，不能设置高度和宽度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Inline-block</a:t>
            </a:r>
            <a:r>
              <a:rPr lang="zh-CN" altLang="en-US" dirty="0" smtClean="0"/>
              <a:t>：同时具有两种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one</a:t>
            </a:r>
            <a:r>
              <a:rPr lang="zh-CN" altLang="en-US" dirty="0" smtClean="0"/>
              <a:t>：标签消失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 smtClean="0"/>
              <a:t>&lt;</a:t>
            </a:r>
            <a:r>
              <a:rPr lang="en-US" altLang="zh-CN" b="1" dirty="0"/>
              <a:t>span </a:t>
            </a:r>
            <a:r>
              <a:rPr lang="en-US" altLang="zh-CN" dirty="0"/>
              <a:t>style=</a:t>
            </a:r>
            <a:r>
              <a:rPr lang="en-US" altLang="zh-CN" b="1" dirty="0"/>
              <a:t>"</a:t>
            </a:r>
            <a:r>
              <a:rPr lang="en-US" altLang="zh-CN" dirty="0"/>
              <a:t>background-color: </a:t>
            </a:r>
            <a:r>
              <a:rPr lang="en-US" altLang="zh-CN" b="1" dirty="0"/>
              <a:t>gray</a:t>
            </a:r>
            <a:r>
              <a:rPr lang="en-US" altLang="zh-CN" dirty="0"/>
              <a:t>;height:70</a:t>
            </a:r>
            <a:r>
              <a:rPr lang="en-US" altLang="zh-CN" b="1" dirty="0"/>
              <a:t>px</a:t>
            </a:r>
            <a:r>
              <a:rPr lang="en-US" altLang="zh-CN" dirty="0"/>
              <a:t>;width:20</a:t>
            </a:r>
            <a:r>
              <a:rPr lang="en-US" altLang="zh-CN" b="1" dirty="0"/>
              <a:t>px</a:t>
            </a:r>
            <a:r>
              <a:rPr lang="en-US" altLang="zh-CN" dirty="0"/>
              <a:t>;</a:t>
            </a:r>
            <a:r>
              <a:rPr lang="en-US" altLang="zh-CN" b="1" dirty="0"/>
              <a:t>"</a:t>
            </a:r>
            <a:r>
              <a:rPr lang="en-US" altLang="zh-CN" dirty="0"/>
              <a:t>&gt;</a:t>
            </a:r>
            <a:r>
              <a:rPr lang="zh-CN" altLang="en-US" b="1" dirty="0"/>
              <a:t>行内标签</a:t>
            </a:r>
            <a:r>
              <a:rPr lang="en-US" altLang="zh-CN" dirty="0"/>
              <a:t>&lt;/</a:t>
            </a:r>
            <a:r>
              <a:rPr lang="en-US" altLang="zh-CN" b="1" dirty="0"/>
              <a:t>span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38700"/>
            <a:ext cx="5438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02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溢出处理属性</a:t>
            </a:r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r>
              <a:rPr lang="en-US" altLang="zh-CN" dirty="0" smtClean="0"/>
              <a:t> 	(</a:t>
            </a:r>
            <a:r>
              <a:rPr lang="zh-CN" altLang="en-US" dirty="0" smtClean="0"/>
              <a:t>水平和垂直均设置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Overflow-x</a:t>
            </a:r>
            <a:r>
              <a:rPr lang="en-US" altLang="zh-CN" dirty="0" smtClean="0"/>
              <a:t>	(</a:t>
            </a:r>
            <a:r>
              <a:rPr lang="zh-CN" altLang="en-US" dirty="0" smtClean="0"/>
              <a:t>设置水平方向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Overflow-y</a:t>
            </a:r>
            <a:r>
              <a:rPr lang="en-US" altLang="zh-CN" dirty="0" smtClean="0"/>
              <a:t>	(</a:t>
            </a:r>
            <a:r>
              <a:rPr lang="zh-CN" altLang="en-US" dirty="0" smtClean="0"/>
              <a:t>设置垂直方向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42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en-US" altLang="zh-CN" sz="2000" b="0" dirty="0" smtClean="0"/>
              <a:t> </a:t>
            </a: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2BBD5-1873-4568-B624-F61B7CB3DD9D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基本大纲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348" y="1285860"/>
            <a:ext cx="4000528" cy="4572032"/>
          </a:xfrm>
          <a:prstGeom prst="rect">
            <a:avLst/>
          </a:prstGeom>
          <a:ln w="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876" y="1285860"/>
            <a:ext cx="4000528" cy="4572032"/>
          </a:xfrm>
          <a:prstGeom prst="rect">
            <a:avLst/>
          </a:prstGeom>
          <a:ln w="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37862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CSS</a:t>
            </a:r>
            <a:r>
              <a:rPr lang="zh-CN" altLang="en-US" dirty="0" smtClean="0"/>
              <a:t>的基本概念</a:t>
            </a:r>
            <a:endParaRPr lang="zh-CN" altLang="en-US" sz="2400" dirty="0" smtClean="0"/>
          </a:p>
          <a:p>
            <a:pPr lvl="2"/>
            <a:r>
              <a:rPr lang="en-US" dirty="0" smtClean="0"/>
              <a:t>CSS</a:t>
            </a:r>
            <a:r>
              <a:rPr lang="zh-CN" altLang="en-US" dirty="0" smtClean="0"/>
              <a:t>样式表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行内样式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内部样式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外部样式</a:t>
            </a:r>
            <a:endParaRPr lang="zh-CN" altLang="en-US" sz="2400" dirty="0" smtClean="0"/>
          </a:p>
          <a:p>
            <a:pPr lvl="2"/>
            <a:r>
              <a:rPr lang="en-US" dirty="0" smtClean="0"/>
              <a:t>CSS</a:t>
            </a:r>
            <a:r>
              <a:rPr lang="zh-CN" altLang="en-US" dirty="0" smtClean="0"/>
              <a:t>语法结构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标记选择器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类别选择器</a:t>
            </a:r>
            <a:endParaRPr lang="zh-CN" altLang="en-US" sz="2400" dirty="0" smtClean="0"/>
          </a:p>
          <a:p>
            <a:pPr lvl="3"/>
            <a:r>
              <a:rPr lang="en-US" dirty="0" smtClean="0"/>
              <a:t>ID</a:t>
            </a:r>
            <a:r>
              <a:rPr lang="zh-CN" altLang="en-US" dirty="0" smtClean="0"/>
              <a:t>选择器</a:t>
            </a:r>
            <a:endParaRPr lang="zh-CN" altLang="en-US" sz="2400" dirty="0" smtClean="0"/>
          </a:p>
          <a:p>
            <a:pPr lvl="3"/>
            <a:r>
              <a:rPr lang="zh-CN" altLang="en-US" dirty="0" smtClean="0"/>
              <a:t>伪类选择器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643050"/>
            <a:ext cx="37147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文字属性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段落属性</a:t>
            </a:r>
            <a:endParaRPr lang="zh-CN" altLang="en-US" sz="24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背景属性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lvl="1"/>
            <a:endParaRPr lang="zh-CN" altLang="en-US" sz="2400" dirty="0" smtClean="0"/>
          </a:p>
          <a:p>
            <a:r>
              <a:rPr lang="en-US" altLang="zh-CN" dirty="0" smtClean="0"/>
              <a:t>  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溢出处理属性</a:t>
            </a:r>
            <a:r>
              <a:rPr lang="en-US" altLang="zh-CN" dirty="0" smtClean="0">
                <a:solidFill>
                  <a:srgbClr val="FF0000"/>
                </a:solidFill>
              </a:rPr>
              <a:t>overflow-x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overflow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4076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2305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4100460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设置水平滚动条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overflow-x:scroll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9624" y="2071678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未设置溢出处理属性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6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溢出处理属性</a:t>
            </a:r>
            <a:r>
              <a:rPr lang="en-US" altLang="zh-CN" dirty="0" smtClean="0">
                <a:solidFill>
                  <a:srgbClr val="FF0000"/>
                </a:solidFill>
              </a:rPr>
              <a:t>overflow-y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>overflow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4100460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设置水平滚动条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overflow-y:scroll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2698" y="1928802"/>
            <a:ext cx="256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未设置溢出处理属性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857364"/>
            <a:ext cx="19431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00570"/>
            <a:ext cx="1647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583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r>
              <a:rPr lang="en-US" altLang="zh-CN" dirty="0" smtClean="0">
                <a:solidFill>
                  <a:srgbClr val="FF0000"/>
                </a:solidFill>
              </a:rPr>
              <a:t>position: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fixed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将某个元素固定</a:t>
            </a:r>
            <a:r>
              <a:rPr lang="zh-CN" altLang="en-US" dirty="0">
                <a:sym typeface="Wingdings" pitchFamily="2" charset="2"/>
              </a:rPr>
              <a:t>在页面的某个</a:t>
            </a:r>
            <a:r>
              <a:rPr lang="zh-CN" altLang="en-US" dirty="0" smtClean="0">
                <a:sym typeface="Wingdings" pitchFamily="2" charset="2"/>
              </a:rPr>
              <a:t>位置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absolute :  </a:t>
            </a:r>
            <a:r>
              <a:rPr lang="zh-CN" altLang="en-US" dirty="0">
                <a:sym typeface="Wingdings" pitchFamily="2" charset="2"/>
              </a:rPr>
              <a:t>绝对</a:t>
            </a:r>
            <a:r>
              <a:rPr lang="zh-CN" altLang="en-US" dirty="0" smtClean="0">
                <a:sym typeface="Wingdings" pitchFamily="2" charset="2"/>
              </a:rPr>
              <a:t>定位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>
                <a:sym typeface="Wingdings" pitchFamily="2" charset="2"/>
              </a:rPr>
              <a:t>r</a:t>
            </a:r>
            <a:r>
              <a:rPr lang="en-US" altLang="zh-CN" dirty="0" smtClean="0">
                <a:sym typeface="Wingdings" pitchFamily="2" charset="2"/>
              </a:rPr>
              <a:t>elative</a:t>
            </a:r>
            <a:r>
              <a:rPr lang="zh-CN" altLang="en-US" dirty="0" smtClean="0">
                <a:sym typeface="Wingdings" pitchFamily="2" charset="2"/>
              </a:rPr>
              <a:t>：相对定位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position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028" y="3284984"/>
            <a:ext cx="700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定位方式通常与</a:t>
            </a:r>
            <a:r>
              <a:rPr lang="zh-CN" altLang="en-US" dirty="0" smtClean="0">
                <a:solidFill>
                  <a:schemeClr val="accent2"/>
                </a:solidFill>
              </a:rPr>
              <a:t>定位坐标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r>
              <a:rPr lang="zh-CN" altLang="en-US" dirty="0"/>
              <a:t>定位</a:t>
            </a:r>
            <a:r>
              <a:rPr lang="zh-CN" altLang="en-US" dirty="0" smtClean="0"/>
              <a:t>坐标：要定位的元素偏离目标位置多远的距离</a:t>
            </a:r>
            <a:endParaRPr lang="en-US" altLang="zh-CN" dirty="0" smtClean="0"/>
          </a:p>
          <a:p>
            <a:r>
              <a:rPr lang="en-US" altLang="zh-CN" dirty="0" smtClean="0"/>
              <a:t>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bottom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264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r>
              <a:rPr lang="en-US" altLang="zh-CN" dirty="0" smtClean="0">
                <a:solidFill>
                  <a:srgbClr val="FF0000"/>
                </a:solidFill>
              </a:rPr>
              <a:t>position: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fixed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将某个元素固定</a:t>
            </a:r>
            <a:r>
              <a:rPr lang="zh-CN" altLang="en-US" dirty="0">
                <a:sym typeface="Wingdings" pitchFamily="2" charset="2"/>
              </a:rPr>
              <a:t>在页面的某个</a:t>
            </a:r>
            <a:r>
              <a:rPr lang="zh-CN" altLang="en-US" dirty="0" smtClean="0">
                <a:sym typeface="Wingdings" pitchFamily="2" charset="2"/>
              </a:rPr>
              <a:t>位置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position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028" y="2420888"/>
            <a:ext cx="700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   1.</a:t>
            </a:r>
            <a:r>
              <a:rPr lang="zh-CN" altLang="en-US" dirty="0" smtClean="0"/>
              <a:t>相对于浏览器的窗口来进行定位的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固定到窗口的某个位置上，不随内容而滚动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3.</a:t>
            </a:r>
            <a:r>
              <a:rPr lang="zh-CN" altLang="en-US" dirty="0"/>
              <a:t>如果不</a:t>
            </a:r>
            <a:r>
              <a:rPr lang="zh-CN" altLang="en-US" dirty="0" smtClean="0"/>
              <a:t>设置定位坐标，就在原来的位置，否则反之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8" y="4221089"/>
            <a:ext cx="1695450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36" y="4221089"/>
            <a:ext cx="923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r>
              <a:rPr lang="en-US" altLang="zh-CN" dirty="0" smtClean="0">
                <a:solidFill>
                  <a:srgbClr val="FF0000"/>
                </a:solidFill>
              </a:rPr>
              <a:t>position: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elative: </a:t>
            </a:r>
            <a:r>
              <a:rPr lang="zh-CN" altLang="en-US" dirty="0" smtClean="0">
                <a:sym typeface="Wingdings" pitchFamily="2" charset="2"/>
              </a:rPr>
              <a:t>相对定位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position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028" y="2420888"/>
            <a:ext cx="700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1.</a:t>
            </a:r>
            <a:r>
              <a:rPr lang="zh-CN" altLang="zh-CN" dirty="0"/>
              <a:t>相对定位是相对于，自身的左上角为坐标点</a:t>
            </a:r>
          </a:p>
          <a:p>
            <a:pPr lvl="0"/>
            <a:r>
              <a:rPr lang="en-US" altLang="zh-CN" dirty="0" smtClean="0"/>
              <a:t>   2.</a:t>
            </a:r>
            <a:r>
              <a:rPr lang="zh-CN" altLang="zh-CN" dirty="0"/>
              <a:t>占据空间</a:t>
            </a:r>
          </a:p>
          <a:p>
            <a:pPr lvl="0"/>
            <a:r>
              <a:rPr lang="en-US" altLang="zh-CN" dirty="0" smtClean="0"/>
              <a:t>      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042821"/>
            <a:ext cx="1872208" cy="266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78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r>
              <a:rPr lang="en-US" altLang="zh-CN" dirty="0" smtClean="0">
                <a:solidFill>
                  <a:srgbClr val="FF0000"/>
                </a:solidFill>
              </a:rPr>
              <a:t>position: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bsolute</a:t>
            </a:r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绝对定位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Company Logo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position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028" y="2420888"/>
            <a:ext cx="8082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1.</a:t>
            </a:r>
            <a:r>
              <a:rPr lang="zh-CN" altLang="zh-CN" dirty="0"/>
              <a:t>相对于</a:t>
            </a:r>
            <a:r>
              <a:rPr lang="zh-CN" altLang="zh-CN" dirty="0" smtClean="0"/>
              <a:t>（</a:t>
            </a:r>
            <a:r>
              <a:rPr lang="zh-CN" altLang="en-US" dirty="0"/>
              <a:t>父级</a:t>
            </a:r>
            <a:r>
              <a:rPr lang="zh-CN" altLang="zh-CN" dirty="0" smtClean="0"/>
              <a:t>元素</a:t>
            </a:r>
            <a:r>
              <a:rPr lang="zh-CN" altLang="zh-CN" dirty="0"/>
              <a:t>的定位方式（</a:t>
            </a:r>
            <a:r>
              <a:rPr lang="en-US" altLang="zh-CN" dirty="0"/>
              <a:t>relative </a:t>
            </a:r>
            <a:r>
              <a:rPr lang="zh-CN" altLang="zh-CN" dirty="0" smtClean="0"/>
              <a:t>）来</a:t>
            </a:r>
            <a:r>
              <a:rPr lang="zh-CN" altLang="zh-CN" dirty="0"/>
              <a:t>进行</a:t>
            </a:r>
            <a:r>
              <a:rPr lang="zh-CN" altLang="zh-CN" dirty="0" smtClean="0"/>
              <a:t>定位</a:t>
            </a:r>
            <a:r>
              <a:rPr lang="en-US" altLang="zh-CN" dirty="0" smtClean="0"/>
              <a:t> </a:t>
            </a:r>
            <a:r>
              <a:rPr lang="zh-CN" altLang="zh-CN" dirty="0" smtClean="0"/>
              <a:t>找</a:t>
            </a:r>
            <a:r>
              <a:rPr lang="zh-CN" altLang="zh-CN" dirty="0"/>
              <a:t>祖先元素是否有定位，如果没有定位，</a:t>
            </a:r>
            <a:r>
              <a:rPr lang="zh-CN" altLang="zh-CN" dirty="0" smtClean="0"/>
              <a:t>找到</a:t>
            </a:r>
            <a:r>
              <a:rPr lang="en-US" altLang="zh-CN" dirty="0" smtClean="0"/>
              <a:t>body</a:t>
            </a:r>
            <a:r>
              <a:rPr lang="zh-CN" altLang="zh-CN" dirty="0" smtClean="0"/>
              <a:t>，</a:t>
            </a:r>
            <a:r>
              <a:rPr lang="zh-CN" altLang="zh-CN" dirty="0"/>
              <a:t>就相对</a:t>
            </a:r>
            <a:r>
              <a:rPr lang="en-US" altLang="zh-CN" dirty="0"/>
              <a:t>body</a:t>
            </a:r>
            <a:r>
              <a:rPr lang="zh-CN" altLang="zh-CN" dirty="0"/>
              <a:t>来</a:t>
            </a:r>
            <a:r>
              <a:rPr lang="zh-CN" altLang="zh-CN" dirty="0" smtClean="0"/>
              <a:t>定位</a:t>
            </a:r>
            <a:r>
              <a:rPr lang="en-US" altLang="zh-CN" dirty="0" smtClean="0"/>
              <a:t> </a:t>
            </a:r>
            <a:r>
              <a:rPr lang="zh-CN" altLang="zh-CN" dirty="0" smtClean="0"/>
              <a:t>如果</a:t>
            </a:r>
            <a:r>
              <a:rPr lang="zh-CN" altLang="zh-CN" dirty="0"/>
              <a:t>找到祖先元素有定位，相对祖先元素来定位</a:t>
            </a:r>
          </a:p>
          <a:p>
            <a:pPr lvl="0"/>
            <a:r>
              <a:rPr lang="en-US" altLang="zh-CN" dirty="0" smtClean="0"/>
              <a:t>   2.</a:t>
            </a:r>
            <a:r>
              <a:rPr lang="zh-CN" altLang="zh-CN" dirty="0"/>
              <a:t>不占空间</a:t>
            </a:r>
          </a:p>
          <a:p>
            <a:pPr lvl="0"/>
            <a:endParaRPr lang="zh-CN" altLang="zh-CN" dirty="0"/>
          </a:p>
          <a:p>
            <a:r>
              <a:rPr lang="en-US" altLang="zh-CN" dirty="0" smtClean="0"/>
              <a:t>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121696"/>
            <a:ext cx="189372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9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Company Logo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案例练习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4450400" cy="53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47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案例练习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1" y="1268760"/>
            <a:ext cx="7128792" cy="549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29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r>
              <a:rPr lang="en-US" altLang="zh-CN" dirty="0" smtClean="0"/>
              <a:t>z-index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Z-index</a:t>
            </a:r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dirty="0"/>
              <a:t>设置对象的层叠顺序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www.themegallery.com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z-index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028" y="2420888"/>
            <a:ext cx="8082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较大 </a:t>
            </a:r>
            <a:r>
              <a:rPr lang="en-US" altLang="zh-CN" dirty="0"/>
              <a:t>number </a:t>
            </a:r>
            <a:r>
              <a:rPr lang="zh-CN" altLang="en-US" dirty="0"/>
              <a:t>值的对象会覆盖在较小 </a:t>
            </a:r>
            <a:r>
              <a:rPr lang="en-US" altLang="zh-CN" dirty="0"/>
              <a:t>number </a:t>
            </a:r>
            <a:r>
              <a:rPr lang="zh-CN" altLang="en-US" dirty="0"/>
              <a:t>值的对象之上</a:t>
            </a:r>
            <a:endParaRPr lang="zh-CN" altLang="zh-CN" dirty="0"/>
          </a:p>
          <a:p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9742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IE6</a:t>
            </a:r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是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Bug</a:t>
            </a:r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最多的一个版本，兼容性问题  </a:t>
            </a:r>
            <a:r>
              <a:rPr lang="en-US" altLang="zh-CN" dirty="0" err="1" smtClean="0">
                <a:solidFill>
                  <a:schemeClr val="accent2"/>
                </a:solidFill>
                <a:sym typeface="Wingdings" pitchFamily="2" charset="2"/>
              </a:rPr>
              <a:t>IEtester</a:t>
            </a:r>
            <a:endParaRPr lang="en-US" altLang="zh-CN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marL="393192" lvl="1" indent="0">
              <a:buNone/>
            </a:pPr>
            <a:endParaRPr lang="en-US" altLang="zh-CN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lvl="2"/>
            <a:r>
              <a:rPr lang="en-US" altLang="zh-CN" sz="2000" dirty="0" smtClean="0"/>
              <a:t>1._</a:t>
            </a:r>
            <a:r>
              <a:rPr lang="zh-CN" altLang="zh-CN" sz="2000" dirty="0"/>
              <a:t>属性：属性值</a:t>
            </a:r>
            <a:r>
              <a:rPr lang="en-US" altLang="zh-CN" sz="2000" dirty="0"/>
              <a:t>; ie6</a:t>
            </a:r>
            <a:r>
              <a:rPr lang="zh-CN" altLang="zh-CN" sz="2000" dirty="0"/>
              <a:t>和</a:t>
            </a:r>
            <a:r>
              <a:rPr lang="en-US" altLang="zh-CN" sz="2000" dirty="0"/>
              <a:t>ie6</a:t>
            </a:r>
            <a:r>
              <a:rPr lang="zh-CN" altLang="zh-CN" sz="2000" dirty="0" smtClean="0"/>
              <a:t>版本</a:t>
            </a:r>
            <a:r>
              <a:rPr lang="zh-CN" altLang="en-US" sz="2000" dirty="0" smtClean="0"/>
              <a:t>以</a:t>
            </a:r>
            <a:r>
              <a:rPr lang="zh-CN" altLang="zh-CN" sz="2000" dirty="0" smtClean="0"/>
              <a:t>下</a:t>
            </a:r>
            <a:r>
              <a:rPr lang="zh-CN" altLang="zh-CN" sz="2000" dirty="0"/>
              <a:t>的好使</a:t>
            </a:r>
            <a:endParaRPr lang="en-US" altLang="zh-CN" sz="2000" dirty="0"/>
          </a:p>
          <a:p>
            <a:pPr marL="630936" lvl="2" indent="0">
              <a:buNone/>
            </a:pPr>
            <a:r>
              <a:rPr lang="en-US" altLang="zh-CN" sz="2000" dirty="0" smtClean="0"/>
              <a:t>     *</a:t>
            </a:r>
            <a:r>
              <a:rPr lang="zh-CN" altLang="zh-CN" sz="2000" dirty="0"/>
              <a:t>属性：属性值</a:t>
            </a:r>
            <a:r>
              <a:rPr lang="en-US" altLang="zh-CN" sz="2000" dirty="0"/>
              <a:t>; ie7</a:t>
            </a:r>
            <a:r>
              <a:rPr lang="zh-CN" altLang="zh-CN" sz="2000" dirty="0"/>
              <a:t>和</a:t>
            </a:r>
            <a:r>
              <a:rPr lang="en-US" altLang="zh-CN" sz="2000" dirty="0"/>
              <a:t>ie7</a:t>
            </a:r>
            <a:r>
              <a:rPr lang="zh-CN" altLang="zh-CN" sz="2000" dirty="0" smtClean="0"/>
              <a:t>版本</a:t>
            </a:r>
            <a:r>
              <a:rPr lang="zh-CN" altLang="en-US" sz="2000" dirty="0" smtClean="0"/>
              <a:t>以</a:t>
            </a:r>
            <a:r>
              <a:rPr lang="zh-CN" altLang="zh-CN" sz="2000" dirty="0" smtClean="0"/>
              <a:t>下</a:t>
            </a:r>
            <a:r>
              <a:rPr lang="zh-CN" altLang="zh-CN" sz="2000" dirty="0"/>
              <a:t>的可以</a:t>
            </a:r>
            <a:r>
              <a:rPr lang="zh-CN" altLang="zh-CN" sz="2000" dirty="0" smtClean="0"/>
              <a:t>用</a:t>
            </a:r>
            <a:endParaRPr lang="en-US" altLang="zh-CN" sz="2000" dirty="0" smtClean="0"/>
          </a:p>
          <a:p>
            <a:pPr marL="630936" lvl="2" indent="0">
              <a:buNone/>
            </a:pPr>
            <a:endParaRPr lang="en-US" altLang="zh-CN" sz="2000" dirty="0" smtClean="0"/>
          </a:p>
          <a:p>
            <a:pPr lvl="2"/>
            <a:r>
              <a:rPr lang="en-US" altLang="zh-CN" sz="1800" dirty="0" smtClean="0"/>
              <a:t>2. </a:t>
            </a:r>
            <a:r>
              <a:rPr lang="zh-CN" altLang="en-US" sz="1800" dirty="0" smtClean="0"/>
              <a:t>如果盒子结构设置了</a:t>
            </a:r>
            <a:r>
              <a:rPr lang="en-US" altLang="zh-CN" sz="1800" dirty="0" smtClean="0"/>
              <a:t>margin</a:t>
            </a:r>
            <a:r>
              <a:rPr lang="zh-CN" altLang="en-US" sz="1800" dirty="0" smtClean="0"/>
              <a:t>，并且元素设置了浮动，</a:t>
            </a:r>
            <a:r>
              <a:rPr lang="en-US" altLang="zh-CN" sz="1800" dirty="0" smtClean="0"/>
              <a:t>IE6</a:t>
            </a:r>
            <a:r>
              <a:rPr lang="zh-CN" altLang="en-US" sz="1800" dirty="0" smtClean="0"/>
              <a:t>会产生双倍的间距 （</a:t>
            </a:r>
            <a:r>
              <a:rPr lang="en-US" altLang="zh-CN" sz="1800" dirty="0" smtClean="0"/>
              <a:t>display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inline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630936" lvl="2" indent="0">
              <a:buNone/>
            </a:pPr>
            <a:endParaRPr lang="en-US" altLang="zh-CN" sz="1800" dirty="0" smtClean="0"/>
          </a:p>
          <a:p>
            <a:pPr lvl="2"/>
            <a:r>
              <a:rPr lang="en-US" altLang="zh-CN" sz="1800" dirty="0" smtClean="0"/>
              <a:t>3. </a:t>
            </a:r>
            <a:r>
              <a:rPr lang="en-US" altLang="zh-CN" sz="1800" dirty="0" err="1" smtClean="0"/>
              <a:t>img</a:t>
            </a:r>
            <a:r>
              <a:rPr lang="zh-CN" altLang="en-US" sz="1800" dirty="0" smtClean="0"/>
              <a:t>外部的</a:t>
            </a:r>
            <a:r>
              <a:rPr lang="en-US" altLang="zh-CN" sz="1800" dirty="0" smtClean="0"/>
              <a:t>border</a:t>
            </a:r>
          </a:p>
          <a:p>
            <a:pPr lvl="2"/>
            <a:endParaRPr lang="en-US" altLang="zh-CN" sz="1800" dirty="0"/>
          </a:p>
          <a:p>
            <a:pPr lvl="2"/>
            <a:r>
              <a:rPr lang="zh-CN" altLang="en-US" sz="1800" dirty="0" smtClean="0"/>
              <a:t>更多：</a:t>
            </a:r>
            <a:r>
              <a:rPr lang="en-US" altLang="zh-CN" sz="1800" dirty="0"/>
              <a:t>http://blog.163.com/hongshaoguoguo@126/blog/static/18046981201371611543769/</a:t>
            </a:r>
            <a:endParaRPr lang="zh-CN" altLang="zh-CN" sz="1800" dirty="0"/>
          </a:p>
          <a:p>
            <a:pPr lvl="2"/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3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en-US" sz="2000" dirty="0" smtClean="0"/>
              <a:t>CSS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cascading style sheet</a:t>
            </a:r>
            <a:r>
              <a:rPr lang="zh-CN" altLang="en-US" sz="2000" dirty="0" smtClean="0"/>
              <a:t>，层叠样式表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是一种制作网页的新技术，现在已经为大多数浏览器所支持，成为网页设计必不可少的工具之一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 smtClean="0"/>
              <a:t>优点：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使网页代码更少，网页下载更快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实现了内容与样式的分离，使网站维护更快捷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使网页与浏览器的兼容性更好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77EEF-7D87-4C14-B64B-C0EE1C684CDD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</a:t>
            </a:r>
            <a:r>
              <a:rPr lang="en-US" altLang="zh-CN" dirty="0" smtClean="0"/>
              <a:t>SS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页面布局方式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20883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4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b="0" dirty="0" smtClean="0"/>
              <a:t>每个</a:t>
            </a:r>
            <a:r>
              <a:rPr lang="en-US" sz="2000" b="0" dirty="0" smtClean="0"/>
              <a:t>CSS</a:t>
            </a:r>
            <a:r>
              <a:rPr lang="zh-CN" altLang="en-US" sz="2000" b="0" dirty="0" smtClean="0"/>
              <a:t>样式由两个组成部分：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选择器和声明</a:t>
            </a:r>
            <a:r>
              <a:rPr lang="zh-CN" altLang="en-US" sz="2000" b="0" dirty="0" smtClean="0"/>
              <a:t>。声明又包括属性和</a:t>
            </a:r>
            <a:endParaRPr lang="en-US" altLang="zh-CN" sz="2000" b="0" dirty="0" smtClean="0"/>
          </a:p>
          <a:p>
            <a:pPr>
              <a:buNone/>
            </a:pPr>
            <a:r>
              <a:rPr lang="zh-CN" altLang="en-US" sz="2000" b="0" dirty="0" smtClean="0"/>
              <a:t>属性值。每个声明之后用分号结束</a:t>
            </a: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b="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在</a:t>
            </a:r>
            <a:r>
              <a:rPr lang="en-US" sz="2000" b="0" dirty="0" err="1" smtClean="0"/>
              <a:t>css</a:t>
            </a:r>
            <a:r>
              <a:rPr lang="zh-CN" altLang="en-US" sz="2000" b="0" dirty="0" smtClean="0"/>
              <a:t>的三个组成部分中，“对象”是很重要的，它指定了对哪些网页元素进行设置，因此，它有一个专门的名称</a:t>
            </a:r>
            <a:r>
              <a:rPr lang="en-US" altLang="zh-CN" sz="2000" b="0" dirty="0" smtClean="0"/>
              <a:t>——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选择器（</a:t>
            </a:r>
            <a:r>
              <a:rPr lang="en-US" sz="2000" b="0" dirty="0" smtClean="0">
                <a:solidFill>
                  <a:srgbClr val="FF0000"/>
                </a:solidFill>
              </a:rPr>
              <a:t>selector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）</a:t>
            </a:r>
          </a:p>
          <a:p>
            <a:pPr>
              <a:buNone/>
            </a:pPr>
            <a:endParaRPr lang="zh-CN" altLang="en-US" sz="2000" b="0" dirty="0" smtClean="0"/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7128C-909A-4041-8ADA-B246ACE66903}" type="datetime1">
              <a:rPr lang="zh-CN" altLang="en-US" smtClean="0"/>
              <a:t>2017/2/11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CSS</a:t>
            </a:r>
            <a:r>
              <a:rPr lang="zh-CN" altLang="en-US" dirty="0" smtClean="0"/>
              <a:t>语法结构</a:t>
            </a:r>
            <a:endParaRPr lang="zh-CN" altLang="en-US" dirty="0"/>
          </a:p>
        </p:txBody>
      </p:sp>
      <p:pic>
        <p:nvPicPr>
          <p:cNvPr id="5" name="图片 4" descr="图片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110" y="2393855"/>
            <a:ext cx="6929486" cy="203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9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CN" altLang="en-US" sz="2400" dirty="0" smtClean="0"/>
              <a:t>如何在</a:t>
            </a:r>
            <a:r>
              <a:rPr lang="en-US" sz="2400" dirty="0" smtClean="0"/>
              <a:t>HTML</a:t>
            </a:r>
            <a:r>
              <a:rPr lang="zh-CN" altLang="en-US" sz="2400" dirty="0" smtClean="0"/>
              <a:t>中使用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lvl="0"/>
            <a:r>
              <a:rPr lang="en-US" altLang="zh-CN" sz="2000" b="0" dirty="0" smtClean="0">
                <a:solidFill>
                  <a:srgbClr val="FF0000"/>
                </a:solidFill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</a:rPr>
              <a:t>行内样式</a:t>
            </a:r>
          </a:p>
          <a:p>
            <a:r>
              <a:rPr lang="zh-CN" altLang="en-US" sz="2000" b="0" dirty="0" smtClean="0"/>
              <a:t>它是所有样式方法中最为直接的一种，它直接对</a:t>
            </a:r>
            <a:r>
              <a:rPr lang="en-US" sz="2000" b="0" dirty="0" smtClean="0"/>
              <a:t>HTML</a:t>
            </a:r>
            <a:r>
              <a:rPr lang="zh-CN" altLang="en-US" sz="2000" b="0" dirty="0" smtClean="0"/>
              <a:t>的标签使用</a:t>
            </a:r>
            <a:r>
              <a:rPr lang="en-US" sz="2000" b="0" dirty="0" smtClean="0"/>
              <a:t>style</a:t>
            </a:r>
            <a:r>
              <a:rPr lang="zh-CN" altLang="en-US" sz="2000" b="0" dirty="0" smtClean="0"/>
              <a:t>属性，然后将</a:t>
            </a:r>
            <a:r>
              <a:rPr lang="en-US" sz="2000" b="0" dirty="0" err="1" smtClean="0"/>
              <a:t>css</a:t>
            </a:r>
            <a:r>
              <a:rPr lang="zh-CN" altLang="en-US" sz="2000" b="0" dirty="0" smtClean="0"/>
              <a:t>代码直接写在其中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F752D-3E08-4087-B993-A3DD862417A5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CSS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19262"/>
            <a:ext cx="878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&lt;p </a:t>
            </a:r>
            <a:r>
              <a:rPr lang="en-US" sz="1600" dirty="0" smtClean="0">
                <a:solidFill>
                  <a:srgbClr val="00B0F0"/>
                </a:solidFill>
              </a:rPr>
              <a:t>style="color:#ff0000; font-size:20px; "</a:t>
            </a:r>
            <a:r>
              <a:rPr lang="en-US" sz="1600" dirty="0" smtClean="0"/>
              <a:t>&gt;</a:t>
            </a:r>
            <a:r>
              <a:rPr lang="zh-CN" altLang="en-US" sz="1600" dirty="0" smtClean="0"/>
              <a:t>正文内容</a:t>
            </a:r>
            <a:r>
              <a:rPr lang="en-US" sz="1600" dirty="0" smtClean="0"/>
              <a:t> 1&lt;/p&gt;</a:t>
            </a:r>
            <a:endParaRPr lang="zh-CN" altLang="en-US" sz="1600" dirty="0" smtClean="0"/>
          </a:p>
          <a:p>
            <a:r>
              <a:rPr lang="en-US" sz="1600" dirty="0" smtClean="0"/>
              <a:t>&lt;p </a:t>
            </a:r>
            <a:r>
              <a:rPr lang="en-US" sz="1600" dirty="0" smtClean="0">
                <a:solidFill>
                  <a:srgbClr val="00B0F0"/>
                </a:solidFill>
              </a:rPr>
              <a:t>style=“color:#000000; font-</a:t>
            </a:r>
            <a:r>
              <a:rPr lang="en-US" sz="1600" dirty="0" err="1" smtClean="0">
                <a:solidFill>
                  <a:srgbClr val="00B0F0"/>
                </a:solidFill>
              </a:rPr>
              <a:t>style:italic</a:t>
            </a:r>
            <a:r>
              <a:rPr lang="en-US" sz="1600" dirty="0" smtClean="0">
                <a:solidFill>
                  <a:srgbClr val="00B0F0"/>
                </a:solidFill>
              </a:rPr>
              <a:t>;”</a:t>
            </a:r>
            <a:r>
              <a:rPr lang="en-US" sz="1600" dirty="0" smtClean="0"/>
              <a:t>&gt;</a:t>
            </a:r>
            <a:r>
              <a:rPr lang="zh-CN" altLang="en-US" sz="1600" dirty="0" smtClean="0"/>
              <a:t>正文内容</a:t>
            </a:r>
            <a:r>
              <a:rPr lang="en-US" sz="1600" dirty="0" smtClean="0"/>
              <a:t> 2&lt;/p&gt;</a:t>
            </a:r>
            <a:endParaRPr lang="zh-CN" altLang="en-US" sz="1600" dirty="0" smtClean="0"/>
          </a:p>
          <a:p>
            <a:r>
              <a:rPr lang="en-US" sz="1600" dirty="0" smtClean="0"/>
              <a:t>&lt;p </a:t>
            </a:r>
            <a:r>
              <a:rPr lang="en-US" sz="1600" dirty="0" smtClean="0">
                <a:solidFill>
                  <a:srgbClr val="00B0F0"/>
                </a:solidFill>
              </a:rPr>
              <a:t>style="color:#ff00ff; font-size:25px; font-</a:t>
            </a:r>
            <a:r>
              <a:rPr lang="en-US" sz="1600" dirty="0" err="1" smtClean="0">
                <a:solidFill>
                  <a:srgbClr val="00B0F0"/>
                </a:solidFill>
              </a:rPr>
              <a:t>weight:bold</a:t>
            </a:r>
            <a:r>
              <a:rPr lang="en-US" sz="1600" dirty="0" smtClean="0">
                <a:solidFill>
                  <a:srgbClr val="00B0F0"/>
                </a:solidFill>
              </a:rPr>
              <a:t>;"</a:t>
            </a:r>
            <a:r>
              <a:rPr lang="en-US" sz="1600" dirty="0" smtClean="0"/>
              <a:t>&gt;</a:t>
            </a:r>
            <a:r>
              <a:rPr lang="zh-CN" altLang="en-US" sz="1600" dirty="0" smtClean="0"/>
              <a:t>正文内容</a:t>
            </a:r>
            <a:r>
              <a:rPr lang="en-US" sz="1600" dirty="0" smtClean="0"/>
              <a:t> 3&lt;/p&gt;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内部样式</a:t>
            </a:r>
          </a:p>
          <a:p>
            <a:r>
              <a:rPr lang="zh-CN" altLang="en-US" sz="2000" b="0" dirty="0" smtClean="0"/>
              <a:t>内部样式就是将</a:t>
            </a:r>
            <a:r>
              <a:rPr lang="en-US" altLang="en-US" sz="2000" b="0" dirty="0" err="1" smtClean="0"/>
              <a:t>css</a:t>
            </a:r>
            <a:r>
              <a:rPr lang="zh-CN" altLang="en-US" sz="2000" b="0" dirty="0" smtClean="0"/>
              <a:t>写在</a:t>
            </a:r>
            <a:r>
              <a:rPr lang="en-US" altLang="en-US" sz="2000" b="0" dirty="0" smtClean="0"/>
              <a:t>&lt;head&gt;</a:t>
            </a:r>
            <a:r>
              <a:rPr lang="zh-CN" altLang="en-US" sz="2000" b="0" dirty="0" smtClean="0"/>
              <a:t>与</a:t>
            </a:r>
            <a:r>
              <a:rPr lang="en-US" altLang="en-US" sz="2000" b="0" dirty="0" smtClean="0"/>
              <a:t>&lt;/head&gt;</a:t>
            </a:r>
            <a:r>
              <a:rPr lang="zh-CN" altLang="en-US" sz="2000" b="0" dirty="0" smtClean="0"/>
              <a:t>之间，并且用</a:t>
            </a:r>
            <a:r>
              <a:rPr lang="en-US" altLang="en-US" sz="2000" b="0" dirty="0" smtClean="0"/>
              <a:t>&lt;style&gt;</a:t>
            </a:r>
            <a:r>
              <a:rPr lang="zh-CN" altLang="en-US" sz="2000" b="0" dirty="0" smtClean="0"/>
              <a:t>和</a:t>
            </a:r>
            <a:r>
              <a:rPr lang="en-US" altLang="en-US" sz="2000" b="0" dirty="0" smtClean="0"/>
              <a:t>&lt;/style&gt;</a:t>
            </a:r>
            <a:r>
              <a:rPr lang="zh-CN" altLang="en-US" sz="2000" b="0" dirty="0" smtClean="0"/>
              <a:t>标签进行声明。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9051A-720F-4F1E-8F1E-55E46BDF3958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CSS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143248"/>
            <a:ext cx="3857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&lt;style type="text/</a:t>
            </a:r>
            <a:r>
              <a:rPr lang="en-US" sz="1600" dirty="0" err="1" smtClean="0">
                <a:solidFill>
                  <a:srgbClr val="00B0F0"/>
                </a:solidFill>
              </a:rPr>
              <a:t>css</a:t>
            </a:r>
            <a:r>
              <a:rPr lang="en-US" sz="1600" dirty="0" smtClean="0">
                <a:solidFill>
                  <a:srgbClr val="00B0F0"/>
                </a:solidFill>
              </a:rPr>
              <a:t>"&gt;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p{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   	color:#0000ff;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	text-</a:t>
            </a:r>
            <a:r>
              <a:rPr lang="en-US" sz="1600" dirty="0" err="1" smtClean="0">
                <a:solidFill>
                  <a:srgbClr val="00B0F0"/>
                </a:solidFill>
              </a:rPr>
              <a:t>decoration:underline</a:t>
            </a:r>
            <a:r>
              <a:rPr lang="en-US" sz="1600" dirty="0" smtClean="0">
                <a:solidFill>
                  <a:srgbClr val="00B0F0"/>
                </a:solidFill>
              </a:rPr>
              <a:t>;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	font-</a:t>
            </a:r>
            <a:r>
              <a:rPr lang="en-US" sz="1600" dirty="0" err="1" smtClean="0">
                <a:solidFill>
                  <a:srgbClr val="00B0F0"/>
                </a:solidFill>
              </a:rPr>
              <a:t>weight:bold</a:t>
            </a:r>
            <a:r>
              <a:rPr lang="en-US" sz="1600" dirty="0" smtClean="0">
                <a:solidFill>
                  <a:srgbClr val="00B0F0"/>
                </a:solidFill>
              </a:rPr>
              <a:t>;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	font-size:25px;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   }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 &lt;/style&gt;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9212" y="3501008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smtClean="0"/>
              <a:t>&lt;p&gt;</a:t>
            </a:r>
            <a:r>
              <a:rPr lang="zh-CN" altLang="en-US" sz="1600" dirty="0" smtClean="0"/>
              <a:t>这是第</a:t>
            </a:r>
            <a:r>
              <a:rPr lang="en-US" sz="1600" dirty="0" smtClean="0"/>
              <a:t>1</a:t>
            </a:r>
            <a:r>
              <a:rPr lang="zh-CN" altLang="en-US" sz="1600" dirty="0" smtClean="0"/>
              <a:t>行正文内容</a:t>
            </a:r>
            <a:r>
              <a:rPr lang="en-US" sz="1600" dirty="0" smtClean="0"/>
              <a:t>......&lt;/p&gt;</a:t>
            </a:r>
            <a:endParaRPr lang="zh-CN" altLang="en-US" sz="1600" dirty="0" smtClean="0"/>
          </a:p>
          <a:p>
            <a:r>
              <a:rPr lang="en-US" sz="1600" dirty="0" smtClean="0"/>
              <a:t> &lt;p&gt;</a:t>
            </a:r>
            <a:r>
              <a:rPr lang="zh-CN" altLang="en-US" sz="1600" dirty="0" smtClean="0"/>
              <a:t>这是第</a:t>
            </a:r>
            <a:r>
              <a:rPr lang="en-US" sz="1600" dirty="0" smtClean="0"/>
              <a:t>2</a:t>
            </a:r>
            <a:r>
              <a:rPr lang="zh-CN" altLang="en-US" sz="1600" dirty="0" smtClean="0"/>
              <a:t>行正文内容</a:t>
            </a:r>
            <a:r>
              <a:rPr lang="en-US" sz="1600" dirty="0" smtClean="0"/>
              <a:t>......&lt;/p&gt;</a:t>
            </a:r>
            <a:endParaRPr lang="zh-CN" altLang="en-US" sz="1600" dirty="0" smtClean="0"/>
          </a:p>
          <a:p>
            <a:r>
              <a:rPr lang="en-US" sz="1600" dirty="0" smtClean="0"/>
              <a:t> &lt;p&gt;</a:t>
            </a:r>
            <a:r>
              <a:rPr lang="zh-CN" altLang="en-US" sz="1600" dirty="0" smtClean="0"/>
              <a:t>这是第</a:t>
            </a:r>
            <a:r>
              <a:rPr lang="en-US" sz="1600" dirty="0" smtClean="0"/>
              <a:t>3</a:t>
            </a:r>
            <a:r>
              <a:rPr lang="zh-CN" altLang="en-US" sz="1600" dirty="0" smtClean="0"/>
              <a:t>行正文内容</a:t>
            </a:r>
            <a:r>
              <a:rPr lang="en-US" sz="1600" dirty="0" smtClean="0"/>
              <a:t>......&lt;/p&gt;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altLang="zh-CN" sz="2400" dirty="0" smtClean="0">
                <a:solidFill>
                  <a:srgbClr val="FF0000"/>
                </a:solidFill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</a:rPr>
              <a:t>外部样式</a:t>
            </a:r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69437D-3CC8-43A0-A72C-A13547C06DAE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CSS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00306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&lt;head&gt;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    &lt;title&gt;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页面标题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sz="1800" dirty="0" smtClean="0">
                <a:latin typeface="宋体" pitchFamily="2" charset="-122"/>
                <a:ea typeface="宋体" pitchFamily="2" charset="-122"/>
              </a:rPr>
              <a:t>title&gt;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&lt;link </a:t>
            </a:r>
            <a:r>
              <a:rPr lang="en-US" sz="1800" dirty="0" err="1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href</a:t>
            </a:r>
            <a:r>
              <a:rPr lang="en-US" sz="1800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="07-07.css" type="text/</a:t>
            </a:r>
            <a:r>
              <a:rPr lang="en-US" sz="1800" dirty="0" err="1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css</a:t>
            </a:r>
            <a:r>
              <a:rPr lang="en-US" sz="1800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" </a:t>
            </a:r>
            <a:r>
              <a:rPr lang="en-US" sz="1800" dirty="0" err="1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rel</a:t>
            </a:r>
            <a:r>
              <a:rPr lang="en-US" sz="1800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="</a:t>
            </a:r>
            <a:r>
              <a:rPr lang="en-US" sz="1800" dirty="0" err="1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stylesheet</a:t>
            </a:r>
            <a:r>
              <a:rPr lang="en-US" sz="1800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"&gt;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&lt;/head&gt;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&lt;h2&gt;CSS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标题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sz="1800" dirty="0" smtClean="0">
                <a:latin typeface="宋体" pitchFamily="2" charset="-122"/>
                <a:ea typeface="宋体" pitchFamily="2" charset="-122"/>
              </a:rPr>
              <a:t>h2&gt;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&lt;p&gt;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这是正文内容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……&lt;/</a:t>
            </a:r>
            <a:r>
              <a:rPr lang="en-US" sz="1800" dirty="0" smtClean="0">
                <a:latin typeface="宋体" pitchFamily="2" charset="-122"/>
                <a:ea typeface="宋体" pitchFamily="2" charset="-122"/>
              </a:rPr>
              <a:t>p&gt;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&lt;h2&gt;CSS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标题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sz="1800" dirty="0" smtClean="0">
                <a:latin typeface="宋体" pitchFamily="2" charset="-122"/>
                <a:ea typeface="宋体" pitchFamily="2" charset="-122"/>
              </a:rPr>
              <a:t>h2&gt;</a:t>
            </a:r>
          </a:p>
          <a:p>
            <a:r>
              <a:rPr lang="en-US" sz="1800" dirty="0" smtClean="0">
                <a:latin typeface="宋体" pitchFamily="2" charset="-122"/>
                <a:ea typeface="宋体" pitchFamily="2" charset="-122"/>
              </a:rPr>
              <a:t>&lt;p&gt;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这是正文内容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……&lt;/</a:t>
            </a:r>
            <a:r>
              <a:rPr lang="en-US" sz="1800" dirty="0" smtClean="0">
                <a:latin typeface="宋体" pitchFamily="2" charset="-122"/>
                <a:ea typeface="宋体" pitchFamily="2" charset="-122"/>
              </a:rPr>
              <a:t>p&gt;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zh-CN" altLang="en-US" sz="2600" dirty="0" smtClean="0"/>
              <a:t>选择器分类</a:t>
            </a:r>
            <a:endParaRPr lang="en-US" sz="2600" dirty="0" smtClean="0"/>
          </a:p>
          <a:p>
            <a:pPr lvl="1"/>
            <a:r>
              <a:rPr lang="zh-CN" altLang="en-US" sz="2200" dirty="0" smtClean="0">
                <a:solidFill>
                  <a:srgbClr val="00B0F0"/>
                </a:solidFill>
              </a:rPr>
              <a:t>标签选择器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sz="1600" dirty="0" smtClean="0"/>
              <a:t>&lt;style&gt;</a:t>
            </a:r>
            <a:endParaRPr lang="zh-CN" altLang="en-US" sz="1600" dirty="0" smtClean="0"/>
          </a:p>
          <a:p>
            <a:pPr lvl="2">
              <a:buNone/>
            </a:pPr>
            <a:r>
              <a:rPr lang="en-US" sz="1400" dirty="0" smtClean="0"/>
              <a:t>H1{</a:t>
            </a:r>
            <a:endParaRPr lang="zh-CN" altLang="en-US" sz="1400" dirty="0" smtClean="0"/>
          </a:p>
          <a:p>
            <a:pPr lvl="2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color:red</a:t>
            </a:r>
            <a:r>
              <a:rPr lang="en-US" sz="1400" dirty="0" smtClean="0"/>
              <a:t>;</a:t>
            </a:r>
            <a:endParaRPr lang="zh-CN" altLang="en-US" sz="1400" dirty="0" smtClean="0"/>
          </a:p>
          <a:p>
            <a:pPr lvl="2">
              <a:buNone/>
            </a:pPr>
            <a:r>
              <a:rPr lang="en-US" sz="1400" dirty="0" smtClean="0"/>
              <a:t>   font-size:25px;</a:t>
            </a:r>
            <a:endParaRPr lang="zh-CN" altLang="en-US" sz="1400" dirty="0" smtClean="0"/>
          </a:p>
          <a:p>
            <a:pPr lvl="2">
              <a:buNone/>
            </a:pPr>
            <a:r>
              <a:rPr lang="en-US" sz="1400" dirty="0" smtClean="0"/>
              <a:t>}</a:t>
            </a:r>
            <a:endParaRPr lang="zh-CN" altLang="en-US" sz="1400" dirty="0" smtClean="0"/>
          </a:p>
          <a:p>
            <a:pPr lvl="1">
              <a:buNone/>
            </a:pPr>
            <a:r>
              <a:rPr lang="en-US" sz="1600" dirty="0" smtClean="0"/>
              <a:t>&lt;/style&gt;</a:t>
            </a: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0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1D327-BFC8-419C-ADCE-566A5D484DE5}" type="datetime1">
              <a:rPr lang="zh-CN" altLang="en-US" smtClean="0"/>
              <a:t>2017/2/10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pic>
        <p:nvPicPr>
          <p:cNvPr id="5" name="图片 4" descr="1"/>
          <p:cNvPicPr/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214414" y="2285992"/>
            <a:ext cx="628654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14395</TotalTime>
  <Words>1648</Words>
  <Application>Microsoft Office PowerPoint</Application>
  <PresentationFormat>全屏显示(4:3)</PresentationFormat>
  <Paragraphs>401</Paragraphs>
  <Slides>40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聚合</vt:lpstr>
      <vt:lpstr>初识css</vt:lpstr>
      <vt:lpstr>初识css</vt:lpstr>
      <vt:lpstr>基本大纲</vt:lpstr>
      <vt:lpstr>CSS基本概念</vt:lpstr>
      <vt:lpstr>CSS语法结构</vt:lpstr>
      <vt:lpstr>CSS样式表</vt:lpstr>
      <vt:lpstr>CSS样式表</vt:lpstr>
      <vt:lpstr>CSS样式表</vt:lpstr>
      <vt:lpstr>CSS选择器</vt:lpstr>
      <vt:lpstr>CSS选择器</vt:lpstr>
      <vt:lpstr>CSS选择器</vt:lpstr>
      <vt:lpstr>CSS选择器</vt:lpstr>
      <vt:lpstr>CSS选择器</vt:lpstr>
      <vt:lpstr>CSS选择器</vt:lpstr>
      <vt:lpstr>段落(文本)属性以及边框</vt:lpstr>
      <vt:lpstr>文字属性</vt:lpstr>
      <vt:lpstr>背景属性</vt:lpstr>
      <vt:lpstr>PowerPoint 演示文稿</vt:lpstr>
      <vt:lpstr>背景图片的案例</vt:lpstr>
      <vt:lpstr>【margin外边距】填充属性</vt:lpstr>
      <vt:lpstr>【padding内边距】填充属性</vt:lpstr>
      <vt:lpstr>布局属性float</vt:lpstr>
      <vt:lpstr>布局属性float</vt:lpstr>
      <vt:lpstr>布局属性float</vt:lpstr>
      <vt:lpstr>布局属性float</vt:lpstr>
      <vt:lpstr>布局属性float</vt:lpstr>
      <vt:lpstr>制作banner头部</vt:lpstr>
      <vt:lpstr>Display属性</vt:lpstr>
      <vt:lpstr>布局属性overflow</vt:lpstr>
      <vt:lpstr>布局属性overflow</vt:lpstr>
      <vt:lpstr>布局属性overflow</vt:lpstr>
      <vt:lpstr>布局属性position</vt:lpstr>
      <vt:lpstr>布局属性position</vt:lpstr>
      <vt:lpstr>布局属性position</vt:lpstr>
      <vt:lpstr>布局属性position</vt:lpstr>
      <vt:lpstr>案例练习</vt:lpstr>
      <vt:lpstr>案例练习</vt:lpstr>
      <vt:lpstr>布局属性z-index</vt:lpstr>
      <vt:lpstr>IE6的bug</vt:lpstr>
      <vt:lpstr>页面布局方式</vt:lpstr>
    </vt:vector>
  </TitlesOfParts>
  <Company>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k</dc:creator>
  <cp:lastModifiedBy>尚泽凯</cp:lastModifiedBy>
  <cp:revision>1542</cp:revision>
  <dcterms:created xsi:type="dcterms:W3CDTF">2009-07-31T14:53:51Z</dcterms:created>
  <dcterms:modified xsi:type="dcterms:W3CDTF">2017-02-11T11:46:36Z</dcterms:modified>
</cp:coreProperties>
</file>