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3" r:id="rId12"/>
    <p:sldId id="274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71D0-239F-463F-A188-5AAE1A247AF1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4F20-8008-4CA1-B8F7-73FD05B5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7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71D0-239F-463F-A188-5AAE1A247AF1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4F20-8008-4CA1-B8F7-73FD05B5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6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71D0-239F-463F-A188-5AAE1A247AF1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4F20-8008-4CA1-B8F7-73FD05B5500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8996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71D0-239F-463F-A188-5AAE1A247AF1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4F20-8008-4CA1-B8F7-73FD05B5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74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71D0-239F-463F-A188-5AAE1A247AF1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4F20-8008-4CA1-B8F7-73FD05B5500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1928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71D0-239F-463F-A188-5AAE1A247AF1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4F20-8008-4CA1-B8F7-73FD05B5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71D0-239F-463F-A188-5AAE1A247AF1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4F20-8008-4CA1-B8F7-73FD05B5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37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71D0-239F-463F-A188-5AAE1A247AF1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4F20-8008-4CA1-B8F7-73FD05B5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5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71D0-239F-463F-A188-5AAE1A247AF1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4F20-8008-4CA1-B8F7-73FD05B5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7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71D0-239F-463F-A188-5AAE1A247AF1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4F20-8008-4CA1-B8F7-73FD05B5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8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71D0-239F-463F-A188-5AAE1A247AF1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4F20-8008-4CA1-B8F7-73FD05B5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8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71D0-239F-463F-A188-5AAE1A247AF1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4F20-8008-4CA1-B8F7-73FD05B5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71D0-239F-463F-A188-5AAE1A247AF1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4F20-8008-4CA1-B8F7-73FD05B5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5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71D0-239F-463F-A188-5AAE1A247AF1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4F20-8008-4CA1-B8F7-73FD05B5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71D0-239F-463F-A188-5AAE1A247AF1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4F20-8008-4CA1-B8F7-73FD05B5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0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71D0-239F-463F-A188-5AAE1A247AF1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4F20-8008-4CA1-B8F7-73FD05B5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D71D0-239F-463F-A188-5AAE1A247AF1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984F20-8008-4CA1-B8F7-73FD05B5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4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1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Model </a:t>
            </a:r>
            <a:r>
              <a:rPr lang="en-US" spc="-5" dirty="0" err="1"/>
              <a:t>Konseptual</a:t>
            </a:r>
            <a:r>
              <a:rPr lang="en-US" spc="5" dirty="0"/>
              <a:t> </a:t>
            </a:r>
            <a:r>
              <a:rPr lang="en-US" spc="-5" dirty="0" err="1"/>
              <a:t>Klasik</a:t>
            </a:r>
            <a:r>
              <a:rPr lang="en-US" spc="-5"/>
              <a:t>:</a:t>
            </a:r>
            <a:br>
              <a:rPr lang="en-US" spc="-5"/>
            </a:br>
            <a:r>
              <a:rPr lang="en-US" i="1" spc="-5">
                <a:latin typeface="Arial"/>
                <a:cs typeface="Arial"/>
              </a:rPr>
              <a:t>Spreadsheet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8000" marR="483870">
              <a:lnSpc>
                <a:spcPts val="2500"/>
              </a:lnSpc>
              <a:spcBef>
                <a:spcPts val="705"/>
              </a:spcBef>
              <a:buClr>
                <a:srgbClr val="CC3300"/>
              </a:buClr>
              <a:buSzPct val="75000"/>
              <a:buFont typeface="Wingdings"/>
              <a:buChar char=""/>
              <a:tabLst>
                <a:tab pos="508634" algn="l"/>
              </a:tabLst>
            </a:pPr>
            <a:r>
              <a:rPr lang="en-US" dirty="0" err="1">
                <a:latin typeface="Arial"/>
                <a:cs typeface="Arial"/>
              </a:rPr>
              <a:t>Serupa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dengan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ledger  </a:t>
            </a:r>
            <a:r>
              <a:rPr lang="en-US" i="1" dirty="0">
                <a:latin typeface="Arial"/>
                <a:cs typeface="Arial"/>
              </a:rPr>
              <a:t>sheet </a:t>
            </a:r>
            <a:r>
              <a:rPr lang="en-US" spc="-5" dirty="0">
                <a:latin typeface="Arial"/>
                <a:cs typeface="Arial"/>
              </a:rPr>
              <a:t>(</a:t>
            </a:r>
            <a:r>
              <a:rPr lang="en-US" spc="-5" dirty="0" err="1">
                <a:latin typeface="Arial"/>
                <a:cs typeface="Arial"/>
              </a:rPr>
              <a:t>buku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catatan</a:t>
            </a:r>
            <a:r>
              <a:rPr lang="en-US" dirty="0">
                <a:latin typeface="Arial"/>
                <a:cs typeface="Arial"/>
              </a:rPr>
              <a:t>  </a:t>
            </a:r>
            <a:r>
              <a:rPr lang="en-US" dirty="0" err="1">
                <a:latin typeface="Arial"/>
                <a:cs typeface="Arial"/>
              </a:rPr>
              <a:t>finansial</a:t>
            </a:r>
            <a:r>
              <a:rPr lang="en-US" dirty="0">
                <a:latin typeface="Arial"/>
                <a:cs typeface="Arial"/>
              </a:rPr>
              <a:t>)</a:t>
            </a:r>
          </a:p>
          <a:p>
            <a:pPr marL="508000" marR="1624965">
              <a:lnSpc>
                <a:spcPct val="80000"/>
              </a:lnSpc>
              <a:spcBef>
                <a:spcPts val="1570"/>
              </a:spcBef>
              <a:buClr>
                <a:srgbClr val="CC3300"/>
              </a:buClr>
              <a:buSzPct val="75000"/>
              <a:buFont typeface="Wingdings"/>
              <a:buChar char=""/>
              <a:tabLst>
                <a:tab pos="508634" algn="l"/>
              </a:tabLst>
            </a:pPr>
            <a:r>
              <a:rPr lang="en-US" dirty="0" err="1">
                <a:latin typeface="Arial"/>
                <a:cs typeface="Arial"/>
              </a:rPr>
              <a:t>Interaktif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dan</a:t>
            </a:r>
            <a:r>
              <a:rPr lang="en-US" dirty="0">
                <a:latin typeface="Arial"/>
                <a:cs typeface="Arial"/>
              </a:rPr>
              <a:t>  </a:t>
            </a:r>
            <a:r>
              <a:rPr lang="en-US" spc="-5" dirty="0" err="1">
                <a:latin typeface="Arial"/>
                <a:cs typeface="Arial"/>
              </a:rPr>
              <a:t>komputasional</a:t>
            </a:r>
            <a:endParaRPr lang="en-US" dirty="0">
              <a:latin typeface="Arial"/>
              <a:cs typeface="Arial"/>
            </a:endParaRPr>
          </a:p>
          <a:p>
            <a:pPr marL="508000">
              <a:spcBef>
                <a:spcPts val="935"/>
              </a:spcBef>
              <a:buClr>
                <a:srgbClr val="CC3300"/>
              </a:buClr>
              <a:buSzPct val="75000"/>
              <a:buFont typeface="Wingdings"/>
              <a:buChar char=""/>
              <a:tabLst>
                <a:tab pos="508634" algn="l"/>
              </a:tabLst>
            </a:pPr>
            <a:r>
              <a:rPr lang="en-US" dirty="0" err="1">
                <a:latin typeface="Arial"/>
                <a:cs typeface="Arial"/>
              </a:rPr>
              <a:t>Mudah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dimengerti</a:t>
            </a:r>
            <a:endParaRPr lang="en-US" dirty="0">
              <a:latin typeface="Arial"/>
              <a:cs typeface="Arial"/>
            </a:endParaRPr>
          </a:p>
          <a:p>
            <a:pPr marL="508000" marR="501650">
              <a:lnSpc>
                <a:spcPct val="80000"/>
              </a:lnSpc>
              <a:spcBef>
                <a:spcPts val="1560"/>
              </a:spcBef>
              <a:buClr>
                <a:srgbClr val="CC3300"/>
              </a:buClr>
              <a:buSzPct val="75000"/>
              <a:buFont typeface="Wingdings"/>
              <a:buChar char=""/>
              <a:tabLst>
                <a:tab pos="508634" algn="l"/>
              </a:tabLst>
            </a:pPr>
            <a:r>
              <a:rPr lang="en-US" dirty="0" err="1">
                <a:latin typeface="Arial"/>
                <a:cs typeface="Arial"/>
              </a:rPr>
              <a:t>Meningkatkan</a:t>
            </a:r>
            <a:r>
              <a:rPr lang="en-US" dirty="0">
                <a:latin typeface="Arial"/>
                <a:cs typeface="Arial"/>
              </a:rPr>
              <a:t>  </a:t>
            </a:r>
            <a:r>
              <a:rPr lang="en-US" dirty="0" err="1">
                <a:latin typeface="Arial"/>
                <a:cs typeface="Arial"/>
              </a:rPr>
              <a:t>kemampuan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akuntan</a:t>
            </a:r>
            <a:r>
              <a:rPr lang="en-US" spc="-5" dirty="0">
                <a:latin typeface="Arial"/>
                <a:cs typeface="Arial"/>
              </a:rPr>
              <a:t>  </a:t>
            </a:r>
            <a:r>
              <a:rPr lang="en-US" spc="-5" dirty="0" err="1">
                <a:latin typeface="Arial"/>
                <a:cs typeface="Arial"/>
              </a:rPr>
              <a:t>dan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pengguna</a:t>
            </a:r>
            <a:r>
              <a:rPr lang="en-US" spc="-3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lainnya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bject 14"/>
          <p:cNvSpPr/>
          <p:nvPr/>
        </p:nvSpPr>
        <p:spPr>
          <a:xfrm>
            <a:off x="7932313" y="3485808"/>
            <a:ext cx="3594278" cy="3043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1960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Antarmuka</a:t>
            </a:r>
            <a:r>
              <a:rPr lang="en-US" dirty="0" smtClean="0"/>
              <a:t> </a:t>
            </a:r>
            <a:r>
              <a:rPr lang="en-US" dirty="0" err="1" smtClean="0"/>
              <a:t>Metaforik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Antarmuka</a:t>
            </a:r>
            <a:r>
              <a:rPr lang="en-US" dirty="0" smtClean="0"/>
              <a:t> </a:t>
            </a:r>
            <a:r>
              <a:rPr lang="en-US" dirty="0" err="1" smtClean="0"/>
              <a:t>Metaforik</a:t>
            </a:r>
            <a:r>
              <a:rPr lang="en-US" dirty="0" smtClean="0"/>
              <a:t> </a:t>
            </a:r>
            <a:r>
              <a:rPr lang="en-US" dirty="0" err="1" smtClean="0"/>
              <a:t>bergantung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intuitif</a:t>
            </a:r>
            <a:r>
              <a:rPr lang="en-US" dirty="0" smtClean="0"/>
              <a:t>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symbol visual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fungsinya</a:t>
            </a:r>
            <a:r>
              <a:rPr lang="en-US" dirty="0" smtClean="0"/>
              <a:t>. </a:t>
            </a:r>
            <a:r>
              <a:rPr lang="en-US" dirty="0" err="1" smtClean="0"/>
              <a:t>Metafor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konteks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interaksi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metaphor visual : </a:t>
            </a:r>
            <a:r>
              <a:rPr lang="en-US" dirty="0" err="1" smtClean="0"/>
              <a:t>gambar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menyajikan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maksud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benda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29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Paradigma</a:t>
            </a:r>
            <a:r>
              <a:rPr lang="en-US" dirty="0" smtClean="0"/>
              <a:t> </a:t>
            </a:r>
            <a:r>
              <a:rPr lang="en-US" dirty="0" err="1" smtClean="0"/>
              <a:t>Interaksi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Terdapat</a:t>
            </a:r>
            <a:r>
              <a:rPr lang="en-US" dirty="0" smtClean="0"/>
              <a:t> 3 paradigm </a:t>
            </a:r>
            <a:r>
              <a:rPr lang="en-US" dirty="0" err="1" smtClean="0"/>
              <a:t>dominan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konseptual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visual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r>
              <a:rPr lang="en-US" dirty="0" smtClean="0"/>
              <a:t> : </a:t>
            </a:r>
            <a:r>
              <a:rPr lang="en-US" dirty="0" err="1" smtClean="0"/>
              <a:t>Berpusat-Pada-Implementasi</a:t>
            </a:r>
            <a:r>
              <a:rPr lang="en-US" dirty="0" smtClean="0"/>
              <a:t> (BPI) , </a:t>
            </a:r>
            <a:r>
              <a:rPr lang="en-US" dirty="0" err="1" smtClean="0"/>
              <a:t>metaforik</a:t>
            </a:r>
            <a:r>
              <a:rPr lang="en-US" dirty="0" smtClean="0"/>
              <a:t> , </a:t>
            </a:r>
            <a:r>
              <a:rPr lang="en-US" dirty="0" err="1" smtClean="0"/>
              <a:t>dan</a:t>
            </a:r>
            <a:r>
              <a:rPr lang="en-US" dirty="0" smtClean="0"/>
              <a:t> idiomatic. </a:t>
            </a:r>
            <a:r>
              <a:rPr lang="en-US" dirty="0" err="1" smtClean="0"/>
              <a:t>Antarmuka</a:t>
            </a:r>
            <a:r>
              <a:rPr lang="en-US" dirty="0" smtClean="0"/>
              <a:t> BPI </a:t>
            </a:r>
            <a:r>
              <a:rPr lang="en-US" dirty="0" err="1" smtClean="0"/>
              <a:t>didasarkan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“</a:t>
            </a:r>
            <a:r>
              <a:rPr lang="en-US" dirty="0" err="1" smtClean="0"/>
              <a:t>pemahaman</a:t>
            </a:r>
            <a:r>
              <a:rPr lang="en-US" dirty="0" smtClean="0"/>
              <a:t>”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benda</a:t>
            </a:r>
            <a:r>
              <a:rPr lang="en-US" dirty="0" smtClean="0"/>
              <a:t>. </a:t>
            </a:r>
            <a:r>
              <a:rPr lang="en-US" dirty="0" err="1" smtClean="0"/>
              <a:t>Antarmuka</a:t>
            </a:r>
            <a:r>
              <a:rPr lang="en-US" dirty="0" smtClean="0"/>
              <a:t> </a:t>
            </a:r>
            <a:r>
              <a:rPr lang="en-US" dirty="0" err="1" smtClean="0"/>
              <a:t>meteforik</a:t>
            </a:r>
            <a:r>
              <a:rPr lang="en-US" dirty="0" smtClean="0"/>
              <a:t> </a:t>
            </a:r>
            <a:r>
              <a:rPr lang="en-US" dirty="0" err="1" smtClean="0"/>
              <a:t>didasarkan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intuisi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bekerjanya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benda</a:t>
            </a:r>
            <a:r>
              <a:rPr lang="en-US" dirty="0" smtClean="0"/>
              <a:t>. </a:t>
            </a:r>
            <a:r>
              <a:rPr lang="en-US" dirty="0" err="1" smtClean="0"/>
              <a:t>Antarmuka</a:t>
            </a:r>
            <a:r>
              <a:rPr lang="en-US" dirty="0" smtClean="0"/>
              <a:t> idiomatic </a:t>
            </a:r>
            <a:r>
              <a:rPr lang="en-US" dirty="0" err="1" smtClean="0"/>
              <a:t>didasarkan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“</a:t>
            </a:r>
            <a:r>
              <a:rPr lang="en-US" dirty="0" err="1" smtClean="0"/>
              <a:t>pembelajaran</a:t>
            </a:r>
            <a:r>
              <a:rPr lang="en-US" dirty="0" smtClean="0"/>
              <a:t>”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benda</a:t>
            </a:r>
            <a:r>
              <a:rPr lang="en-US" dirty="0" smtClean="0"/>
              <a:t>.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yang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paradigm </a:t>
            </a:r>
            <a:r>
              <a:rPr lang="en-US" dirty="0" err="1" smtClean="0"/>
              <a:t>metaforik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196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57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0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Kerangka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interaksi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Kerangka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dasarnya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mengonseptualisasikan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kerangka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dipelajari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kerangka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berinteraksi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computer.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kerangka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menyusun</a:t>
            </a:r>
            <a:r>
              <a:rPr lang="en-US" dirty="0" smtClean="0"/>
              <a:t> proses 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perancang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mengidentiifikasikan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rancangan</a:t>
            </a:r>
            <a:r>
              <a:rPr lang="en-US" dirty="0" smtClean="0"/>
              <a:t> yang </a:t>
            </a:r>
            <a:r>
              <a:rPr lang="en-US" dirty="0" err="1" smtClean="0"/>
              <a:t>bermasalah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1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Siklus</a:t>
            </a:r>
            <a:r>
              <a:rPr lang="en-US" dirty="0" smtClean="0"/>
              <a:t> </a:t>
            </a:r>
            <a:r>
              <a:rPr lang="en-US" dirty="0" err="1" smtClean="0"/>
              <a:t>tindakan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/</a:t>
            </a:r>
            <a:r>
              <a:rPr lang="en-US" dirty="0" err="1" smtClean="0"/>
              <a:t>evaluasi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Konseo</a:t>
            </a:r>
            <a:r>
              <a:rPr lang="en-US" dirty="0" smtClean="0"/>
              <a:t> yang </a:t>
            </a:r>
            <a:r>
              <a:rPr lang="en-US" dirty="0" err="1" smtClean="0"/>
              <a:t>dering</a:t>
            </a:r>
            <a:r>
              <a:rPr lang="en-US" dirty="0" smtClean="0"/>
              <a:t> </a:t>
            </a:r>
            <a:r>
              <a:rPr lang="en-US" dirty="0" err="1" smtClean="0"/>
              <a:t>dikenal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siklus</a:t>
            </a:r>
            <a:r>
              <a:rPr lang="en-US" dirty="0" smtClean="0"/>
              <a:t> </a:t>
            </a:r>
            <a:r>
              <a:rPr lang="en-US" dirty="0" err="1" smtClean="0"/>
              <a:t>tindakan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/</a:t>
            </a:r>
            <a:r>
              <a:rPr lang="en-US" dirty="0" err="1" smtClean="0"/>
              <a:t>evaluasi</a:t>
            </a:r>
            <a:r>
              <a:rPr lang="en-US" dirty="0" smtClean="0"/>
              <a:t> (STEE), </a:t>
            </a:r>
            <a:r>
              <a:rPr lang="en-US" dirty="0" err="1" smtClean="0"/>
              <a:t>menurut</a:t>
            </a:r>
            <a:r>
              <a:rPr lang="en-US" dirty="0" smtClean="0"/>
              <a:t> Donald Norman. </a:t>
            </a:r>
            <a:r>
              <a:rPr lang="en-US" dirty="0" err="1" smtClean="0"/>
              <a:t>Menurutnya</a:t>
            </a:r>
            <a:r>
              <a:rPr lang="en-US" dirty="0" smtClean="0"/>
              <a:t> </a:t>
            </a:r>
            <a:r>
              <a:rPr lang="en-US" dirty="0" err="1" smtClean="0"/>
              <a:t>tindakan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4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</a:p>
          <a:p>
            <a:pPr>
              <a:buAutoNum type="arabicPeriod"/>
            </a:pPr>
            <a:r>
              <a:rPr lang="en-US" dirty="0" err="1" smtClean="0"/>
              <a:t>Gol</a:t>
            </a:r>
            <a:r>
              <a:rPr lang="en-US" dirty="0" smtClean="0"/>
              <a:t> : </a:t>
            </a:r>
            <a:r>
              <a:rPr lang="en-US" dirty="0" err="1" smtClean="0"/>
              <a:t>kejadian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endParaRPr lang="en-US" dirty="0" smtClean="0"/>
          </a:p>
          <a:p>
            <a:pPr>
              <a:buAutoNum type="arabicPeriod"/>
            </a:pPr>
            <a:r>
              <a:rPr lang="en-US" dirty="0" err="1" smtClean="0"/>
              <a:t>Eksekusi</a:t>
            </a:r>
            <a:r>
              <a:rPr lang="en-US" dirty="0" smtClean="0"/>
              <a:t> :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tindakan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nyata</a:t>
            </a:r>
            <a:endParaRPr lang="en-US" dirty="0" smtClean="0"/>
          </a:p>
          <a:p>
            <a:pPr>
              <a:buAutoNum type="arabicPeriod"/>
            </a:pP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nyata</a:t>
            </a:r>
            <a:r>
              <a:rPr lang="en-US" dirty="0" smtClean="0"/>
              <a:t> :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mengeksekusi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tindakan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memanipulasi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endParaRPr lang="en-US" dirty="0" smtClean="0"/>
          </a:p>
          <a:p>
            <a:pPr>
              <a:buAutoNum type="arabicPeriod"/>
            </a:pPr>
            <a:r>
              <a:rPr lang="en-US" dirty="0" err="1" smtClean="0"/>
              <a:t>Evaluasi</a:t>
            </a:r>
            <a:r>
              <a:rPr lang="en-US" dirty="0" smtClean="0"/>
              <a:t> :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validasi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tindakan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membandingkan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yang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gol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ditetapkan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Conseptual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5080" indent="0">
              <a:lnSpc>
                <a:spcPct val="80000"/>
              </a:lnSpc>
              <a:spcBef>
                <a:spcPts val="765"/>
              </a:spcBef>
              <a:buClr>
                <a:srgbClr val="CC3300"/>
              </a:buClr>
              <a:buSzPct val="75000"/>
              <a:buNone/>
              <a:tabLst>
                <a:tab pos="356235" algn="l"/>
              </a:tabLst>
            </a:pPr>
            <a:r>
              <a:rPr lang="en-US" spc="-5" dirty="0" err="1">
                <a:latin typeface="Arial"/>
                <a:cs typeface="Arial"/>
              </a:rPr>
              <a:t>Pertama</a:t>
            </a:r>
            <a:r>
              <a:rPr lang="en-US" spc="-5" dirty="0">
                <a:latin typeface="Arial"/>
                <a:cs typeface="Arial"/>
              </a:rPr>
              <a:t>-tama </a:t>
            </a:r>
            <a:r>
              <a:rPr lang="en-US" spc="-5" dirty="0" err="1">
                <a:latin typeface="Arial"/>
                <a:cs typeface="Arial"/>
              </a:rPr>
              <a:t>perlu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memikirkan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bagaimana</a:t>
            </a:r>
            <a:r>
              <a:rPr lang="en-US" spc="-5" dirty="0">
                <a:latin typeface="Arial"/>
                <a:cs typeface="Arial"/>
              </a:rPr>
              <a:t>  </a:t>
            </a:r>
            <a:r>
              <a:rPr lang="en-US" spc="-5" dirty="0" err="1">
                <a:latin typeface="Arial"/>
                <a:cs typeface="Arial"/>
              </a:rPr>
              <a:t>sistem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ditampilkan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ke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pengguna</a:t>
            </a:r>
            <a:r>
              <a:rPr lang="en-US" spc="-5" dirty="0">
                <a:latin typeface="Arial"/>
                <a:cs typeface="Arial"/>
              </a:rPr>
              <a:t> (</a:t>
            </a:r>
            <a:r>
              <a:rPr lang="en-US" spc="-5" dirty="0" err="1">
                <a:latin typeface="Arial"/>
                <a:cs typeface="Arial"/>
              </a:rPr>
              <a:t>bagaimana</a:t>
            </a:r>
            <a:r>
              <a:rPr lang="en-US" spc="-5" dirty="0">
                <a:latin typeface="Arial"/>
                <a:cs typeface="Arial"/>
              </a:rPr>
              <a:t>  </a:t>
            </a:r>
            <a:r>
              <a:rPr lang="en-US" spc="-5" dirty="0" err="1">
                <a:latin typeface="Arial"/>
                <a:cs typeface="Arial"/>
              </a:rPr>
              <a:t>pemahaman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mereka</a:t>
            </a:r>
            <a:r>
              <a:rPr lang="en-US" spc="50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terhadapnya</a:t>
            </a:r>
            <a:r>
              <a:rPr lang="en-US" spc="-5" dirty="0" smtClean="0">
                <a:latin typeface="Arial"/>
                <a:cs typeface="Arial"/>
              </a:rPr>
              <a:t>)</a:t>
            </a:r>
          </a:p>
          <a:p>
            <a:pPr marL="12700" marR="5080" indent="0">
              <a:lnSpc>
                <a:spcPct val="80000"/>
              </a:lnSpc>
              <a:spcBef>
                <a:spcPts val="765"/>
              </a:spcBef>
              <a:buClr>
                <a:srgbClr val="CC3300"/>
              </a:buClr>
              <a:buSzPct val="75000"/>
              <a:buNone/>
              <a:tabLst>
                <a:tab pos="356235" algn="l"/>
              </a:tabLst>
            </a:pPr>
            <a:endParaRPr lang="en-US" dirty="0">
              <a:latin typeface="Arial"/>
              <a:cs typeface="Arial"/>
            </a:endParaRPr>
          </a:p>
          <a:p>
            <a:pPr marL="12700" indent="0">
              <a:buClr>
                <a:srgbClr val="CC3300"/>
              </a:buClr>
              <a:buSzPct val="75000"/>
              <a:buNone/>
              <a:tabLst>
                <a:tab pos="356235" algn="l"/>
              </a:tabLst>
            </a:pPr>
            <a:r>
              <a:rPr lang="en-US" spc="-5" dirty="0" smtClean="0">
                <a:latin typeface="Arial"/>
                <a:cs typeface="Arial"/>
              </a:rPr>
              <a:t>Model </a:t>
            </a:r>
            <a:r>
              <a:rPr lang="en-US" dirty="0" err="1">
                <a:latin typeface="Arial"/>
                <a:cs typeface="Arial"/>
              </a:rPr>
              <a:t>konseptual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adalah</a:t>
            </a:r>
            <a:r>
              <a:rPr lang="en-US" spc="-5" dirty="0">
                <a:latin typeface="Arial"/>
                <a:cs typeface="Arial"/>
              </a:rPr>
              <a:t>:</a:t>
            </a:r>
            <a:endParaRPr lang="en-US" dirty="0">
              <a:latin typeface="Arial"/>
              <a:cs typeface="Arial"/>
            </a:endParaRPr>
          </a:p>
          <a:p>
            <a:pPr marL="12700" marR="66040" indent="0">
              <a:lnSpc>
                <a:spcPct val="103299"/>
              </a:lnSpc>
              <a:spcBef>
                <a:spcPts val="975"/>
              </a:spcBef>
              <a:buNone/>
            </a:pPr>
            <a:r>
              <a:rPr lang="en-US" sz="1600" spc="-5" dirty="0">
                <a:latin typeface="Arial"/>
                <a:cs typeface="Arial"/>
              </a:rPr>
              <a:t>“</a:t>
            </a:r>
            <a:r>
              <a:rPr lang="en-US" sz="1600" spc="-5" dirty="0" err="1">
                <a:latin typeface="Arial"/>
                <a:cs typeface="Arial"/>
              </a:rPr>
              <a:t>Deskripsi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tingkat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tinggi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spc="-5" dirty="0" err="1">
                <a:latin typeface="Arial"/>
                <a:cs typeface="Arial"/>
              </a:rPr>
              <a:t>mengenai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10" dirty="0" err="1">
                <a:latin typeface="Arial"/>
                <a:cs typeface="Arial"/>
              </a:rPr>
              <a:t>bagaimana</a:t>
            </a:r>
            <a:r>
              <a:rPr lang="en-US" sz="1600" spc="-1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suatu</a:t>
            </a:r>
            <a:r>
              <a:rPr lang="en-US" sz="1600" dirty="0">
                <a:latin typeface="Arial"/>
                <a:cs typeface="Arial"/>
              </a:rPr>
              <a:t>  </a:t>
            </a:r>
            <a:r>
              <a:rPr lang="en-US" sz="1600" dirty="0" err="1">
                <a:latin typeface="Arial"/>
                <a:cs typeface="Arial"/>
              </a:rPr>
              <a:t>sistem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spc="-10" dirty="0" err="1">
                <a:latin typeface="Arial"/>
                <a:cs typeface="Arial"/>
              </a:rPr>
              <a:t>diorganisasikan</a:t>
            </a:r>
            <a:r>
              <a:rPr lang="en-US" sz="1600" spc="-10" dirty="0">
                <a:latin typeface="Arial"/>
                <a:cs typeface="Arial"/>
              </a:rPr>
              <a:t> </a:t>
            </a:r>
            <a:r>
              <a:rPr lang="en-US" sz="1600" spc="-5" dirty="0" err="1">
                <a:latin typeface="Arial"/>
                <a:cs typeface="Arial"/>
              </a:rPr>
              <a:t>dan</a:t>
            </a:r>
            <a:r>
              <a:rPr lang="en-US" sz="1600" spc="40" dirty="0">
                <a:latin typeface="Arial"/>
                <a:cs typeface="Arial"/>
              </a:rPr>
              <a:t> </a:t>
            </a:r>
            <a:r>
              <a:rPr lang="en-US" sz="1600" spc="-5" dirty="0" err="1">
                <a:latin typeface="Arial"/>
                <a:cs typeface="Arial"/>
              </a:rPr>
              <a:t>bekerja</a:t>
            </a:r>
            <a:r>
              <a:rPr lang="en-US" sz="1600" spc="-5" dirty="0">
                <a:latin typeface="Arial"/>
                <a:cs typeface="Arial"/>
              </a:rPr>
              <a:t>.”</a:t>
            </a:r>
            <a:endParaRPr lang="en-US" sz="1600" dirty="0">
              <a:latin typeface="Arial"/>
              <a:cs typeface="Arial"/>
            </a:endParaRPr>
          </a:p>
          <a:p>
            <a:pPr marL="12700" indent="0">
              <a:lnSpc>
                <a:spcPct val="100000"/>
              </a:lnSpc>
              <a:spcBef>
                <a:spcPts val="1060"/>
              </a:spcBef>
              <a:buNone/>
            </a:pPr>
            <a:r>
              <a:rPr lang="en-US" sz="1600" spc="-5" dirty="0">
                <a:latin typeface="Arial"/>
                <a:cs typeface="Arial"/>
              </a:rPr>
              <a:t>(Johnson </a:t>
            </a:r>
            <a:r>
              <a:rPr lang="en-US" sz="1600" spc="-5" dirty="0" err="1">
                <a:latin typeface="Arial"/>
                <a:cs typeface="Arial"/>
              </a:rPr>
              <a:t>dan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Henderson, </a:t>
            </a:r>
            <a:r>
              <a:rPr lang="en-US" sz="1600" spc="-5" dirty="0">
                <a:latin typeface="Arial"/>
                <a:cs typeface="Arial"/>
              </a:rPr>
              <a:t>2002, </a:t>
            </a:r>
            <a:r>
              <a:rPr lang="en-US" sz="1600" spc="-5" dirty="0" err="1">
                <a:latin typeface="Arial"/>
                <a:cs typeface="Arial"/>
              </a:rPr>
              <a:t>hal</a:t>
            </a:r>
            <a:r>
              <a:rPr lang="en-US" sz="1600" spc="-5" dirty="0">
                <a:latin typeface="Arial"/>
                <a:cs typeface="Arial"/>
              </a:rPr>
              <a:t>.</a:t>
            </a:r>
            <a:r>
              <a:rPr lang="en-US" sz="1600" spc="50" dirty="0">
                <a:latin typeface="Arial"/>
                <a:cs typeface="Arial"/>
              </a:rPr>
              <a:t> </a:t>
            </a:r>
            <a:r>
              <a:rPr lang="en-US" sz="1600" spc="-5" dirty="0">
                <a:latin typeface="Arial"/>
                <a:cs typeface="Arial"/>
              </a:rPr>
              <a:t>26)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969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Konseptual</a:t>
            </a:r>
            <a:r>
              <a:rPr lang="en-US" dirty="0" smtClean="0"/>
              <a:t> Model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5600">
              <a:lnSpc>
                <a:spcPts val="3250"/>
              </a:lnSpc>
              <a:spcBef>
                <a:spcPts val="95"/>
              </a:spcBef>
              <a:buClr>
                <a:srgbClr val="CC3300"/>
              </a:buClr>
              <a:buSzPct val="75000"/>
              <a:buFont typeface="Wingdings"/>
              <a:buChar char=""/>
              <a:tabLst>
                <a:tab pos="356235" algn="l"/>
              </a:tabLst>
            </a:pPr>
            <a:r>
              <a:rPr lang="en-US" sz="2400" spc="-5" dirty="0" err="1">
                <a:latin typeface="Arial"/>
                <a:cs typeface="Arial"/>
              </a:rPr>
              <a:t>Menginstruksikan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(</a:t>
            </a:r>
            <a:r>
              <a:rPr lang="en-US" sz="2400" i="1" spc="-5" dirty="0" smtClean="0">
                <a:latin typeface="Arial"/>
                <a:cs typeface="Arial"/>
              </a:rPr>
              <a:t>Instructing</a:t>
            </a:r>
            <a:r>
              <a:rPr lang="en-US" sz="2400" spc="-5" dirty="0" smtClean="0">
                <a:latin typeface="Arial"/>
                <a:cs typeface="Arial"/>
              </a:rPr>
              <a:t>)</a:t>
            </a:r>
            <a:endParaRPr lang="en-US" sz="2400" dirty="0" smtClean="0">
              <a:latin typeface="Arial"/>
              <a:cs typeface="Arial"/>
            </a:endParaRPr>
          </a:p>
          <a:p>
            <a:pPr marL="748030" marR="5080" indent="0">
              <a:lnSpc>
                <a:spcPct val="80000"/>
              </a:lnSpc>
              <a:spcBef>
                <a:spcPts val="370"/>
              </a:spcBef>
              <a:buNone/>
            </a:pPr>
            <a:r>
              <a:rPr lang="en-US" spc="-5" dirty="0" err="1" smtClean="0">
                <a:latin typeface="Arial"/>
                <a:cs typeface="Arial"/>
              </a:rPr>
              <a:t>Memberikan</a:t>
            </a:r>
            <a:r>
              <a:rPr lang="en-US" spc="-5" dirty="0" smtClean="0">
                <a:latin typeface="Arial"/>
                <a:cs typeface="Arial"/>
              </a:rPr>
              <a:t> </a:t>
            </a:r>
            <a:r>
              <a:rPr lang="en-US" spc="-5" dirty="0" err="1" smtClean="0">
                <a:latin typeface="Arial"/>
                <a:cs typeface="Arial"/>
              </a:rPr>
              <a:t>perintah</a:t>
            </a:r>
            <a:r>
              <a:rPr lang="en-US" spc="-5" dirty="0" smtClean="0">
                <a:latin typeface="Arial"/>
                <a:cs typeface="Arial"/>
              </a:rPr>
              <a:t> </a:t>
            </a:r>
            <a:r>
              <a:rPr lang="en-US" spc="-5" dirty="0" err="1" smtClean="0">
                <a:latin typeface="Arial"/>
                <a:cs typeface="Arial"/>
              </a:rPr>
              <a:t>menggunakan</a:t>
            </a:r>
            <a:r>
              <a:rPr lang="en-US" spc="-5" dirty="0" smtClean="0">
                <a:latin typeface="Arial"/>
                <a:cs typeface="Arial"/>
              </a:rPr>
              <a:t> </a:t>
            </a:r>
            <a:r>
              <a:rPr lang="en-US" spc="-5" dirty="0" err="1" smtClean="0">
                <a:latin typeface="Arial"/>
                <a:cs typeface="Arial"/>
              </a:rPr>
              <a:t>papan</a:t>
            </a:r>
            <a:r>
              <a:rPr lang="en-US" spc="-5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kunci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spc="-5" dirty="0" err="1" smtClean="0">
                <a:latin typeface="Arial"/>
                <a:cs typeface="Arial"/>
              </a:rPr>
              <a:t>dan</a:t>
            </a:r>
            <a:r>
              <a:rPr lang="en-US" spc="-5" dirty="0" smtClean="0">
                <a:latin typeface="Arial"/>
                <a:cs typeface="Arial"/>
              </a:rPr>
              <a:t> </a:t>
            </a:r>
            <a:r>
              <a:rPr lang="en-US" i="1" dirty="0" smtClean="0">
                <a:latin typeface="Arial"/>
                <a:cs typeface="Arial"/>
              </a:rPr>
              <a:t>function  key, </a:t>
            </a:r>
            <a:r>
              <a:rPr lang="en-US" spc="-5" dirty="0" err="1" smtClean="0">
                <a:latin typeface="Arial"/>
                <a:cs typeface="Arial"/>
              </a:rPr>
              <a:t>dan</a:t>
            </a:r>
            <a:r>
              <a:rPr lang="en-US" spc="-5" dirty="0" smtClean="0">
                <a:latin typeface="Arial"/>
                <a:cs typeface="Arial"/>
              </a:rPr>
              <a:t> </a:t>
            </a:r>
            <a:r>
              <a:rPr lang="en-US" spc="-5" dirty="0" err="1" smtClean="0">
                <a:latin typeface="Arial"/>
                <a:cs typeface="Arial"/>
              </a:rPr>
              <a:t>menentukan</a:t>
            </a:r>
            <a:r>
              <a:rPr lang="en-US" spc="-5" dirty="0" smtClean="0">
                <a:latin typeface="Arial"/>
                <a:cs typeface="Arial"/>
              </a:rPr>
              <a:t> </a:t>
            </a:r>
            <a:r>
              <a:rPr lang="en-US" spc="-5" dirty="0" err="1" smtClean="0">
                <a:latin typeface="Arial"/>
                <a:cs typeface="Arial"/>
              </a:rPr>
              <a:t>pilihan</a:t>
            </a:r>
            <a:r>
              <a:rPr lang="en-US" spc="-5" dirty="0" smtClean="0">
                <a:latin typeface="Arial"/>
                <a:cs typeface="Arial"/>
              </a:rPr>
              <a:t> </a:t>
            </a:r>
            <a:r>
              <a:rPr lang="en-US" spc="-5" dirty="0" err="1" smtClean="0">
                <a:latin typeface="Arial"/>
                <a:cs typeface="Arial"/>
              </a:rPr>
              <a:t>melalui</a:t>
            </a:r>
            <a:r>
              <a:rPr lang="en-US" spc="-55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menu</a:t>
            </a:r>
            <a:endParaRPr lang="en-US" dirty="0" smtClean="0">
              <a:latin typeface="Arial"/>
              <a:cs typeface="Arial"/>
            </a:endParaRPr>
          </a:p>
          <a:p>
            <a:pPr marL="355600">
              <a:lnSpc>
                <a:spcPts val="3250"/>
              </a:lnSpc>
              <a:spcBef>
                <a:spcPts val="985"/>
              </a:spcBef>
              <a:buClr>
                <a:srgbClr val="CC3300"/>
              </a:buClr>
              <a:buSzPct val="75000"/>
              <a:buFont typeface="Wingdings"/>
              <a:buChar char=""/>
              <a:tabLst>
                <a:tab pos="356235" algn="l"/>
              </a:tabLst>
            </a:pPr>
            <a:r>
              <a:rPr lang="en-US" sz="2400" spc="-5" dirty="0" err="1" smtClean="0">
                <a:latin typeface="Arial"/>
                <a:cs typeface="Arial"/>
              </a:rPr>
              <a:t>Berbicara</a:t>
            </a:r>
            <a:r>
              <a:rPr lang="en-US" sz="2400" spc="5" dirty="0" smtClean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(</a:t>
            </a:r>
            <a:r>
              <a:rPr lang="en-US" sz="2400" i="1" spc="-5" dirty="0">
                <a:latin typeface="Arial"/>
                <a:cs typeface="Arial"/>
              </a:rPr>
              <a:t>Conversing</a:t>
            </a:r>
            <a:r>
              <a:rPr lang="en-US" sz="2400" spc="-5" dirty="0">
                <a:latin typeface="Arial"/>
                <a:cs typeface="Arial"/>
              </a:rPr>
              <a:t>)</a:t>
            </a:r>
            <a:endParaRPr lang="en-US" sz="2400" dirty="0">
              <a:latin typeface="Arial"/>
              <a:cs typeface="Arial"/>
            </a:endParaRPr>
          </a:p>
          <a:p>
            <a:pPr marL="748030" marR="1005205" indent="0">
              <a:lnSpc>
                <a:spcPct val="80000"/>
              </a:lnSpc>
              <a:spcBef>
                <a:spcPts val="370"/>
              </a:spcBef>
              <a:buNone/>
            </a:pPr>
            <a:r>
              <a:rPr lang="en-US" dirty="0" err="1" smtClean="0">
                <a:latin typeface="Arial"/>
                <a:cs typeface="Arial"/>
              </a:rPr>
              <a:t>Berinteraksi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dengan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sistem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sebagaimana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melakukan</a:t>
            </a:r>
            <a:r>
              <a:rPr lang="en-US" spc="-5" dirty="0">
                <a:latin typeface="Arial"/>
                <a:cs typeface="Arial"/>
              </a:rPr>
              <a:t>  </a:t>
            </a:r>
            <a:r>
              <a:rPr lang="en-US" spc="-5" dirty="0" err="1">
                <a:latin typeface="Arial"/>
                <a:cs typeface="Arial"/>
              </a:rPr>
              <a:t>percakapan</a:t>
            </a:r>
            <a:endParaRPr lang="en-US" dirty="0">
              <a:latin typeface="Arial"/>
              <a:cs typeface="Arial"/>
            </a:endParaRPr>
          </a:p>
          <a:p>
            <a:pPr marL="355600">
              <a:lnSpc>
                <a:spcPts val="3250"/>
              </a:lnSpc>
              <a:spcBef>
                <a:spcPts val="990"/>
              </a:spcBef>
              <a:buClr>
                <a:srgbClr val="CC3300"/>
              </a:buClr>
              <a:buSzPct val="75000"/>
              <a:buFont typeface="Wingdings"/>
              <a:buChar char=""/>
              <a:tabLst>
                <a:tab pos="356235" algn="l"/>
              </a:tabLst>
            </a:pPr>
            <a:r>
              <a:rPr lang="en-US" sz="2400" spc="-5" dirty="0" err="1">
                <a:latin typeface="Arial"/>
                <a:cs typeface="Arial"/>
              </a:rPr>
              <a:t>Memanipulasi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(</a:t>
            </a:r>
            <a:r>
              <a:rPr lang="en-US" sz="2400" i="1" spc="-5" dirty="0">
                <a:latin typeface="Arial"/>
                <a:cs typeface="Arial"/>
              </a:rPr>
              <a:t>Manipulating</a:t>
            </a:r>
            <a:r>
              <a:rPr lang="en-US" sz="2400" spc="-5" dirty="0">
                <a:latin typeface="Arial"/>
                <a:cs typeface="Arial"/>
              </a:rPr>
              <a:t>)</a:t>
            </a:r>
            <a:endParaRPr lang="en-US" sz="2400" dirty="0">
              <a:latin typeface="Arial"/>
              <a:cs typeface="Arial"/>
            </a:endParaRPr>
          </a:p>
          <a:p>
            <a:pPr marL="748030" marR="36195" indent="0">
              <a:lnSpc>
                <a:spcPct val="80000"/>
              </a:lnSpc>
              <a:spcBef>
                <a:spcPts val="370"/>
              </a:spcBef>
              <a:buNone/>
            </a:pPr>
            <a:r>
              <a:rPr lang="en-US" dirty="0" err="1">
                <a:latin typeface="Arial"/>
                <a:cs typeface="Arial"/>
              </a:rPr>
              <a:t>Berinteraksi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dengan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objek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dalam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suatu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ruang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virtual </a:t>
            </a:r>
            <a:r>
              <a:rPr lang="en-US" spc="-5" dirty="0" err="1">
                <a:latin typeface="Arial"/>
                <a:cs typeface="Arial"/>
              </a:rPr>
              <a:t>atau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fisik</a:t>
            </a:r>
            <a:r>
              <a:rPr lang="en-US" dirty="0">
                <a:latin typeface="Arial"/>
                <a:cs typeface="Arial"/>
              </a:rPr>
              <a:t>  </a:t>
            </a:r>
            <a:r>
              <a:rPr lang="en-US" spc="-5" dirty="0" err="1">
                <a:latin typeface="Arial"/>
                <a:cs typeface="Arial"/>
              </a:rPr>
              <a:t>dengan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cara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memanipulasi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objek</a:t>
            </a:r>
            <a:r>
              <a:rPr lang="en-US" spc="-70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tersebut</a:t>
            </a:r>
            <a:endParaRPr lang="en-US" dirty="0">
              <a:latin typeface="Arial"/>
              <a:cs typeface="Arial"/>
            </a:endParaRPr>
          </a:p>
          <a:p>
            <a:pPr marL="355600">
              <a:lnSpc>
                <a:spcPts val="3250"/>
              </a:lnSpc>
              <a:spcBef>
                <a:spcPts val="990"/>
              </a:spcBef>
              <a:buClr>
                <a:srgbClr val="CC3300"/>
              </a:buClr>
              <a:buSzPct val="75000"/>
              <a:buFont typeface="Wingdings"/>
              <a:buChar char=""/>
              <a:tabLst>
                <a:tab pos="356235" algn="l"/>
              </a:tabLst>
            </a:pPr>
            <a:r>
              <a:rPr lang="en-US" sz="2400" spc="-5" dirty="0" err="1">
                <a:latin typeface="Arial"/>
                <a:cs typeface="Arial"/>
              </a:rPr>
              <a:t>Mengeksplorasi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(</a:t>
            </a:r>
            <a:r>
              <a:rPr lang="en-US" sz="2400" i="1" spc="-5" dirty="0">
                <a:latin typeface="Arial"/>
                <a:cs typeface="Arial"/>
              </a:rPr>
              <a:t>Exploring</a:t>
            </a:r>
            <a:r>
              <a:rPr lang="en-US" sz="2400" spc="-5" dirty="0">
                <a:latin typeface="Arial"/>
                <a:cs typeface="Arial"/>
              </a:rPr>
              <a:t>)</a:t>
            </a:r>
            <a:endParaRPr lang="en-US" sz="2400" dirty="0">
              <a:latin typeface="Arial"/>
              <a:cs typeface="Arial"/>
            </a:endParaRPr>
          </a:p>
          <a:p>
            <a:pPr marL="335280" indent="0">
              <a:lnSpc>
                <a:spcPts val="2290"/>
              </a:lnSpc>
              <a:buNone/>
            </a:pPr>
            <a:r>
              <a:rPr lang="en-US" dirty="0" err="1" smtClean="0">
                <a:latin typeface="Arial"/>
                <a:cs typeface="Arial"/>
              </a:rPr>
              <a:t>Bergerak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melalui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lingkungan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virtual </a:t>
            </a:r>
            <a:r>
              <a:rPr lang="en-US" spc="-5" dirty="0" err="1">
                <a:latin typeface="Arial"/>
                <a:cs typeface="Arial"/>
              </a:rPr>
              <a:t>atau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ruang</a:t>
            </a:r>
            <a:r>
              <a:rPr lang="en-US" spc="-80" dirty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fisik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0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err="1">
                <a:latin typeface="Arial"/>
                <a:cs typeface="Arial"/>
              </a:rPr>
              <a:t>Menginstruksikan</a:t>
            </a:r>
            <a:r>
              <a:rPr lang="en-US" spc="1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(</a:t>
            </a:r>
            <a:r>
              <a:rPr lang="en-US" i="1" spc="-5" dirty="0">
                <a:latin typeface="Arial"/>
                <a:cs typeface="Arial"/>
              </a:rPr>
              <a:t>Instructing</a:t>
            </a:r>
            <a:r>
              <a:rPr lang="en-US" spc="-5" dirty="0">
                <a:latin typeface="Arial"/>
                <a:cs typeface="Arial"/>
              </a:rPr>
              <a:t>)</a:t>
            </a:r>
            <a:r>
              <a:rPr lang="en-US" dirty="0">
                <a:latin typeface="Arial"/>
                <a:cs typeface="Arial"/>
              </a:rPr>
              <a:t/>
            </a:r>
            <a:br>
              <a:rPr lang="en-US" dirty="0"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188595">
              <a:lnSpc>
                <a:spcPct val="80000"/>
              </a:lnSpc>
              <a:spcBef>
                <a:spcPts val="765"/>
              </a:spcBef>
              <a:buClr>
                <a:srgbClr val="CC3300"/>
              </a:buClr>
              <a:buSzPct val="75000"/>
              <a:buFont typeface="Wingdings"/>
              <a:buChar char=""/>
              <a:tabLst>
                <a:tab pos="356235" algn="l"/>
              </a:tabLst>
            </a:pPr>
            <a:r>
              <a:rPr lang="en-US" spc="-5" dirty="0">
                <a:latin typeface="Arial"/>
                <a:cs typeface="Arial"/>
              </a:rPr>
              <a:t>Di mana </a:t>
            </a:r>
            <a:r>
              <a:rPr lang="en-US" spc="-5" dirty="0" err="1">
                <a:latin typeface="Arial"/>
                <a:cs typeface="Arial"/>
              </a:rPr>
              <a:t>pengguna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menginstruksikan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sebuah</a:t>
            </a:r>
            <a:r>
              <a:rPr lang="en-US" spc="-5" dirty="0">
                <a:latin typeface="Arial"/>
                <a:cs typeface="Arial"/>
              </a:rPr>
              <a:t>  </a:t>
            </a:r>
            <a:r>
              <a:rPr lang="en-US" spc="-5" dirty="0" err="1">
                <a:latin typeface="Arial"/>
                <a:cs typeface="Arial"/>
              </a:rPr>
              <a:t>sistem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dengan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mengatakan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10" dirty="0" err="1">
                <a:latin typeface="Arial"/>
                <a:cs typeface="Arial"/>
              </a:rPr>
              <a:t>apa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yang </a:t>
            </a:r>
            <a:r>
              <a:rPr lang="en-US" spc="-5" dirty="0" err="1">
                <a:latin typeface="Arial"/>
                <a:cs typeface="Arial"/>
              </a:rPr>
              <a:t>harus</a:t>
            </a:r>
            <a:r>
              <a:rPr lang="en-US" spc="-5" dirty="0">
                <a:latin typeface="Arial"/>
                <a:cs typeface="Arial"/>
              </a:rPr>
              <a:t>  </a:t>
            </a:r>
            <a:r>
              <a:rPr lang="en-US" spc="-5" dirty="0" err="1">
                <a:latin typeface="Arial"/>
                <a:cs typeface="Arial"/>
              </a:rPr>
              <a:t>dilakukan</a:t>
            </a:r>
            <a:endParaRPr lang="en-US" dirty="0">
              <a:latin typeface="Arial"/>
              <a:cs typeface="Arial"/>
            </a:endParaRPr>
          </a:p>
          <a:p>
            <a:pPr marL="335280" indent="0">
              <a:lnSpc>
                <a:spcPts val="2180"/>
              </a:lnSpc>
              <a:buNone/>
            </a:pPr>
            <a:r>
              <a:rPr lang="en-US" sz="1400" spc="-5" dirty="0" err="1">
                <a:latin typeface="Arial"/>
                <a:cs typeface="Arial"/>
              </a:rPr>
              <a:t>Contohnya</a:t>
            </a:r>
            <a:r>
              <a:rPr lang="en-US" sz="1400" spc="-5" dirty="0">
                <a:latin typeface="Arial"/>
                <a:cs typeface="Arial"/>
              </a:rPr>
              <a:t>, </a:t>
            </a:r>
            <a:r>
              <a:rPr lang="en-US" sz="1400" spc="-5" dirty="0" err="1">
                <a:latin typeface="Arial"/>
                <a:cs typeface="Arial"/>
              </a:rPr>
              <a:t>beritahu</a:t>
            </a:r>
            <a:r>
              <a:rPr lang="en-US" sz="1400" spc="-5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waktu</a:t>
            </a:r>
            <a:r>
              <a:rPr lang="en-US" sz="1400" dirty="0">
                <a:latin typeface="Arial"/>
                <a:cs typeface="Arial"/>
              </a:rPr>
              <a:t>, </a:t>
            </a:r>
            <a:r>
              <a:rPr lang="en-US" sz="1400" dirty="0" err="1">
                <a:latin typeface="Arial"/>
                <a:cs typeface="Arial"/>
              </a:rPr>
              <a:t>cetak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sebuah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i="1" spc="-5" dirty="0">
                <a:latin typeface="Arial"/>
                <a:cs typeface="Arial"/>
              </a:rPr>
              <a:t>file</a:t>
            </a:r>
            <a:r>
              <a:rPr lang="en-US" sz="1400" spc="-5" dirty="0">
                <a:latin typeface="Arial"/>
                <a:cs typeface="Arial"/>
              </a:rPr>
              <a:t>, </a:t>
            </a:r>
            <a:r>
              <a:rPr lang="en-US" sz="1400" dirty="0" err="1">
                <a:latin typeface="Arial"/>
                <a:cs typeface="Arial"/>
              </a:rPr>
              <a:t>cari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sebuah</a:t>
            </a:r>
            <a:r>
              <a:rPr lang="en-US" sz="1400" spc="-135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foto</a:t>
            </a:r>
            <a:endParaRPr lang="en-US"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1600" dirty="0">
              <a:latin typeface="Times New Roman"/>
              <a:cs typeface="Times New Roman"/>
            </a:endParaRPr>
          </a:p>
          <a:p>
            <a:pPr marL="355600" marR="212725">
              <a:lnSpc>
                <a:spcPct val="80000"/>
              </a:lnSpc>
              <a:buClr>
                <a:srgbClr val="CC3300"/>
              </a:buClr>
              <a:buSzPct val="75000"/>
              <a:buFont typeface="Wingdings"/>
              <a:buChar char=""/>
              <a:tabLst>
                <a:tab pos="356235" algn="l"/>
              </a:tabLst>
            </a:pPr>
            <a:r>
              <a:rPr lang="en-US" spc="-5" dirty="0" err="1">
                <a:latin typeface="Arial"/>
                <a:cs typeface="Arial"/>
              </a:rPr>
              <a:t>Jenis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interaksi</a:t>
            </a:r>
            <a:r>
              <a:rPr lang="en-US" spc="-5" dirty="0">
                <a:latin typeface="Arial"/>
                <a:cs typeface="Arial"/>
              </a:rPr>
              <a:t> yang </a:t>
            </a:r>
            <a:r>
              <a:rPr lang="en-US" spc="-5" dirty="0" err="1">
                <a:latin typeface="Arial"/>
                <a:cs typeface="Arial"/>
              </a:rPr>
              <a:t>sangat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10" dirty="0" err="1">
                <a:latin typeface="Arial"/>
                <a:cs typeface="Arial"/>
              </a:rPr>
              <a:t>umum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digunakan</a:t>
            </a:r>
            <a:r>
              <a:rPr lang="en-US" spc="-5" dirty="0">
                <a:latin typeface="Arial"/>
                <a:cs typeface="Arial"/>
              </a:rPr>
              <a:t>  </a:t>
            </a:r>
            <a:r>
              <a:rPr lang="en-US" spc="-5" dirty="0" err="1">
                <a:latin typeface="Arial"/>
                <a:cs typeface="Arial"/>
              </a:rPr>
              <a:t>pada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banyak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perangkat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dan</a:t>
            </a:r>
            <a:r>
              <a:rPr lang="en-US" spc="50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sistem</a:t>
            </a:r>
            <a:endParaRPr lang="en-US" dirty="0">
              <a:latin typeface="Arial"/>
              <a:cs typeface="Arial"/>
            </a:endParaRPr>
          </a:p>
          <a:p>
            <a:pPr marL="355600" marR="230504">
              <a:lnSpc>
                <a:spcPct val="80000"/>
              </a:lnSpc>
              <a:spcBef>
                <a:spcPts val="2520"/>
              </a:spcBef>
              <a:buClr>
                <a:srgbClr val="CC3300"/>
              </a:buClr>
              <a:buSzPct val="75000"/>
              <a:buFont typeface="Wingdings"/>
              <a:buChar char=""/>
              <a:tabLst>
                <a:tab pos="356235" algn="l"/>
              </a:tabLst>
            </a:pPr>
            <a:r>
              <a:rPr lang="en-US" spc="-5" dirty="0" err="1">
                <a:latin typeface="Arial"/>
                <a:cs typeface="Arial"/>
              </a:rPr>
              <a:t>Manfaat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utama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dari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menginstruksikan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adalah</a:t>
            </a:r>
            <a:r>
              <a:rPr lang="en-US" spc="-5" dirty="0">
                <a:latin typeface="Arial"/>
                <a:cs typeface="Arial"/>
              </a:rPr>
              <a:t>  </a:t>
            </a:r>
            <a:r>
              <a:rPr lang="en-US" spc="-5" dirty="0" err="1">
                <a:latin typeface="Arial"/>
                <a:cs typeface="Arial"/>
              </a:rPr>
              <a:t>mendukung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interaksi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yang </a:t>
            </a:r>
            <a:r>
              <a:rPr lang="en-US" spc="-5" dirty="0" err="1">
                <a:latin typeface="Arial"/>
                <a:cs typeface="Arial"/>
              </a:rPr>
              <a:t>cepat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10" dirty="0" err="1">
                <a:latin typeface="Arial"/>
                <a:cs typeface="Arial"/>
              </a:rPr>
              <a:t>dan</a:t>
            </a:r>
            <a:r>
              <a:rPr lang="en-US" spc="55" dirty="0">
                <a:latin typeface="Arial"/>
                <a:cs typeface="Arial"/>
              </a:rPr>
              <a:t> </a:t>
            </a:r>
            <a:r>
              <a:rPr lang="en-US" spc="-5" dirty="0" err="1" smtClean="0">
                <a:latin typeface="Arial"/>
                <a:cs typeface="Arial"/>
              </a:rPr>
              <a:t>efisien</a:t>
            </a:r>
            <a:endParaRPr lang="en-US" dirty="0" smtClean="0">
              <a:latin typeface="Arial"/>
              <a:cs typeface="Arial"/>
            </a:endParaRPr>
          </a:p>
          <a:p>
            <a:pPr marL="748030" marR="70485" indent="0">
              <a:lnSpc>
                <a:spcPts val="1920"/>
              </a:lnSpc>
              <a:spcBef>
                <a:spcPts val="245"/>
              </a:spcBef>
              <a:buNone/>
            </a:pPr>
            <a:endParaRPr lang="en-US" sz="1400" dirty="0" smtClean="0">
              <a:latin typeface="Arial"/>
              <a:cs typeface="Arial"/>
            </a:endParaRPr>
          </a:p>
          <a:p>
            <a:pPr marL="748030" marR="70485" indent="0">
              <a:lnSpc>
                <a:spcPts val="1920"/>
              </a:lnSpc>
              <a:spcBef>
                <a:spcPts val="245"/>
              </a:spcBef>
              <a:buNone/>
            </a:pPr>
            <a:r>
              <a:rPr lang="en-US" sz="1400" dirty="0" err="1" smtClean="0">
                <a:latin typeface="Arial"/>
                <a:cs typeface="Arial"/>
              </a:rPr>
              <a:t>Bagus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spc="-5" dirty="0" err="1" smtClean="0">
                <a:latin typeface="Arial"/>
                <a:cs typeface="Arial"/>
              </a:rPr>
              <a:t>untuk</a:t>
            </a:r>
            <a:r>
              <a:rPr lang="en-US" sz="1400" spc="-5" dirty="0" smtClean="0">
                <a:latin typeface="Arial"/>
                <a:cs typeface="Arial"/>
              </a:rPr>
              <a:t> </a:t>
            </a:r>
            <a:r>
              <a:rPr lang="en-US" sz="1400" spc="-5" dirty="0" err="1" smtClean="0">
                <a:latin typeface="Arial"/>
                <a:cs typeface="Arial"/>
              </a:rPr>
              <a:t>jenis</a:t>
            </a:r>
            <a:r>
              <a:rPr lang="en-US" sz="1400" spc="-5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aksi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spc="-5" dirty="0" err="1" smtClean="0">
                <a:latin typeface="Arial"/>
                <a:cs typeface="Arial"/>
              </a:rPr>
              <a:t>berulang</a:t>
            </a:r>
            <a:r>
              <a:rPr lang="en-US" sz="1400" spc="-5" dirty="0" smtClean="0">
                <a:latin typeface="Arial"/>
                <a:cs typeface="Arial"/>
              </a:rPr>
              <a:t> </a:t>
            </a:r>
            <a:r>
              <a:rPr lang="en-US" sz="1400" dirty="0" smtClean="0">
                <a:latin typeface="Arial"/>
                <a:cs typeface="Arial"/>
              </a:rPr>
              <a:t>yang </a:t>
            </a:r>
            <a:r>
              <a:rPr lang="en-US" sz="1400" spc="-5" dirty="0" err="1" smtClean="0">
                <a:latin typeface="Arial"/>
                <a:cs typeface="Arial"/>
              </a:rPr>
              <a:t>dilakukan</a:t>
            </a:r>
            <a:r>
              <a:rPr lang="en-US" sz="1400" spc="-5" dirty="0" smtClean="0">
                <a:latin typeface="Arial"/>
                <a:cs typeface="Arial"/>
              </a:rPr>
              <a:t> </a:t>
            </a:r>
            <a:r>
              <a:rPr lang="en-US" sz="1400" spc="-5" dirty="0" err="1" smtClean="0">
                <a:latin typeface="Arial"/>
                <a:cs typeface="Arial"/>
              </a:rPr>
              <a:t>pada</a:t>
            </a:r>
            <a:r>
              <a:rPr lang="en-US" sz="1400" spc="-5" dirty="0" smtClean="0">
                <a:latin typeface="Arial"/>
                <a:cs typeface="Arial"/>
              </a:rPr>
              <a:t> </a:t>
            </a:r>
            <a:r>
              <a:rPr lang="en-US" sz="1400" spc="-5" dirty="0" err="1" smtClean="0">
                <a:latin typeface="Arial"/>
                <a:cs typeface="Arial"/>
              </a:rPr>
              <a:t>banyak</a:t>
            </a:r>
            <a:r>
              <a:rPr lang="en-US" sz="1400" spc="-5" dirty="0" smtClean="0">
                <a:latin typeface="Arial"/>
                <a:cs typeface="Arial"/>
              </a:rPr>
              <a:t>  </a:t>
            </a:r>
            <a:r>
              <a:rPr lang="en-US" sz="1400" spc="-5" dirty="0" err="1" smtClean="0">
                <a:latin typeface="Arial"/>
                <a:cs typeface="Arial"/>
              </a:rPr>
              <a:t>objek</a:t>
            </a:r>
            <a:endParaRPr lang="en-US" sz="1400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532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err="1">
                <a:latin typeface="Arial"/>
                <a:cs typeface="Arial"/>
              </a:rPr>
              <a:t>Berbicara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(</a:t>
            </a:r>
            <a:r>
              <a:rPr lang="en-US" i="1" spc="-5" dirty="0">
                <a:latin typeface="Arial"/>
                <a:cs typeface="Arial"/>
              </a:rPr>
              <a:t>Conversing</a:t>
            </a:r>
            <a:r>
              <a:rPr lang="en-US" spc="-5" dirty="0">
                <a:latin typeface="Arial"/>
                <a:cs typeface="Arial"/>
              </a:rPr>
              <a:t>)</a:t>
            </a:r>
            <a:r>
              <a:rPr lang="en-US" dirty="0">
                <a:latin typeface="Arial"/>
                <a:cs typeface="Arial"/>
              </a:rPr>
              <a:t/>
            </a:r>
            <a:br>
              <a:rPr lang="en-US" dirty="0"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965" indent="-342265">
              <a:lnSpc>
                <a:spcPct val="100000"/>
              </a:lnSpc>
              <a:spcBef>
                <a:spcPts val="1345"/>
              </a:spcBef>
              <a:buClr>
                <a:srgbClr val="CC3300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lang="en-US" dirty="0" err="1">
                <a:latin typeface="Arial"/>
                <a:cs typeface="Arial"/>
              </a:rPr>
              <a:t>Seperti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melakukan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percakapan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dengan</a:t>
            </a:r>
            <a:r>
              <a:rPr lang="en-US" spc="-5" dirty="0">
                <a:latin typeface="Arial"/>
                <a:cs typeface="Arial"/>
              </a:rPr>
              <a:t> orang</a:t>
            </a:r>
            <a:r>
              <a:rPr lang="en-US" spc="-5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lain</a:t>
            </a:r>
            <a:endParaRPr lang="en-US" dirty="0">
              <a:latin typeface="Arial"/>
              <a:cs typeface="Arial"/>
            </a:endParaRPr>
          </a:p>
          <a:p>
            <a:pPr marL="354965" marR="241935" indent="-342265">
              <a:lnSpc>
                <a:spcPct val="80000"/>
              </a:lnSpc>
              <a:spcBef>
                <a:spcPts val="1870"/>
              </a:spcBef>
              <a:buClr>
                <a:srgbClr val="CC3300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lang="en-US" dirty="0" err="1">
                <a:latin typeface="Arial"/>
                <a:cs typeface="Arial"/>
              </a:rPr>
              <a:t>Berbeda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dengan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jenis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instructing</a:t>
            </a:r>
            <a:r>
              <a:rPr lang="en-US" spc="-5" dirty="0">
                <a:latin typeface="Arial"/>
                <a:cs typeface="Arial"/>
              </a:rPr>
              <a:t>, </a:t>
            </a:r>
            <a:r>
              <a:rPr lang="en-US" i="1" dirty="0">
                <a:latin typeface="Arial"/>
                <a:cs typeface="Arial"/>
              </a:rPr>
              <a:t>conversing </a:t>
            </a:r>
            <a:r>
              <a:rPr lang="en-US" spc="-5" dirty="0" err="1">
                <a:latin typeface="Arial"/>
                <a:cs typeface="Arial"/>
              </a:rPr>
              <a:t>lebih</a:t>
            </a:r>
            <a:r>
              <a:rPr lang="en-US" spc="-5" dirty="0">
                <a:latin typeface="Arial"/>
                <a:cs typeface="Arial"/>
              </a:rPr>
              <a:t>  </a:t>
            </a:r>
            <a:r>
              <a:rPr lang="en-US" dirty="0" err="1">
                <a:latin typeface="Arial"/>
                <a:cs typeface="Arial"/>
              </a:rPr>
              <a:t>ke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komunikasi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dua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arah</a:t>
            </a:r>
            <a:r>
              <a:rPr lang="en-US" spc="-5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dengan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sistem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bertindak</a:t>
            </a:r>
            <a:r>
              <a:rPr lang="en-US" spc="-5" dirty="0">
                <a:latin typeface="Arial"/>
                <a:cs typeface="Arial"/>
              </a:rPr>
              <a:t>  </a:t>
            </a:r>
            <a:r>
              <a:rPr lang="en-US" dirty="0" err="1">
                <a:latin typeface="Arial"/>
                <a:cs typeface="Arial"/>
              </a:rPr>
              <a:t>sebagai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rekan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ketimbang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mesin</a:t>
            </a:r>
            <a:r>
              <a:rPr lang="en-US" dirty="0">
                <a:latin typeface="Arial"/>
                <a:cs typeface="Arial"/>
              </a:rPr>
              <a:t> yang </a:t>
            </a:r>
            <a:r>
              <a:rPr lang="en-US" spc="-5" dirty="0" err="1">
                <a:latin typeface="Arial"/>
                <a:cs typeface="Arial"/>
              </a:rPr>
              <a:t>mematuhi</a:t>
            </a:r>
            <a:r>
              <a:rPr lang="en-US" spc="-5" dirty="0">
                <a:latin typeface="Arial"/>
                <a:cs typeface="Arial"/>
              </a:rPr>
              <a:t>  </a:t>
            </a:r>
            <a:r>
              <a:rPr lang="en-US" spc="-5" dirty="0" err="1">
                <a:latin typeface="Arial"/>
                <a:cs typeface="Arial"/>
              </a:rPr>
              <a:t>perintah</a:t>
            </a:r>
            <a:endParaRPr lang="en-US" dirty="0">
              <a:latin typeface="Arial"/>
              <a:cs typeface="Arial"/>
            </a:endParaRPr>
          </a:p>
          <a:p>
            <a:pPr marL="354965" marR="21590" indent="-342265">
              <a:lnSpc>
                <a:spcPct val="80000"/>
              </a:lnSpc>
              <a:spcBef>
                <a:spcPts val="1875"/>
              </a:spcBef>
              <a:buClr>
                <a:srgbClr val="CC3300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lang="en-US" dirty="0" err="1">
                <a:latin typeface="Arial"/>
                <a:cs typeface="Arial"/>
              </a:rPr>
              <a:t>Beragam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dari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sistem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menu-</a:t>
            </a:r>
            <a:r>
              <a:rPr lang="en-US" i="1" spc="-5" dirty="0">
                <a:latin typeface="Arial"/>
                <a:cs typeface="Arial"/>
              </a:rPr>
              <a:t>driven </a:t>
            </a:r>
            <a:r>
              <a:rPr lang="en-US" spc="-5" dirty="0" err="1">
                <a:latin typeface="Arial"/>
                <a:cs typeface="Arial"/>
              </a:rPr>
              <a:t>dengan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pengenal</a:t>
            </a:r>
            <a:r>
              <a:rPr lang="en-US" spc="-5" dirty="0">
                <a:latin typeface="Arial"/>
                <a:cs typeface="Arial"/>
              </a:rPr>
              <a:t>  </a:t>
            </a:r>
            <a:r>
              <a:rPr lang="en-US" dirty="0" err="1">
                <a:latin typeface="Arial"/>
                <a:cs typeface="Arial"/>
              </a:rPr>
              <a:t>suara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sederhana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sampai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dialog </a:t>
            </a:r>
            <a:r>
              <a:rPr lang="en-US" dirty="0" err="1">
                <a:latin typeface="Arial"/>
                <a:cs typeface="Arial"/>
              </a:rPr>
              <a:t>bahasa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natural  </a:t>
            </a:r>
            <a:r>
              <a:rPr lang="en-US" dirty="0">
                <a:latin typeface="Arial"/>
                <a:cs typeface="Arial"/>
              </a:rPr>
              <a:t>yang </a:t>
            </a:r>
            <a:r>
              <a:rPr lang="en-US" spc="-5" dirty="0" err="1">
                <a:latin typeface="Arial"/>
                <a:cs typeface="Arial"/>
              </a:rPr>
              <a:t>lebih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kompleks</a:t>
            </a:r>
            <a:endParaRPr lang="en-US" dirty="0">
              <a:latin typeface="Arial"/>
              <a:cs typeface="Arial"/>
            </a:endParaRPr>
          </a:p>
          <a:p>
            <a:pPr marL="354965" marR="5080" indent="-342265">
              <a:lnSpc>
                <a:spcPct val="80000"/>
              </a:lnSpc>
              <a:spcBef>
                <a:spcPts val="1870"/>
              </a:spcBef>
              <a:buClr>
                <a:srgbClr val="CC3300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lang="en-US" dirty="0" err="1">
                <a:latin typeface="Arial"/>
                <a:cs typeface="Arial"/>
              </a:rPr>
              <a:t>Contohnya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termasuk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mesin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pencari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sistem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pemberi</a:t>
            </a:r>
            <a:r>
              <a:rPr lang="en-US" spc="-5" dirty="0">
                <a:latin typeface="Arial"/>
                <a:cs typeface="Arial"/>
              </a:rPr>
              <a:t>  </a:t>
            </a:r>
            <a:r>
              <a:rPr lang="en-US" spc="-5" dirty="0" err="1">
                <a:latin typeface="Arial"/>
                <a:cs typeface="Arial"/>
              </a:rPr>
              <a:t>nasihat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dan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sistem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bantuan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15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err="1">
                <a:latin typeface="Arial"/>
                <a:cs typeface="Arial"/>
              </a:rPr>
              <a:t>Memanipulasi</a:t>
            </a:r>
            <a:r>
              <a:rPr lang="en-US" spc="1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(</a:t>
            </a:r>
            <a:r>
              <a:rPr lang="en-US" i="1" spc="-5" dirty="0">
                <a:latin typeface="Arial"/>
                <a:cs typeface="Arial"/>
              </a:rPr>
              <a:t>Manipulating</a:t>
            </a:r>
            <a:r>
              <a:rPr lang="en-US" spc="-5" dirty="0">
                <a:latin typeface="Arial"/>
                <a:cs typeface="Arial"/>
              </a:rPr>
              <a:t>)</a:t>
            </a:r>
            <a:r>
              <a:rPr lang="en-US" dirty="0">
                <a:latin typeface="Arial"/>
                <a:cs typeface="Arial"/>
              </a:rPr>
              <a:t/>
            </a:r>
            <a:br>
              <a:rPr lang="en-US" dirty="0"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243204">
              <a:lnSpc>
                <a:spcPts val="2300"/>
              </a:lnSpc>
              <a:spcBef>
                <a:spcPts val="660"/>
              </a:spcBef>
              <a:buClr>
                <a:srgbClr val="CC33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pc="-5" dirty="0" err="1">
                <a:latin typeface="Arial"/>
                <a:cs typeface="Arial"/>
              </a:rPr>
              <a:t>Memanfaatkan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pengetahuan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10" dirty="0" err="1">
                <a:latin typeface="Arial"/>
                <a:cs typeface="Arial"/>
              </a:rPr>
              <a:t>pengguna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tentang</a:t>
            </a:r>
            <a:r>
              <a:rPr lang="en-US" dirty="0">
                <a:latin typeface="Arial"/>
                <a:cs typeface="Arial"/>
              </a:rPr>
              <a:t>  </a:t>
            </a:r>
            <a:r>
              <a:rPr lang="en-US" spc="-10" dirty="0" err="1">
                <a:latin typeface="Arial"/>
                <a:cs typeface="Arial"/>
              </a:rPr>
              <a:t>bagaimana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mereka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bergerak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dan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10" dirty="0" err="1">
                <a:latin typeface="Arial"/>
                <a:cs typeface="Arial"/>
              </a:rPr>
              <a:t>memanipulasi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spc="-10" dirty="0" err="1">
                <a:latin typeface="Arial"/>
                <a:cs typeface="Arial"/>
              </a:rPr>
              <a:t>dalam</a:t>
            </a:r>
            <a:r>
              <a:rPr lang="en-US" spc="-10" dirty="0">
                <a:latin typeface="Arial"/>
                <a:cs typeface="Arial"/>
              </a:rPr>
              <a:t>  </a:t>
            </a:r>
            <a:r>
              <a:rPr lang="en-US" spc="-10" dirty="0" err="1">
                <a:latin typeface="Arial"/>
                <a:cs typeface="Arial"/>
              </a:rPr>
              <a:t>dunia</a:t>
            </a:r>
            <a:r>
              <a:rPr lang="en-US" spc="15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fisik</a:t>
            </a:r>
            <a:endParaRPr lang="en-US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C3300"/>
              </a:buClr>
              <a:buFont typeface="Wingdings"/>
              <a:buChar char=""/>
            </a:pPr>
            <a:endParaRPr lang="en-US" dirty="0">
              <a:latin typeface="Times New Roman"/>
              <a:cs typeface="Times New Roman"/>
            </a:endParaRPr>
          </a:p>
          <a:p>
            <a:pPr marL="355600" marR="5080">
              <a:lnSpc>
                <a:spcPts val="2300"/>
              </a:lnSpc>
              <a:buClr>
                <a:srgbClr val="CC33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dirty="0" err="1">
                <a:latin typeface="Arial"/>
                <a:cs typeface="Arial"/>
              </a:rPr>
              <a:t>Objek</a:t>
            </a:r>
            <a:r>
              <a:rPr lang="en-US" dirty="0">
                <a:latin typeface="Arial"/>
                <a:cs typeface="Arial"/>
              </a:rPr>
              <a:t> virtual </a:t>
            </a:r>
            <a:r>
              <a:rPr lang="en-US" spc="-5" dirty="0" err="1">
                <a:latin typeface="Arial"/>
                <a:cs typeface="Arial"/>
              </a:rPr>
              <a:t>dapat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dimanipulasi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10" dirty="0" err="1">
                <a:latin typeface="Arial"/>
                <a:cs typeface="Arial"/>
              </a:rPr>
              <a:t>dengan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menggerakkan</a:t>
            </a:r>
            <a:r>
              <a:rPr lang="en-US" spc="-5" dirty="0">
                <a:latin typeface="Arial"/>
                <a:cs typeface="Arial"/>
              </a:rPr>
              <a:t>,  </a:t>
            </a:r>
            <a:r>
              <a:rPr lang="en-US" spc="-5" dirty="0" err="1">
                <a:latin typeface="Arial"/>
                <a:cs typeface="Arial"/>
              </a:rPr>
              <a:t>memilih</a:t>
            </a:r>
            <a:r>
              <a:rPr lang="en-US" spc="-5" dirty="0">
                <a:latin typeface="Arial"/>
                <a:cs typeface="Arial"/>
              </a:rPr>
              <a:t>, </a:t>
            </a:r>
            <a:r>
              <a:rPr lang="en-US" spc="-5" dirty="0" err="1">
                <a:latin typeface="Arial"/>
                <a:cs typeface="Arial"/>
              </a:rPr>
              <a:t>membuka</a:t>
            </a:r>
            <a:r>
              <a:rPr lang="en-US" spc="-5" dirty="0">
                <a:latin typeface="Arial"/>
                <a:cs typeface="Arial"/>
              </a:rPr>
              <a:t>, </a:t>
            </a:r>
            <a:r>
              <a:rPr lang="en-US" spc="-5" dirty="0" err="1">
                <a:latin typeface="Arial"/>
                <a:cs typeface="Arial"/>
              </a:rPr>
              <a:t>dan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menutup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mereka</a:t>
            </a:r>
            <a:endParaRPr lang="en-US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C3300"/>
              </a:buClr>
              <a:buFont typeface="Wingdings"/>
              <a:buChar char=""/>
            </a:pPr>
            <a:endParaRPr lang="en-US" dirty="0">
              <a:latin typeface="Times New Roman"/>
              <a:cs typeface="Times New Roman"/>
            </a:endParaRPr>
          </a:p>
          <a:p>
            <a:pPr marL="355600" marR="40640">
              <a:lnSpc>
                <a:spcPts val="2300"/>
              </a:lnSpc>
              <a:buClr>
                <a:srgbClr val="CC33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dirty="0" err="1">
                <a:latin typeface="Arial"/>
                <a:cs typeface="Arial"/>
              </a:rPr>
              <a:t>Objek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fisik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bertanda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(</a:t>
            </a:r>
            <a:r>
              <a:rPr lang="en-US" dirty="0" err="1">
                <a:latin typeface="Arial"/>
                <a:cs typeface="Arial"/>
              </a:rPr>
              <a:t>contohnya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spc="-5" dirty="0" err="1">
                <a:latin typeface="Arial"/>
                <a:cs typeface="Arial"/>
              </a:rPr>
              <a:t>batu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bata</a:t>
            </a:r>
            <a:r>
              <a:rPr lang="en-US" spc="-5" dirty="0">
                <a:latin typeface="Arial"/>
                <a:cs typeface="Arial"/>
              </a:rPr>
              <a:t>, </a:t>
            </a:r>
            <a:r>
              <a:rPr lang="en-US" spc="-5" dirty="0" err="1">
                <a:latin typeface="Arial"/>
                <a:cs typeface="Arial"/>
              </a:rPr>
              <a:t>batu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block</a:t>
            </a:r>
            <a:r>
              <a:rPr lang="en-US" spc="-5" dirty="0">
                <a:latin typeface="Arial"/>
                <a:cs typeface="Arial"/>
              </a:rPr>
              <a:t>)  </a:t>
            </a:r>
            <a:r>
              <a:rPr lang="en-US" dirty="0">
                <a:latin typeface="Arial"/>
                <a:cs typeface="Arial"/>
              </a:rPr>
              <a:t>yang </a:t>
            </a:r>
            <a:r>
              <a:rPr lang="en-US" spc="-10" dirty="0" err="1">
                <a:latin typeface="Arial"/>
                <a:cs typeface="Arial"/>
              </a:rPr>
              <a:t>dimanipulasi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pada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dunia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fisik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(</a:t>
            </a:r>
            <a:r>
              <a:rPr lang="en-US" spc="-5" dirty="0" err="1">
                <a:latin typeface="Arial"/>
                <a:cs typeface="Arial"/>
              </a:rPr>
              <a:t>misalnya</a:t>
            </a:r>
            <a:r>
              <a:rPr lang="en-US" spc="-5" dirty="0">
                <a:latin typeface="Arial"/>
                <a:cs typeface="Arial"/>
              </a:rPr>
              <a:t>, </a:t>
            </a:r>
            <a:r>
              <a:rPr lang="en-US" spc="-10" dirty="0" err="1">
                <a:latin typeface="Arial"/>
                <a:cs typeface="Arial"/>
              </a:rPr>
              <a:t>diletakkan</a:t>
            </a:r>
            <a:r>
              <a:rPr lang="en-US" spc="-10" dirty="0">
                <a:latin typeface="Arial"/>
                <a:cs typeface="Arial"/>
              </a:rPr>
              <a:t>  </a:t>
            </a:r>
            <a:r>
              <a:rPr lang="en-US" spc="-5" dirty="0" err="1">
                <a:latin typeface="Arial"/>
                <a:cs typeface="Arial"/>
              </a:rPr>
              <a:t>pada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sebuah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permukaan</a:t>
            </a:r>
            <a:r>
              <a:rPr lang="en-US" spc="-5" dirty="0">
                <a:latin typeface="Arial"/>
                <a:cs typeface="Arial"/>
              </a:rPr>
              <a:t>) </a:t>
            </a:r>
            <a:r>
              <a:rPr lang="en-US" spc="-5" dirty="0" err="1">
                <a:latin typeface="Arial"/>
                <a:cs typeface="Arial"/>
              </a:rPr>
              <a:t>dapat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10" dirty="0" err="1">
                <a:latin typeface="Arial"/>
                <a:cs typeface="Arial"/>
              </a:rPr>
              <a:t>menyebabkan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kejadian</a:t>
            </a:r>
            <a:r>
              <a:rPr lang="en-US" dirty="0">
                <a:latin typeface="Arial"/>
                <a:cs typeface="Arial"/>
              </a:rPr>
              <a:t>  </a:t>
            </a:r>
            <a:r>
              <a:rPr lang="en-US" dirty="0" err="1">
                <a:latin typeface="Arial"/>
                <a:cs typeface="Arial"/>
              </a:rPr>
              <a:t>fisik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dan</a:t>
            </a:r>
            <a:r>
              <a:rPr lang="en-US" spc="-5" dirty="0">
                <a:latin typeface="Arial"/>
                <a:cs typeface="Arial"/>
              </a:rPr>
              <a:t> digital</a:t>
            </a:r>
            <a:r>
              <a:rPr lang="en-US" spc="10" dirty="0">
                <a:latin typeface="Arial"/>
                <a:cs typeface="Arial"/>
              </a:rPr>
              <a:t> </a:t>
            </a:r>
            <a:r>
              <a:rPr lang="en-US" spc="-10" dirty="0" err="1">
                <a:latin typeface="Arial"/>
                <a:cs typeface="Arial"/>
              </a:rPr>
              <a:t>lainnya</a:t>
            </a:r>
            <a:r>
              <a:rPr lang="en-US" spc="-10" dirty="0">
                <a:latin typeface="Arial"/>
                <a:cs typeface="Arial"/>
              </a:rPr>
              <a:t>.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08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err="1">
                <a:latin typeface="Arial"/>
                <a:cs typeface="Arial"/>
              </a:rPr>
              <a:t>Mengeksplorasi</a:t>
            </a:r>
            <a:r>
              <a:rPr lang="en-US" spc="1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(</a:t>
            </a:r>
            <a:r>
              <a:rPr lang="en-US" i="1" spc="-5" dirty="0">
                <a:latin typeface="Arial"/>
                <a:cs typeface="Arial"/>
              </a:rPr>
              <a:t>Exploring</a:t>
            </a:r>
            <a:r>
              <a:rPr lang="en-US" spc="-5" dirty="0">
                <a:latin typeface="Arial"/>
                <a:cs typeface="Arial"/>
              </a:rPr>
              <a:t>)</a:t>
            </a:r>
            <a:r>
              <a:rPr lang="en-US" dirty="0">
                <a:latin typeface="Arial"/>
                <a:cs typeface="Arial"/>
              </a:rPr>
              <a:t/>
            </a:r>
            <a:br>
              <a:rPr lang="en-US" dirty="0"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622300">
              <a:lnSpc>
                <a:spcPct val="80000"/>
              </a:lnSpc>
              <a:spcBef>
                <a:spcPts val="765"/>
              </a:spcBef>
              <a:buClr>
                <a:srgbClr val="CC3300"/>
              </a:buClr>
              <a:buSzPct val="75000"/>
              <a:buFont typeface="Wingdings"/>
              <a:buChar char=""/>
              <a:tabLst>
                <a:tab pos="356235" algn="l"/>
              </a:tabLst>
            </a:pPr>
            <a:r>
              <a:rPr lang="en-US" sz="2800" spc="-5" dirty="0" err="1">
                <a:latin typeface="Arial"/>
                <a:cs typeface="Arial"/>
              </a:rPr>
              <a:t>Melibatkan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5" dirty="0" err="1">
                <a:latin typeface="Arial"/>
                <a:cs typeface="Arial"/>
              </a:rPr>
              <a:t>pengguna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yang </a:t>
            </a:r>
            <a:r>
              <a:rPr lang="en-US" sz="2800" spc="-5" dirty="0" err="1">
                <a:latin typeface="Arial"/>
                <a:cs typeface="Arial"/>
              </a:rPr>
              <a:t>bergerak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 err="1">
                <a:latin typeface="Arial"/>
                <a:cs typeface="Arial"/>
              </a:rPr>
              <a:t>melalui</a:t>
            </a:r>
            <a:r>
              <a:rPr lang="en-US" sz="2800" spc="-10" dirty="0">
                <a:latin typeface="Arial"/>
                <a:cs typeface="Arial"/>
              </a:rPr>
              <a:t>  </a:t>
            </a:r>
            <a:r>
              <a:rPr lang="en-US" sz="2800" spc="-5" dirty="0" err="1">
                <a:latin typeface="Arial"/>
                <a:cs typeface="Arial"/>
              </a:rPr>
              <a:t>lingkungan</a:t>
            </a:r>
            <a:r>
              <a:rPr lang="en-US" sz="2800" spc="-5" dirty="0">
                <a:latin typeface="Arial"/>
                <a:cs typeface="Arial"/>
              </a:rPr>
              <a:t> virtual </a:t>
            </a:r>
            <a:r>
              <a:rPr lang="en-US" sz="2800" spc="-10" dirty="0" err="1">
                <a:latin typeface="Arial"/>
                <a:cs typeface="Arial"/>
              </a:rPr>
              <a:t>atau</a:t>
            </a:r>
            <a:r>
              <a:rPr lang="en-US" sz="2800" spc="25" dirty="0">
                <a:latin typeface="Arial"/>
                <a:cs typeface="Arial"/>
              </a:rPr>
              <a:t> </a:t>
            </a:r>
            <a:r>
              <a:rPr lang="en-US" sz="2800" spc="-5" dirty="0" err="1">
                <a:latin typeface="Arial"/>
                <a:cs typeface="Arial"/>
              </a:rPr>
              <a:t>fisik</a:t>
            </a:r>
            <a:endParaRPr lang="en-US" sz="2800" dirty="0">
              <a:latin typeface="Arial"/>
              <a:cs typeface="Arial"/>
            </a:endParaRPr>
          </a:p>
          <a:p>
            <a:pPr marL="355600">
              <a:spcBef>
                <a:spcPts val="1680"/>
              </a:spcBef>
              <a:buClr>
                <a:srgbClr val="CC3300"/>
              </a:buClr>
              <a:buSzPct val="75000"/>
              <a:buFont typeface="Wingdings"/>
              <a:buChar char=""/>
              <a:tabLst>
                <a:tab pos="356235" algn="l"/>
              </a:tabLst>
            </a:pPr>
            <a:r>
              <a:rPr lang="en-US" sz="2800" spc="-5" dirty="0" err="1">
                <a:latin typeface="Arial"/>
                <a:cs typeface="Arial"/>
              </a:rPr>
              <a:t>Contohnya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spc="-5" dirty="0" err="1">
                <a:latin typeface="Arial"/>
                <a:cs typeface="Arial"/>
              </a:rPr>
              <a:t>termasuk</a:t>
            </a:r>
            <a:r>
              <a:rPr lang="en-US" sz="2800" spc="-5" dirty="0">
                <a:latin typeface="Arial"/>
                <a:cs typeface="Arial"/>
              </a:rPr>
              <a:t>:</a:t>
            </a:r>
            <a:endParaRPr lang="en-US" sz="2800" dirty="0">
              <a:latin typeface="Arial"/>
              <a:cs typeface="Arial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740"/>
              </a:spcBef>
              <a:buClr>
                <a:srgbClr val="CC6600"/>
              </a:buClr>
              <a:buFont typeface="Wingdings"/>
              <a:buChar char=""/>
              <a:tabLst>
                <a:tab pos="756920" algn="l"/>
              </a:tabLst>
            </a:pPr>
            <a:r>
              <a:rPr lang="en-US" sz="2000" spc="-5" dirty="0" err="1">
                <a:latin typeface="Arial"/>
                <a:cs typeface="Arial"/>
              </a:rPr>
              <a:t>Dunia</a:t>
            </a:r>
            <a:r>
              <a:rPr lang="en-US" sz="2000" spc="-5" dirty="0">
                <a:latin typeface="Arial"/>
                <a:cs typeface="Arial"/>
              </a:rPr>
              <a:t> virtual </a:t>
            </a:r>
            <a:r>
              <a:rPr lang="en-US" sz="2000" i="1" dirty="0">
                <a:latin typeface="Arial"/>
                <a:cs typeface="Arial"/>
              </a:rPr>
              <a:t>desktop </a:t>
            </a:r>
            <a:r>
              <a:rPr lang="en-US" sz="2000" spc="-5" dirty="0">
                <a:latin typeface="Arial"/>
                <a:cs typeface="Arial"/>
              </a:rPr>
              <a:t>3D, di mana </a:t>
            </a:r>
            <a:r>
              <a:rPr lang="en-US" sz="2000" spc="-5" dirty="0" err="1">
                <a:latin typeface="Arial"/>
                <a:cs typeface="Arial"/>
              </a:rPr>
              <a:t>pengguna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5" dirty="0" err="1">
                <a:latin typeface="Arial"/>
                <a:cs typeface="Arial"/>
              </a:rPr>
              <a:t>menjelajah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5" dirty="0" err="1">
                <a:latin typeface="Arial"/>
                <a:cs typeface="Arial"/>
              </a:rPr>
              <a:t>dengan</a:t>
            </a:r>
            <a:r>
              <a:rPr lang="en-US" sz="2000" spc="-5" dirty="0">
                <a:latin typeface="Arial"/>
                <a:cs typeface="Arial"/>
              </a:rPr>
              <a:t>  </a:t>
            </a:r>
            <a:r>
              <a:rPr lang="en-US" sz="2000" dirty="0" err="1">
                <a:latin typeface="Arial"/>
                <a:cs typeface="Arial"/>
              </a:rPr>
              <a:t>tetikus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ke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5" dirty="0" err="1">
                <a:latin typeface="Arial"/>
                <a:cs typeface="Arial"/>
              </a:rPr>
              <a:t>bagian-bagian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yang </a:t>
            </a:r>
            <a:r>
              <a:rPr lang="en-US" sz="2000" spc="-5" dirty="0" err="1">
                <a:latin typeface="Arial"/>
                <a:cs typeface="Arial"/>
              </a:rPr>
              <a:t>berbeda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5" dirty="0" err="1">
                <a:latin typeface="Arial"/>
                <a:cs typeface="Arial"/>
              </a:rPr>
              <a:t>untuk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5" dirty="0" err="1">
                <a:latin typeface="Arial"/>
                <a:cs typeface="Arial"/>
              </a:rPr>
              <a:t>bersosialisasi</a:t>
            </a:r>
            <a:r>
              <a:rPr lang="en-US" sz="2000" spc="-5" dirty="0">
                <a:latin typeface="Arial"/>
                <a:cs typeface="Arial"/>
              </a:rPr>
              <a:t>  (</a:t>
            </a:r>
            <a:r>
              <a:rPr lang="en-US" sz="2000" spc="-5" dirty="0" err="1">
                <a:latin typeface="Arial"/>
                <a:cs typeface="Arial"/>
              </a:rPr>
              <a:t>misalnya</a:t>
            </a:r>
            <a:r>
              <a:rPr lang="en-US" sz="2000" spc="-5" dirty="0">
                <a:latin typeface="Arial"/>
                <a:cs typeface="Arial"/>
              </a:rPr>
              <a:t>, </a:t>
            </a:r>
            <a:r>
              <a:rPr lang="en-US" sz="2000" dirty="0">
                <a:latin typeface="Arial"/>
                <a:cs typeface="Arial"/>
              </a:rPr>
              <a:t>Second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Life)</a:t>
            </a:r>
            <a:endParaRPr lang="en-US" sz="2000" dirty="0">
              <a:latin typeface="Arial"/>
              <a:cs typeface="Arial"/>
            </a:endParaRPr>
          </a:p>
          <a:p>
            <a:pPr marL="756285" marR="1076960" lvl="1" indent="-287020">
              <a:lnSpc>
                <a:spcPct val="80000"/>
              </a:lnSpc>
              <a:spcBef>
                <a:spcPts val="725"/>
              </a:spcBef>
              <a:buClr>
                <a:srgbClr val="CC6600"/>
              </a:buClr>
              <a:buFont typeface="Wingdings"/>
              <a:buChar char=""/>
              <a:tabLst>
                <a:tab pos="756920" algn="l"/>
              </a:tabLst>
            </a:pPr>
            <a:r>
              <a:rPr lang="en-US" sz="2000" spc="-5" dirty="0">
                <a:latin typeface="Arial"/>
                <a:cs typeface="Arial"/>
              </a:rPr>
              <a:t>CAVE, di mana </a:t>
            </a:r>
            <a:r>
              <a:rPr lang="en-US" sz="2000" spc="-5" dirty="0" err="1">
                <a:latin typeface="Arial"/>
                <a:cs typeface="Arial"/>
              </a:rPr>
              <a:t>pengguna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5" dirty="0" err="1">
                <a:latin typeface="Arial"/>
                <a:cs typeface="Arial"/>
              </a:rPr>
              <a:t>melakukan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5" dirty="0" err="1">
                <a:latin typeface="Arial"/>
                <a:cs typeface="Arial"/>
              </a:rPr>
              <a:t>navigasi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5" dirty="0" err="1">
                <a:latin typeface="Arial"/>
                <a:cs typeface="Arial"/>
              </a:rPr>
              <a:t>dengan</a:t>
            </a:r>
            <a:r>
              <a:rPr lang="en-US" sz="2000" spc="-5" dirty="0">
                <a:latin typeface="Arial"/>
                <a:cs typeface="Arial"/>
              </a:rPr>
              <a:t>  </a:t>
            </a:r>
            <a:r>
              <a:rPr lang="en-US" sz="2000" spc="-5" dirty="0" err="1">
                <a:latin typeface="Arial"/>
                <a:cs typeface="Arial"/>
              </a:rPr>
              <a:t>menggerakkan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seluruh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5" dirty="0" err="1">
                <a:latin typeface="Arial"/>
                <a:cs typeface="Arial"/>
              </a:rPr>
              <a:t>badan</a:t>
            </a:r>
            <a:r>
              <a:rPr lang="en-US" sz="2000" spc="-5" dirty="0">
                <a:latin typeface="Arial"/>
                <a:cs typeface="Arial"/>
              </a:rPr>
              <a:t>, </a:t>
            </a:r>
            <a:r>
              <a:rPr lang="en-US" sz="2000" dirty="0" err="1">
                <a:latin typeface="Arial"/>
                <a:cs typeface="Arial"/>
              </a:rPr>
              <a:t>tangan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spc="-5" dirty="0" err="1">
                <a:latin typeface="Arial"/>
                <a:cs typeface="Arial"/>
              </a:rPr>
              <a:t>dan</a:t>
            </a:r>
            <a:r>
              <a:rPr lang="en-US" sz="2000" spc="-114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kepala</a:t>
            </a:r>
            <a:endParaRPr lang="en-US" sz="2000" dirty="0">
              <a:latin typeface="Arial"/>
              <a:cs typeface="Arial"/>
            </a:endParaRPr>
          </a:p>
          <a:p>
            <a:pPr marL="756285" marR="120650" lvl="1" indent="-287020">
              <a:lnSpc>
                <a:spcPts val="1920"/>
              </a:lnSpc>
              <a:spcBef>
                <a:spcPts val="700"/>
              </a:spcBef>
              <a:buClr>
                <a:srgbClr val="CC6600"/>
              </a:buClr>
              <a:buFont typeface="Wingdings"/>
              <a:buChar char=""/>
              <a:tabLst>
                <a:tab pos="756920" algn="l"/>
              </a:tabLst>
            </a:pPr>
            <a:r>
              <a:rPr lang="en-US" sz="2000" spc="-5" dirty="0" err="1">
                <a:latin typeface="Arial"/>
                <a:cs typeface="Arial"/>
              </a:rPr>
              <a:t>Dunia</a:t>
            </a:r>
            <a:r>
              <a:rPr lang="en-US" sz="2000" spc="-5" dirty="0">
                <a:latin typeface="Arial"/>
                <a:cs typeface="Arial"/>
              </a:rPr>
              <a:t> yang </a:t>
            </a:r>
            <a:r>
              <a:rPr lang="en-US" sz="2000" spc="-5" dirty="0" err="1">
                <a:latin typeface="Arial"/>
                <a:cs typeface="Arial"/>
              </a:rPr>
              <a:t>awas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terhadap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5" dirty="0" err="1">
                <a:latin typeface="Arial"/>
                <a:cs typeface="Arial"/>
              </a:rPr>
              <a:t>lingkungan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fisik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spc="-5" dirty="0" err="1">
                <a:latin typeface="Arial"/>
                <a:cs typeface="Arial"/>
              </a:rPr>
              <a:t>dilengkapi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5" dirty="0" err="1">
                <a:latin typeface="Arial"/>
                <a:cs typeface="Arial"/>
              </a:rPr>
              <a:t>dengan</a:t>
            </a:r>
            <a:r>
              <a:rPr lang="en-US" sz="2000" spc="-5" dirty="0">
                <a:latin typeface="Arial"/>
                <a:cs typeface="Arial"/>
              </a:rPr>
              <a:t>  </a:t>
            </a:r>
            <a:r>
              <a:rPr lang="en-US" sz="2000" dirty="0">
                <a:latin typeface="Arial"/>
                <a:cs typeface="Arial"/>
              </a:rPr>
              <a:t>sensor yang </a:t>
            </a:r>
            <a:r>
              <a:rPr lang="en-US" sz="2000" spc="-5" dirty="0" err="1">
                <a:latin typeface="Arial"/>
                <a:cs typeface="Arial"/>
              </a:rPr>
              <a:t>menyajikan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5" dirty="0" err="1">
                <a:latin typeface="Arial"/>
                <a:cs typeface="Arial"/>
              </a:rPr>
              <a:t>informasi</a:t>
            </a:r>
            <a:r>
              <a:rPr lang="en-US" sz="2000" spc="-5" dirty="0">
                <a:latin typeface="Arial"/>
                <a:cs typeface="Arial"/>
              </a:rPr>
              <a:t> digital </a:t>
            </a:r>
            <a:r>
              <a:rPr lang="en-US" sz="2000" spc="-5" dirty="0" err="1">
                <a:latin typeface="Arial"/>
                <a:cs typeface="Arial"/>
              </a:rPr>
              <a:t>pada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5" dirty="0" err="1">
                <a:latin typeface="Arial"/>
                <a:cs typeface="Arial"/>
              </a:rPr>
              <a:t>pengguna</a:t>
            </a:r>
            <a:r>
              <a:rPr lang="en-US" sz="2000" spc="-5" dirty="0">
                <a:latin typeface="Arial"/>
                <a:cs typeface="Arial"/>
              </a:rPr>
              <a:t>, </a:t>
            </a:r>
            <a:r>
              <a:rPr lang="en-US" sz="2000" spc="-5" dirty="0" err="1">
                <a:latin typeface="Arial"/>
                <a:cs typeface="Arial"/>
              </a:rPr>
              <a:t>pada</a:t>
            </a:r>
            <a:r>
              <a:rPr lang="en-US" sz="2000" spc="-5" dirty="0">
                <a:latin typeface="Arial"/>
                <a:cs typeface="Arial"/>
              </a:rPr>
              <a:t>  </a:t>
            </a:r>
            <a:r>
              <a:rPr lang="en-US" sz="2000" dirty="0" err="1">
                <a:latin typeface="Arial"/>
                <a:cs typeface="Arial"/>
              </a:rPr>
              <a:t>waktu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5" dirty="0" err="1">
                <a:latin typeface="Arial"/>
                <a:cs typeface="Arial"/>
              </a:rPr>
              <a:t>dan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5" dirty="0" err="1">
                <a:latin typeface="Arial"/>
                <a:cs typeface="Arial"/>
              </a:rPr>
              <a:t>tempat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yang</a:t>
            </a:r>
            <a:r>
              <a:rPr lang="en-US" sz="2000" spc="-6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sesuai</a:t>
            </a:r>
            <a:endParaRPr lang="en-US" sz="20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1175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358</TotalTime>
  <Words>650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Kerangka kerja untuk memahami interaksi</vt:lpstr>
      <vt:lpstr>Siklus tindakan eksekusi/evaluasi</vt:lpstr>
      <vt:lpstr>Conseptual Model</vt:lpstr>
      <vt:lpstr>Konseptual Model Berdasarkan Aktivitas</vt:lpstr>
      <vt:lpstr>Menginstruksikan (Instructing) </vt:lpstr>
      <vt:lpstr>Berbicara (Conversing) </vt:lpstr>
      <vt:lpstr>Memanipulasi (Manipulating) </vt:lpstr>
      <vt:lpstr>Mengeksplorasi (Exploring) </vt:lpstr>
      <vt:lpstr>Model Konseptual Klasik: Spreadsheet</vt:lpstr>
      <vt:lpstr>Antarmuka Metaforik </vt:lpstr>
      <vt:lpstr>Paradigma Interaksi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9</cp:revision>
  <dcterms:created xsi:type="dcterms:W3CDTF">2017-10-03T20:10:49Z</dcterms:created>
  <dcterms:modified xsi:type="dcterms:W3CDTF">2017-10-04T02:08:56Z</dcterms:modified>
</cp:coreProperties>
</file>