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8" r:id="rId1"/>
  </p:sldMasterIdLst>
  <p:notesMasterIdLst>
    <p:notesMasterId r:id="rId9"/>
  </p:notesMasterIdLst>
  <p:sldIdLst>
    <p:sldId id="266" r:id="rId2"/>
    <p:sldId id="262" r:id="rId3"/>
    <p:sldId id="267" r:id="rId4"/>
    <p:sldId id="268" r:id="rId5"/>
    <p:sldId id="269" r:id="rId6"/>
    <p:sldId id="270" r:id="rId7"/>
    <p:sldId id="271" r:id="rId8"/>
  </p:sldIdLst>
  <p:sldSz cx="9144000" cy="6858000" type="letter"/>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490" autoAdjust="0"/>
    <p:restoredTop sz="94660"/>
  </p:normalViewPr>
  <p:slideViewPr>
    <p:cSldViewPr snapToGrid="0">
      <p:cViewPr varScale="1">
        <p:scale>
          <a:sx n="79" d="100"/>
          <a:sy n="79" d="100"/>
        </p:scale>
        <p:origin x="126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2143"/>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5266347" y="0"/>
            <a:ext cx="4028440" cy="352143"/>
          </a:xfrm>
          <a:prstGeom prst="rect">
            <a:avLst/>
          </a:prstGeom>
        </p:spPr>
        <p:txBody>
          <a:bodyPr vert="horz" lIns="93177" tIns="46589" rIns="93177" bIns="46589" rtlCol="0"/>
          <a:lstStyle>
            <a:lvl1pPr algn="r">
              <a:defRPr sz="1200"/>
            </a:lvl1pPr>
          </a:lstStyle>
          <a:p>
            <a:fld id="{DB63B928-6E00-482B-9D85-052C3D949684}" type="datetimeFigureOut">
              <a:rPr lang="en-US" smtClean="0"/>
              <a:t>5/11/2019</a:t>
            </a:fld>
            <a:endParaRPr lang="en-US"/>
          </a:p>
        </p:txBody>
      </p:sp>
      <p:sp>
        <p:nvSpPr>
          <p:cNvPr id="4" name="Slide Image Placeholder 3"/>
          <p:cNvSpPr>
            <a:spLocks noGrp="1" noRot="1" noChangeAspect="1"/>
          </p:cNvSpPr>
          <p:nvPr>
            <p:ph type="sldImg" idx="2"/>
          </p:nvPr>
        </p:nvSpPr>
        <p:spPr>
          <a:xfrm>
            <a:off x="3071813" y="876300"/>
            <a:ext cx="3152775" cy="2365375"/>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929640" y="3373756"/>
            <a:ext cx="7437120" cy="2760344"/>
          </a:xfrm>
          <a:prstGeom prst="rect">
            <a:avLst/>
          </a:prstGeom>
        </p:spPr>
        <p:txBody>
          <a:bodyPr vert="horz" lIns="93177" tIns="46589" rIns="93177" bIns="46589"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658258"/>
            <a:ext cx="4028440" cy="352142"/>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5266347" y="6658258"/>
            <a:ext cx="4028440" cy="352142"/>
          </a:xfrm>
          <a:prstGeom prst="rect">
            <a:avLst/>
          </a:prstGeom>
        </p:spPr>
        <p:txBody>
          <a:bodyPr vert="horz" lIns="93177" tIns="46589" rIns="93177" bIns="46589" rtlCol="0" anchor="b"/>
          <a:lstStyle>
            <a:lvl1pPr algn="r">
              <a:defRPr sz="1200"/>
            </a:lvl1pPr>
          </a:lstStyle>
          <a:p>
            <a:fld id="{09F9A97D-341E-4F1D-945E-667732929CE8}" type="slidenum">
              <a:rPr lang="en-US" smtClean="0"/>
              <a:t>‹#›</a:t>
            </a:fld>
            <a:endParaRPr lang="en-US"/>
          </a:p>
        </p:txBody>
      </p:sp>
    </p:spTree>
    <p:extLst>
      <p:ext uri="{BB962C8B-B14F-4D97-AF65-F5344CB8AC3E}">
        <p14:creationId xmlns:p14="http://schemas.microsoft.com/office/powerpoint/2010/main" val="30611379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F9A97D-341E-4F1D-945E-667732929CE8}" type="slidenum">
              <a:rPr lang="en-US" smtClean="0"/>
              <a:t>2</a:t>
            </a:fld>
            <a:endParaRPr lang="en-US"/>
          </a:p>
        </p:txBody>
      </p:sp>
    </p:spTree>
    <p:extLst>
      <p:ext uri="{BB962C8B-B14F-4D97-AF65-F5344CB8AC3E}">
        <p14:creationId xmlns:p14="http://schemas.microsoft.com/office/powerpoint/2010/main" val="24399587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F9A97D-341E-4F1D-945E-667732929CE8}" type="slidenum">
              <a:rPr lang="en-US" smtClean="0"/>
              <a:t>6</a:t>
            </a:fld>
            <a:endParaRPr lang="en-US"/>
          </a:p>
        </p:txBody>
      </p:sp>
    </p:spTree>
    <p:extLst>
      <p:ext uri="{BB962C8B-B14F-4D97-AF65-F5344CB8AC3E}">
        <p14:creationId xmlns:p14="http://schemas.microsoft.com/office/powerpoint/2010/main" val="3018418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F9A97D-341E-4F1D-945E-667732929CE8}" type="slidenum">
              <a:rPr lang="en-US" smtClean="0"/>
              <a:t>7</a:t>
            </a:fld>
            <a:endParaRPr lang="en-US"/>
          </a:p>
        </p:txBody>
      </p:sp>
    </p:spTree>
    <p:extLst>
      <p:ext uri="{BB962C8B-B14F-4D97-AF65-F5344CB8AC3E}">
        <p14:creationId xmlns:p14="http://schemas.microsoft.com/office/powerpoint/2010/main" val="33343902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07D73BC-1110-4BEF-8DA6-5FBDC0D73D8B}" type="datetimeFigureOut">
              <a:rPr lang="en-US" smtClean="0"/>
              <a:t>5/11/2019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4889F-498D-4CA4-AA6E-5EED0B1DD2CC}" type="slidenum">
              <a:rPr lang="en-US" smtClean="0"/>
              <a:t>‹#›</a:t>
            </a:fld>
            <a:endParaRPr lang="en-US"/>
          </a:p>
        </p:txBody>
      </p:sp>
    </p:spTree>
    <p:extLst>
      <p:ext uri="{BB962C8B-B14F-4D97-AF65-F5344CB8AC3E}">
        <p14:creationId xmlns:p14="http://schemas.microsoft.com/office/powerpoint/2010/main" val="108290310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7D73BC-1110-4BEF-8DA6-5FBDC0D73D8B}" type="datetimeFigureOut">
              <a:rPr lang="en-US" smtClean="0"/>
              <a:t>5/11/2019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4889F-498D-4CA4-AA6E-5EED0B1DD2CC}" type="slidenum">
              <a:rPr lang="en-US" smtClean="0"/>
              <a:t>‹#›</a:t>
            </a:fld>
            <a:endParaRPr lang="en-US"/>
          </a:p>
        </p:txBody>
      </p:sp>
    </p:spTree>
    <p:extLst>
      <p:ext uri="{BB962C8B-B14F-4D97-AF65-F5344CB8AC3E}">
        <p14:creationId xmlns:p14="http://schemas.microsoft.com/office/powerpoint/2010/main" val="3006684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7D73BC-1110-4BEF-8DA6-5FBDC0D73D8B}" type="datetimeFigureOut">
              <a:rPr lang="en-US" smtClean="0"/>
              <a:t>5/11/2019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4889F-498D-4CA4-AA6E-5EED0B1DD2CC}" type="slidenum">
              <a:rPr lang="en-US" smtClean="0"/>
              <a:t>‹#›</a:t>
            </a:fld>
            <a:endParaRPr lang="en-US"/>
          </a:p>
        </p:txBody>
      </p:sp>
    </p:spTree>
    <p:extLst>
      <p:ext uri="{BB962C8B-B14F-4D97-AF65-F5344CB8AC3E}">
        <p14:creationId xmlns:p14="http://schemas.microsoft.com/office/powerpoint/2010/main" val="243640303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7D73BC-1110-4BEF-8DA6-5FBDC0D73D8B}" type="datetimeFigureOut">
              <a:rPr lang="en-US" smtClean="0"/>
              <a:t>5/11/2019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4889F-498D-4CA4-AA6E-5EED0B1DD2CC}" type="slidenum">
              <a:rPr lang="en-US" smtClean="0"/>
              <a:t>‹#›</a:t>
            </a:fld>
            <a:endParaRPr lang="en-US"/>
          </a:p>
        </p:txBody>
      </p:sp>
    </p:spTree>
    <p:extLst>
      <p:ext uri="{BB962C8B-B14F-4D97-AF65-F5344CB8AC3E}">
        <p14:creationId xmlns:p14="http://schemas.microsoft.com/office/powerpoint/2010/main" val="2303735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07D73BC-1110-4BEF-8DA6-5FBDC0D73D8B}" type="datetimeFigureOut">
              <a:rPr lang="en-US" smtClean="0"/>
              <a:t>5/11/2019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4889F-498D-4CA4-AA6E-5EED0B1DD2CC}" type="slidenum">
              <a:rPr lang="en-US" smtClean="0"/>
              <a:t>‹#›</a:t>
            </a:fld>
            <a:endParaRPr lang="en-US"/>
          </a:p>
        </p:txBody>
      </p:sp>
    </p:spTree>
    <p:extLst>
      <p:ext uri="{BB962C8B-B14F-4D97-AF65-F5344CB8AC3E}">
        <p14:creationId xmlns:p14="http://schemas.microsoft.com/office/powerpoint/2010/main" val="3684839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07D73BC-1110-4BEF-8DA6-5FBDC0D73D8B}" type="datetimeFigureOut">
              <a:rPr lang="en-US" smtClean="0"/>
              <a:t>5/11/2019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F4889F-498D-4CA4-AA6E-5EED0B1DD2CC}" type="slidenum">
              <a:rPr lang="en-US" smtClean="0"/>
              <a:t>‹#›</a:t>
            </a:fld>
            <a:endParaRPr lang="en-US"/>
          </a:p>
        </p:txBody>
      </p:sp>
    </p:spTree>
    <p:extLst>
      <p:ext uri="{BB962C8B-B14F-4D97-AF65-F5344CB8AC3E}">
        <p14:creationId xmlns:p14="http://schemas.microsoft.com/office/powerpoint/2010/main" val="243537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07D73BC-1110-4BEF-8DA6-5FBDC0D73D8B}" type="datetimeFigureOut">
              <a:rPr lang="en-US" smtClean="0"/>
              <a:t>5/11/2019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F4889F-498D-4CA4-AA6E-5EED0B1DD2CC}" type="slidenum">
              <a:rPr lang="en-US" smtClean="0"/>
              <a:t>‹#›</a:t>
            </a:fld>
            <a:endParaRPr lang="en-US"/>
          </a:p>
        </p:txBody>
      </p:sp>
    </p:spTree>
    <p:extLst>
      <p:ext uri="{BB962C8B-B14F-4D97-AF65-F5344CB8AC3E}">
        <p14:creationId xmlns:p14="http://schemas.microsoft.com/office/powerpoint/2010/main" val="2879393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07D73BC-1110-4BEF-8DA6-5FBDC0D73D8B}" type="datetimeFigureOut">
              <a:rPr lang="en-US" smtClean="0"/>
              <a:t>5/11/2019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F4889F-498D-4CA4-AA6E-5EED0B1DD2CC}" type="slidenum">
              <a:rPr lang="en-US" smtClean="0"/>
              <a:t>‹#›</a:t>
            </a:fld>
            <a:endParaRPr lang="en-US"/>
          </a:p>
        </p:txBody>
      </p:sp>
    </p:spTree>
    <p:extLst>
      <p:ext uri="{BB962C8B-B14F-4D97-AF65-F5344CB8AC3E}">
        <p14:creationId xmlns:p14="http://schemas.microsoft.com/office/powerpoint/2010/main" val="547766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7D73BC-1110-4BEF-8DA6-5FBDC0D73D8B}" type="datetimeFigureOut">
              <a:rPr lang="en-US" smtClean="0"/>
              <a:t>5/11/2019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F4889F-498D-4CA4-AA6E-5EED0B1DD2CC}" type="slidenum">
              <a:rPr lang="en-US" smtClean="0"/>
              <a:t>‹#›</a:t>
            </a:fld>
            <a:endParaRPr lang="en-US"/>
          </a:p>
        </p:txBody>
      </p:sp>
    </p:spTree>
    <p:extLst>
      <p:ext uri="{BB962C8B-B14F-4D97-AF65-F5344CB8AC3E}">
        <p14:creationId xmlns:p14="http://schemas.microsoft.com/office/powerpoint/2010/main" val="85893813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507D73BC-1110-4BEF-8DA6-5FBDC0D73D8B}" type="datetimeFigureOut">
              <a:rPr lang="en-US" smtClean="0"/>
              <a:t>5/11/2019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F4889F-498D-4CA4-AA6E-5EED0B1DD2CC}" type="slidenum">
              <a:rPr lang="en-US" smtClean="0"/>
              <a:t>‹#›</a:t>
            </a:fld>
            <a:endParaRPr lang="en-US"/>
          </a:p>
        </p:txBody>
      </p:sp>
    </p:spTree>
    <p:extLst>
      <p:ext uri="{BB962C8B-B14F-4D97-AF65-F5344CB8AC3E}">
        <p14:creationId xmlns:p14="http://schemas.microsoft.com/office/powerpoint/2010/main" val="136387194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507D73BC-1110-4BEF-8DA6-5FBDC0D73D8B}" type="datetimeFigureOut">
              <a:rPr lang="en-US" smtClean="0"/>
              <a:t>5/11/2019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F4889F-498D-4CA4-AA6E-5EED0B1DD2CC}" type="slidenum">
              <a:rPr lang="en-US" smtClean="0"/>
              <a:t>‹#›</a:t>
            </a:fld>
            <a:endParaRPr lang="en-US"/>
          </a:p>
        </p:txBody>
      </p:sp>
    </p:spTree>
    <p:extLst>
      <p:ext uri="{BB962C8B-B14F-4D97-AF65-F5344CB8AC3E}">
        <p14:creationId xmlns:p14="http://schemas.microsoft.com/office/powerpoint/2010/main" val="743309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07D73BC-1110-4BEF-8DA6-5FBDC0D73D8B}" type="datetimeFigureOut">
              <a:rPr lang="en-US" smtClean="0"/>
              <a:t>5/11/2019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7F4889F-498D-4CA4-AA6E-5EED0B1DD2CC}" type="slidenum">
              <a:rPr lang="en-US" smtClean="0"/>
              <a:t>‹#›</a:t>
            </a:fld>
            <a:endParaRPr lang="en-US"/>
          </a:p>
        </p:txBody>
      </p:sp>
    </p:spTree>
    <p:extLst>
      <p:ext uri="{BB962C8B-B14F-4D97-AF65-F5344CB8AC3E}">
        <p14:creationId xmlns:p14="http://schemas.microsoft.com/office/powerpoint/2010/main" val="1701194530"/>
      </p:ext>
    </p:extLst>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2.emf"/></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1297" y="2092325"/>
            <a:ext cx="8870952" cy="4185761"/>
          </a:xfrm>
          <a:prstGeom prst="rect">
            <a:avLst/>
          </a:prstGeom>
          <a:noFill/>
        </p:spPr>
        <p:txBody>
          <a:bodyPr wrap="square" rtlCol="0">
            <a:spAutoFit/>
          </a:bodyPr>
          <a:lstStyle/>
          <a:p>
            <a:pPr algn="ctr"/>
            <a:r>
              <a:rPr lang="en-US" sz="2200" dirty="0" smtClean="0">
                <a:latin typeface="Times New Roman" panose="02020603050405020304" pitchFamily="18" charset="0"/>
                <a:cs typeface="Times New Roman" panose="02020603050405020304" pitchFamily="18" charset="0"/>
              </a:rPr>
              <a:t>ECE 8890 Neural </a:t>
            </a:r>
            <a:r>
              <a:rPr lang="en-US" altLang="zh-CN" sz="2200" dirty="0" smtClean="0">
                <a:latin typeface="Times New Roman" panose="02020603050405020304" pitchFamily="18" charset="0"/>
                <a:cs typeface="Times New Roman" panose="02020603050405020304" pitchFamily="18" charset="0"/>
              </a:rPr>
              <a:t>Network Final Project</a:t>
            </a:r>
            <a:endParaRPr lang="en-US" sz="2200" dirty="0" smtClean="0">
              <a:latin typeface="Times New Roman" panose="02020603050405020304" pitchFamily="18" charset="0"/>
              <a:cs typeface="Times New Roman" panose="02020603050405020304" pitchFamily="18" charset="0"/>
            </a:endParaRPr>
          </a:p>
          <a:p>
            <a:pPr algn="ctr"/>
            <a:r>
              <a:rPr lang="en-US" sz="3600" b="1" dirty="0" smtClean="0">
                <a:latin typeface="Times New Roman" panose="02020603050405020304" pitchFamily="18" charset="0"/>
                <a:cs typeface="Times New Roman" panose="02020603050405020304" pitchFamily="18" charset="0"/>
              </a:rPr>
              <a:t>Ensemble Generative Adversarial Networks for Anomaly Detection</a:t>
            </a:r>
          </a:p>
          <a:p>
            <a:pPr algn="ctr"/>
            <a:endParaRPr lang="en-US" sz="3300" dirty="0" smtClean="0">
              <a:latin typeface="Times New Roman" panose="02020603050405020304" pitchFamily="18" charset="0"/>
              <a:cs typeface="Times New Roman" panose="02020603050405020304" pitchFamily="18" charset="0"/>
            </a:endParaRPr>
          </a:p>
          <a:p>
            <a:pPr algn="ctr"/>
            <a:endParaRPr lang="en-US" sz="3300" dirty="0">
              <a:latin typeface="Times New Roman" panose="02020603050405020304" pitchFamily="18" charset="0"/>
              <a:cs typeface="Times New Roman" panose="02020603050405020304" pitchFamily="18" charset="0"/>
            </a:endParaRPr>
          </a:p>
          <a:p>
            <a:pPr algn="ctr"/>
            <a:r>
              <a:rPr lang="en-US" sz="3200" dirty="0" smtClean="0">
                <a:latin typeface="Times New Roman" panose="02020603050405020304" pitchFamily="18" charset="0"/>
                <a:cs typeface="Times New Roman" panose="02020603050405020304" pitchFamily="18" charset="0"/>
              </a:rPr>
              <a:t>Wenlong Wu</a:t>
            </a:r>
          </a:p>
          <a:p>
            <a:pPr algn="ctr"/>
            <a:r>
              <a:rPr lang="en-US" sz="2000" dirty="0" smtClean="0">
                <a:latin typeface="Times New Roman" panose="02020603050405020304" pitchFamily="18" charset="0"/>
                <a:cs typeface="Times New Roman" panose="02020603050405020304" pitchFamily="18" charset="0"/>
              </a:rPr>
              <a:t>Advisor: Derek Anderson, James Keller</a:t>
            </a:r>
          </a:p>
          <a:p>
            <a:pPr algn="ctr"/>
            <a:r>
              <a:rPr lang="en-US" dirty="0" smtClean="0">
                <a:latin typeface="Times New Roman" panose="02020603050405020304" pitchFamily="18" charset="0"/>
                <a:cs typeface="Times New Roman" panose="02020603050405020304" pitchFamily="18" charset="0"/>
              </a:rPr>
              <a:t>University of Missouri</a:t>
            </a:r>
          </a:p>
          <a:p>
            <a:pPr algn="ctr"/>
            <a:r>
              <a:rPr lang="en-US" dirty="0">
                <a:latin typeface="Times New Roman" panose="02020603050405020304" pitchFamily="18" charset="0"/>
                <a:cs typeface="Times New Roman" panose="02020603050405020304" pitchFamily="18" charset="0"/>
              </a:rPr>
              <a:t>May 2019</a:t>
            </a:r>
          </a:p>
          <a:p>
            <a:pPr algn="ctr"/>
            <a:endParaRPr lang="en-US" dirty="0">
              <a:latin typeface="Times New Roman" panose="02020603050405020304" pitchFamily="18" charset="0"/>
              <a:cs typeface="Times New Roman" panose="02020603050405020304" pitchFamily="18" charset="0"/>
            </a:endParaRPr>
          </a:p>
        </p:txBody>
      </p:sp>
      <p:pic>
        <p:nvPicPr>
          <p:cNvPr id="1026" name="Picture 2" descr="Image result for mizzou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17045" y="481902"/>
            <a:ext cx="1119456" cy="1322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14394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ular Callout 3"/>
          <p:cNvSpPr/>
          <p:nvPr/>
        </p:nvSpPr>
        <p:spPr>
          <a:xfrm>
            <a:off x="66672" y="5452638"/>
            <a:ext cx="5883023" cy="837455"/>
          </a:xfrm>
          <a:prstGeom prst="wedgeRoundRectCallout">
            <a:avLst>
              <a:gd name="adj1" fmla="val -40107"/>
              <a:gd name="adj2" fmla="val 114456"/>
              <a:gd name="adj3" fmla="val 16667"/>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7" name="TextBox 6"/>
          <p:cNvSpPr txBox="1"/>
          <p:nvPr/>
        </p:nvSpPr>
        <p:spPr>
          <a:xfrm>
            <a:off x="66675" y="133350"/>
            <a:ext cx="5705475" cy="646331"/>
          </a:xfrm>
          <a:prstGeom prst="rect">
            <a:avLst/>
          </a:prstGeom>
          <a:noFill/>
        </p:spPr>
        <p:txBody>
          <a:bodyPr wrap="square" rtlCol="0">
            <a:spAutoFit/>
          </a:bodyPr>
          <a:lstStyle/>
          <a:p>
            <a:r>
              <a:rPr lang="en-US" sz="3600" dirty="0" smtClean="0">
                <a:latin typeface="Times New Roman" panose="02020603050405020304" pitchFamily="18" charset="0"/>
                <a:cs typeface="Times New Roman" panose="02020603050405020304" pitchFamily="18" charset="0"/>
              </a:rPr>
              <a:t>Overview and Motivation</a:t>
            </a:r>
            <a:endParaRPr lang="en-US" sz="36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66674" y="1108759"/>
            <a:ext cx="9077326" cy="1107996"/>
          </a:xfrm>
          <a:prstGeom prst="rect">
            <a:avLst/>
          </a:prstGeom>
          <a:noFill/>
        </p:spPr>
        <p:txBody>
          <a:bodyPr wrap="square" rtlCol="0">
            <a:spAutoFit/>
          </a:bodyPr>
          <a:lstStyle/>
          <a:p>
            <a:pPr indent="182880" algn="just"/>
            <a:r>
              <a:rPr lang="en-US" sz="2200" dirty="0" smtClean="0">
                <a:latin typeface="Times New Roman" panose="02020603050405020304" pitchFamily="18" charset="0"/>
                <a:cs typeface="Times New Roman" panose="02020603050405020304" pitchFamily="18" charset="0"/>
              </a:rPr>
              <a:t>Generative Adversarial Network (</a:t>
            </a:r>
            <a:r>
              <a:rPr lang="en-US" sz="2200" b="1" dirty="0" smtClean="0">
                <a:latin typeface="Times New Roman" panose="02020603050405020304" pitchFamily="18" charset="0"/>
                <a:cs typeface="Times New Roman" panose="02020603050405020304" pitchFamily="18" charset="0"/>
              </a:rPr>
              <a:t>GAN</a:t>
            </a:r>
            <a:r>
              <a:rPr lang="en-US" sz="2200" dirty="0" smtClean="0">
                <a:latin typeface="Times New Roman" panose="02020603050405020304" pitchFamily="18" charset="0"/>
                <a:cs typeface="Times New Roman" panose="02020603050405020304" pitchFamily="18" charset="0"/>
              </a:rPr>
              <a:t>) is a powerful framework to learn generative model and has been achieved a great success on image generation, image super-resolution and etc.</a:t>
            </a:r>
          </a:p>
        </p:txBody>
      </p:sp>
      <p:sp>
        <p:nvSpPr>
          <p:cNvPr id="11" name="TextBox 10"/>
          <p:cNvSpPr txBox="1"/>
          <p:nvPr/>
        </p:nvSpPr>
        <p:spPr>
          <a:xfrm>
            <a:off x="66673" y="2098596"/>
            <a:ext cx="6571483" cy="2462213"/>
          </a:xfrm>
          <a:prstGeom prst="rect">
            <a:avLst/>
          </a:prstGeom>
          <a:noFill/>
        </p:spPr>
        <p:txBody>
          <a:bodyPr wrap="square" rtlCol="0">
            <a:spAutoFit/>
          </a:bodyPr>
          <a:lstStyle/>
          <a:p>
            <a:pPr indent="182880" algn="just"/>
            <a:r>
              <a:rPr lang="en-US" sz="2200" dirty="0">
                <a:latin typeface="Times New Roman" panose="02020603050405020304" pitchFamily="18" charset="0"/>
                <a:cs typeface="Times New Roman" panose="02020603050405020304" pitchFamily="18" charset="0"/>
              </a:rPr>
              <a:t>However, the GAN algorithm is mostly used on image datasets to learn the distribution of images </a:t>
            </a:r>
            <a:r>
              <a:rPr lang="en-US" sz="2200" dirty="0" smtClean="0">
                <a:latin typeface="Times New Roman" panose="02020603050405020304" pitchFamily="18" charset="0"/>
                <a:cs typeface="Times New Roman" panose="02020603050405020304" pitchFamily="18" charset="0"/>
              </a:rPr>
              <a:t>nowadays [1]. Few </a:t>
            </a:r>
            <a:r>
              <a:rPr lang="en-US" sz="2200" dirty="0">
                <a:latin typeface="Times New Roman" panose="02020603050405020304" pitchFamily="18" charset="0"/>
                <a:cs typeface="Times New Roman" panose="02020603050405020304" pitchFamily="18" charset="0"/>
              </a:rPr>
              <a:t>research has been done on </a:t>
            </a:r>
            <a:r>
              <a:rPr lang="en-US" sz="2200" dirty="0" smtClean="0">
                <a:latin typeface="Times New Roman" panose="02020603050405020304" pitchFamily="18" charset="0"/>
                <a:cs typeface="Times New Roman" panose="02020603050405020304" pitchFamily="18" charset="0"/>
              </a:rPr>
              <a:t>structure / tabular </a:t>
            </a:r>
            <a:r>
              <a:rPr lang="en-US" sz="2200" dirty="0">
                <a:latin typeface="Times New Roman" panose="02020603050405020304" pitchFamily="18" charset="0"/>
                <a:cs typeface="Times New Roman" panose="02020603050405020304" pitchFamily="18" charset="0"/>
              </a:rPr>
              <a:t>data to model the high-dimensional data distribution.</a:t>
            </a:r>
          </a:p>
          <a:p>
            <a:pPr indent="182880" algn="just"/>
            <a:r>
              <a:rPr lang="en-US" sz="2200" dirty="0">
                <a:latin typeface="Times New Roman" panose="02020603050405020304" pitchFamily="18" charset="0"/>
                <a:cs typeface="Times New Roman" panose="02020603050405020304" pitchFamily="18" charset="0"/>
              </a:rPr>
              <a:t> In this project, the GAN is used </a:t>
            </a:r>
            <a:r>
              <a:rPr lang="en-US" sz="2200" dirty="0" smtClean="0">
                <a:latin typeface="Times New Roman" panose="02020603050405020304" pitchFamily="18" charset="0"/>
                <a:cs typeface="Times New Roman" panose="02020603050405020304" pitchFamily="18" charset="0"/>
              </a:rPr>
              <a:t>to </a:t>
            </a:r>
            <a:r>
              <a:rPr lang="en-US" sz="2200" b="1" dirty="0" smtClean="0">
                <a:latin typeface="Times New Roman" panose="02020603050405020304" pitchFamily="18" charset="0"/>
                <a:cs typeface="Times New Roman" panose="02020603050405020304" pitchFamily="18" charset="0"/>
              </a:rPr>
              <a:t>model data distribution on structure/tabular data </a:t>
            </a:r>
            <a:r>
              <a:rPr lang="en-US" sz="2200" dirty="0" smtClean="0">
                <a:latin typeface="Times New Roman" panose="02020603050405020304" pitchFamily="18" charset="0"/>
                <a:cs typeface="Times New Roman" panose="02020603050405020304" pitchFamily="18" charset="0"/>
              </a:rPr>
              <a:t>and to </a:t>
            </a:r>
            <a:r>
              <a:rPr lang="en-US" sz="2200" b="1" dirty="0">
                <a:latin typeface="Times New Roman" panose="02020603050405020304" pitchFamily="18" charset="0"/>
                <a:cs typeface="Times New Roman" panose="02020603050405020304" pitchFamily="18" charset="0"/>
              </a:rPr>
              <a:t>detect potential outliers</a:t>
            </a:r>
            <a:r>
              <a:rPr lang="en-US" sz="2200" dirty="0">
                <a:latin typeface="Times New Roman" panose="02020603050405020304" pitchFamily="18" charset="0"/>
                <a:cs typeface="Times New Roman" panose="02020603050405020304" pitchFamily="18" charset="0"/>
              </a:rPr>
              <a:t> that is out of data distribution. </a:t>
            </a:r>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2037" t="4858" r="75093" b="20104"/>
          <a:stretch/>
        </p:blipFill>
        <p:spPr>
          <a:xfrm>
            <a:off x="6673438" y="2134449"/>
            <a:ext cx="2070886" cy="2104422"/>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73438" y="4309885"/>
            <a:ext cx="2070886" cy="2063890"/>
          </a:xfrm>
          <a:prstGeom prst="rect">
            <a:avLst/>
          </a:prstGeom>
        </p:spPr>
      </p:pic>
      <p:sp>
        <p:nvSpPr>
          <p:cNvPr id="2" name="TextBox 1"/>
          <p:cNvSpPr txBox="1"/>
          <p:nvPr/>
        </p:nvSpPr>
        <p:spPr>
          <a:xfrm>
            <a:off x="316510" y="5635939"/>
            <a:ext cx="5455640" cy="492443"/>
          </a:xfrm>
          <a:prstGeom prst="rect">
            <a:avLst/>
          </a:prstGeom>
          <a:noFill/>
        </p:spPr>
        <p:txBody>
          <a:bodyPr wrap="square" rtlCol="0">
            <a:spAutoFit/>
          </a:bodyPr>
          <a:lstStyle/>
          <a:p>
            <a:r>
              <a:rPr lang="en-US" sz="2600" b="1" dirty="0" smtClean="0">
                <a:solidFill>
                  <a:schemeClr val="accent4"/>
                </a:solidFill>
                <a:latin typeface="Times New Roman" panose="02020603050405020304" pitchFamily="18" charset="0"/>
                <a:cs typeface="Times New Roman" panose="02020603050405020304" pitchFamily="18" charset="0"/>
              </a:rPr>
              <a:t>Which </a:t>
            </a:r>
            <a:r>
              <a:rPr lang="en-US" sz="2600" b="1" dirty="0" smtClean="0">
                <a:solidFill>
                  <a:schemeClr val="accent4"/>
                </a:solidFill>
                <a:latin typeface="Times New Roman" panose="02020603050405020304" pitchFamily="18" charset="0"/>
                <a:cs typeface="Times New Roman" panose="02020603050405020304" pitchFamily="18" charset="0"/>
              </a:rPr>
              <a:t>image </a:t>
            </a:r>
            <a:r>
              <a:rPr lang="en-US" sz="2600" b="1" dirty="0" smtClean="0">
                <a:solidFill>
                  <a:schemeClr val="accent4"/>
                </a:solidFill>
                <a:latin typeface="Times New Roman" panose="02020603050405020304" pitchFamily="18" charset="0"/>
                <a:cs typeface="Times New Roman" panose="02020603050405020304" pitchFamily="18" charset="0"/>
              </a:rPr>
              <a:t>do you think is REAL?</a:t>
            </a:r>
            <a:endParaRPr lang="en-US" sz="2600" b="1" dirty="0">
              <a:solidFill>
                <a:schemeClr val="accent4"/>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85253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Figure 1: The generator and discriminator of GANs are analogous to the counterfeiter and the police. The goal of the counterfeiter is to fool the police into believing that the dollar bill is real.ge titl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675" y="733792"/>
            <a:ext cx="4540260" cy="3013116"/>
          </a:xfrm>
          <a:prstGeom prst="rect">
            <a:avLst/>
          </a:prstGeom>
          <a:noFill/>
          <a:extLst>
            <a:ext uri="{909E8E84-426E-40DD-AFC4-6F175D3DCCD1}">
              <a14:hiddenFill xmlns:a14="http://schemas.microsoft.com/office/drawing/2010/main">
                <a:solidFill>
                  <a:srgbClr val="FFFFFF"/>
                </a:solidFill>
              </a14:hiddenFill>
            </a:ext>
          </a:extLst>
        </p:spPr>
      </p:pic>
      <p:pic>
        <p:nvPicPr>
          <p:cNvPr id="6" name="Google Shape;56;p13"/>
          <p:cNvPicPr preferRelativeResize="0"/>
          <p:nvPr/>
        </p:nvPicPr>
        <p:blipFill>
          <a:blip r:embed="rId3">
            <a:alphaModFix/>
          </a:blip>
          <a:stretch>
            <a:fillRect/>
          </a:stretch>
        </p:blipFill>
        <p:spPr>
          <a:xfrm>
            <a:off x="4606935" y="302779"/>
            <a:ext cx="4534878" cy="3613557"/>
          </a:xfrm>
          <a:prstGeom prst="rect">
            <a:avLst/>
          </a:prstGeom>
          <a:noFill/>
          <a:ln>
            <a:noFill/>
          </a:ln>
        </p:spPr>
      </p:pic>
      <p:sp>
        <p:nvSpPr>
          <p:cNvPr id="3" name="TextBox 2"/>
          <p:cNvSpPr txBox="1"/>
          <p:nvPr/>
        </p:nvSpPr>
        <p:spPr>
          <a:xfrm>
            <a:off x="66675" y="133350"/>
            <a:ext cx="5705475" cy="646331"/>
          </a:xfrm>
          <a:prstGeom prst="rect">
            <a:avLst/>
          </a:prstGeom>
          <a:noFill/>
        </p:spPr>
        <p:txBody>
          <a:bodyPr wrap="square" rtlCol="0">
            <a:spAutoFit/>
          </a:bodyPr>
          <a:lstStyle/>
          <a:p>
            <a:r>
              <a:rPr lang="en-US" sz="3600" dirty="0" smtClean="0">
                <a:latin typeface="Times New Roman" panose="02020603050405020304" pitchFamily="18" charset="0"/>
                <a:cs typeface="Times New Roman" panose="02020603050405020304" pitchFamily="18" charset="0"/>
              </a:rPr>
              <a:t>Methodology: GAN</a:t>
            </a:r>
            <a:endParaRPr lang="en-US" sz="3600" dirty="0">
              <a:latin typeface="Times New Roman" panose="02020603050405020304" pitchFamily="18" charset="0"/>
              <a:cs typeface="Times New Roman" panose="02020603050405020304" pitchFamily="18" charset="0"/>
            </a:endParaRPr>
          </a:p>
        </p:txBody>
      </p:sp>
      <p:sp>
        <p:nvSpPr>
          <p:cNvPr id="9" name="Google Shape;60;p13"/>
          <p:cNvSpPr txBox="1"/>
          <p:nvPr/>
        </p:nvSpPr>
        <p:spPr>
          <a:xfrm>
            <a:off x="4294590" y="1699318"/>
            <a:ext cx="1789906" cy="56645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dirty="0">
                <a:latin typeface="Times New Roman" panose="02020603050405020304" pitchFamily="18" charset="0"/>
                <a:cs typeface="Times New Roman" panose="02020603050405020304" pitchFamily="18" charset="0"/>
              </a:rPr>
              <a:t>Noise (0,1)</a:t>
            </a:r>
            <a:endParaRPr sz="2200" dirty="0">
              <a:latin typeface="Times New Roman" panose="02020603050405020304" pitchFamily="18" charset="0"/>
              <a:cs typeface="Times New Roman" panose="02020603050405020304" pitchFamily="18" charset="0"/>
            </a:endParaRPr>
          </a:p>
        </p:txBody>
      </p:sp>
      <p:sp>
        <p:nvSpPr>
          <p:cNvPr id="10" name="Google Shape;64;p13"/>
          <p:cNvSpPr txBox="1"/>
          <p:nvPr/>
        </p:nvSpPr>
        <p:spPr>
          <a:xfrm>
            <a:off x="7844095" y="2638081"/>
            <a:ext cx="1419644" cy="49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200" dirty="0" smtClean="0">
                <a:latin typeface="Times New Roman" panose="02020603050405020304" pitchFamily="18" charset="0"/>
                <a:cs typeface="Times New Roman" panose="02020603050405020304" pitchFamily="18" charset="0"/>
              </a:rPr>
              <a:t>R</a:t>
            </a:r>
            <a:r>
              <a:rPr lang="en" sz="2200" dirty="0" smtClean="0">
                <a:latin typeface="Times New Roman" panose="02020603050405020304" pitchFamily="18" charset="0"/>
                <a:cs typeface="Times New Roman" panose="02020603050405020304" pitchFamily="18" charset="0"/>
              </a:rPr>
              <a:t>eal/Fake</a:t>
            </a:r>
            <a:endParaRPr sz="22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66675" y="3859886"/>
            <a:ext cx="6460572" cy="1785104"/>
          </a:xfrm>
          <a:prstGeom prst="rect">
            <a:avLst/>
          </a:prstGeom>
          <a:noFill/>
        </p:spPr>
        <p:txBody>
          <a:bodyPr wrap="square" rtlCol="0">
            <a:spAutoFit/>
          </a:bodyPr>
          <a:lstStyle/>
          <a:p>
            <a:pPr marL="342900" indent="-342900" algn="just">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Two networks competing with each other.</a:t>
            </a:r>
          </a:p>
          <a:p>
            <a:pPr marL="342900" indent="-342900" algn="just">
              <a:buFont typeface="Arial" panose="020B0604020202020204" pitchFamily="34" charset="0"/>
              <a:buChar char="•"/>
            </a:pPr>
            <a:r>
              <a:rPr lang="en-US" sz="2200" b="1" dirty="0" smtClean="0">
                <a:latin typeface="Times New Roman" panose="02020603050405020304" pitchFamily="18" charset="0"/>
                <a:cs typeface="Times New Roman" panose="02020603050405020304" pitchFamily="18" charset="0"/>
              </a:rPr>
              <a:t>Discriminator</a:t>
            </a:r>
            <a:r>
              <a:rPr lang="en-US" sz="2200" dirty="0" smtClean="0">
                <a:latin typeface="Times New Roman" panose="02020603050405020304" pitchFamily="18" charset="0"/>
                <a:cs typeface="Times New Roman" panose="02020603050405020304" pitchFamily="18" charset="0"/>
              </a:rPr>
              <a:t> D tries to distinguish between real samples and samples generated by </a:t>
            </a:r>
            <a:r>
              <a:rPr lang="en-US" sz="2200" b="1" dirty="0" smtClean="0">
                <a:latin typeface="Times New Roman" panose="02020603050405020304" pitchFamily="18" charset="0"/>
                <a:cs typeface="Times New Roman" panose="02020603050405020304" pitchFamily="18" charset="0"/>
              </a:rPr>
              <a:t>Generator</a:t>
            </a:r>
            <a:r>
              <a:rPr lang="en-US" sz="2200" dirty="0" smtClean="0">
                <a:latin typeface="Times New Roman" panose="02020603050405020304" pitchFamily="18" charset="0"/>
                <a:cs typeface="Times New Roman" panose="02020603050405020304" pitchFamily="18" charset="0"/>
              </a:rPr>
              <a:t> G.</a:t>
            </a:r>
          </a:p>
          <a:p>
            <a:pPr marL="342900" indent="-342900" algn="just">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G tries to “fool” D.</a:t>
            </a:r>
          </a:p>
          <a:p>
            <a:pPr marL="342900" indent="-342900" algn="just">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G will learn to generate samples similar to real data.</a:t>
            </a:r>
            <a:endParaRPr lang="en-US" sz="22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4" name="TextBox 13"/>
              <p:cNvSpPr txBox="1"/>
              <p:nvPr/>
            </p:nvSpPr>
            <p:spPr>
              <a:xfrm>
                <a:off x="66675" y="5693908"/>
                <a:ext cx="9197064" cy="942887"/>
              </a:xfrm>
              <a:prstGeom prst="rect">
                <a:avLst/>
              </a:prstGeom>
              <a:noFill/>
            </p:spPr>
            <p:txBody>
              <a:bodyPr wrap="square" rtlCol="0">
                <a:spAutoFit/>
              </a:bodyPr>
              <a:lstStyle/>
              <a:p>
                <a:r>
                  <a:rPr lang="en-US" sz="2300" dirty="0" smtClean="0">
                    <a:latin typeface="Times New Roman" panose="02020603050405020304" pitchFamily="18" charset="0"/>
                    <a:cs typeface="Times New Roman" panose="02020603050405020304" pitchFamily="18" charset="0"/>
                  </a:rPr>
                  <a:t>D and G plays two-player minimax game with value function V(G, D):</a:t>
                </a:r>
              </a:p>
              <a:p>
                <a:pPr/>
                <a14:m>
                  <m:oMathPara xmlns:m="http://schemas.openxmlformats.org/officeDocument/2006/math">
                    <m:oMathParaPr>
                      <m:jc m:val="centerGroup"/>
                    </m:oMathParaPr>
                    <m:oMath xmlns:m="http://schemas.openxmlformats.org/officeDocument/2006/math">
                      <m:func>
                        <m:funcPr>
                          <m:ctrlPr>
                            <a:rPr lang="en-US" sz="2300" b="1" i="1" smtClean="0">
                              <a:latin typeface="Cambria Math" panose="02040503050406030204" pitchFamily="18" charset="0"/>
                            </a:rPr>
                          </m:ctrlPr>
                        </m:funcPr>
                        <m:fName>
                          <m:limLow>
                            <m:limLowPr>
                              <m:ctrlPr>
                                <a:rPr lang="en-US" sz="2300" b="1" i="1" smtClean="0">
                                  <a:latin typeface="Cambria Math" panose="02040503050406030204" pitchFamily="18" charset="0"/>
                                </a:rPr>
                              </m:ctrlPr>
                            </m:limLowPr>
                            <m:e>
                              <m:r>
                                <a:rPr lang="en-US" sz="2300" b="1" i="0" smtClean="0">
                                  <a:latin typeface="Cambria Math" panose="02040503050406030204" pitchFamily="18" charset="0"/>
                                </a:rPr>
                                <m:t>𝐦𝐢𝐧</m:t>
                              </m:r>
                            </m:e>
                            <m:lim>
                              <m:r>
                                <a:rPr lang="en-US" sz="2300" b="1" i="1" smtClean="0">
                                  <a:latin typeface="Cambria Math" panose="02040503050406030204" pitchFamily="18" charset="0"/>
                                </a:rPr>
                                <m:t>𝑮</m:t>
                              </m:r>
                            </m:lim>
                          </m:limLow>
                        </m:fName>
                        <m:e>
                          <m:func>
                            <m:funcPr>
                              <m:ctrlPr>
                                <a:rPr lang="en-US" sz="2300" b="1" i="1" smtClean="0">
                                  <a:latin typeface="Cambria Math" panose="02040503050406030204" pitchFamily="18" charset="0"/>
                                </a:rPr>
                              </m:ctrlPr>
                            </m:funcPr>
                            <m:fName>
                              <m:limLow>
                                <m:limLowPr>
                                  <m:ctrlPr>
                                    <a:rPr lang="en-US" sz="2300" b="1" i="1" smtClean="0">
                                      <a:latin typeface="Cambria Math" panose="02040503050406030204" pitchFamily="18" charset="0"/>
                                    </a:rPr>
                                  </m:ctrlPr>
                                </m:limLowPr>
                                <m:e>
                                  <m:r>
                                    <a:rPr lang="en-US" sz="2300" b="1" i="0" smtClean="0">
                                      <a:latin typeface="Cambria Math" panose="02040503050406030204" pitchFamily="18" charset="0"/>
                                    </a:rPr>
                                    <m:t>𝐦𝐚𝐱</m:t>
                                  </m:r>
                                </m:e>
                                <m:lim>
                                  <m:r>
                                    <a:rPr lang="en-US" sz="2300" b="1" i="1" smtClean="0">
                                      <a:latin typeface="Cambria Math" panose="02040503050406030204" pitchFamily="18" charset="0"/>
                                    </a:rPr>
                                    <m:t>𝑫</m:t>
                                  </m:r>
                                </m:lim>
                              </m:limLow>
                            </m:fName>
                            <m:e>
                              <m:r>
                                <a:rPr lang="en-US" sz="2300" b="1" i="1" smtClean="0">
                                  <a:latin typeface="Cambria Math" panose="02040503050406030204" pitchFamily="18" charset="0"/>
                                </a:rPr>
                                <m:t>𝑽</m:t>
                              </m:r>
                              <m:d>
                                <m:dPr>
                                  <m:ctrlPr>
                                    <a:rPr lang="en-US" sz="2300" b="1" i="1" smtClean="0">
                                      <a:latin typeface="Cambria Math" panose="02040503050406030204" pitchFamily="18" charset="0"/>
                                    </a:rPr>
                                  </m:ctrlPr>
                                </m:dPr>
                                <m:e>
                                  <m:r>
                                    <a:rPr lang="en-US" sz="2300" b="1" i="1" smtClean="0">
                                      <a:latin typeface="Cambria Math" panose="02040503050406030204" pitchFamily="18" charset="0"/>
                                    </a:rPr>
                                    <m:t>𝑮</m:t>
                                  </m:r>
                                  <m:r>
                                    <a:rPr lang="en-US" sz="2300" b="1" i="1" smtClean="0">
                                      <a:latin typeface="Cambria Math" panose="02040503050406030204" pitchFamily="18" charset="0"/>
                                    </a:rPr>
                                    <m:t>,</m:t>
                                  </m:r>
                                  <m:r>
                                    <a:rPr lang="en-US" sz="2300" b="1" i="1" smtClean="0">
                                      <a:latin typeface="Cambria Math" panose="02040503050406030204" pitchFamily="18" charset="0"/>
                                    </a:rPr>
                                    <m:t>𝑫</m:t>
                                  </m:r>
                                </m:e>
                              </m:d>
                              <m:r>
                                <a:rPr lang="en-US" sz="2300" b="1" i="1" smtClean="0">
                                  <a:latin typeface="Cambria Math" panose="02040503050406030204" pitchFamily="18" charset="0"/>
                                </a:rPr>
                                <m:t>=</m:t>
                              </m:r>
                              <m:sSub>
                                <m:sSubPr>
                                  <m:ctrlPr>
                                    <a:rPr lang="en-US" sz="2300" b="1" i="1" smtClean="0">
                                      <a:latin typeface="Cambria Math" panose="02040503050406030204" pitchFamily="18" charset="0"/>
                                    </a:rPr>
                                  </m:ctrlPr>
                                </m:sSubPr>
                                <m:e>
                                  <m:r>
                                    <a:rPr lang="en-US" sz="2300" b="1" i="1" smtClean="0">
                                      <a:latin typeface="Cambria Math" panose="02040503050406030204" pitchFamily="18" charset="0"/>
                                    </a:rPr>
                                    <m:t>𝑬</m:t>
                                  </m:r>
                                </m:e>
                                <m:sub>
                                  <m:r>
                                    <a:rPr lang="en-US" sz="2300" b="1" i="1" smtClean="0">
                                      <a:latin typeface="Cambria Math" panose="02040503050406030204" pitchFamily="18" charset="0"/>
                                    </a:rPr>
                                    <m:t>𝒙</m:t>
                                  </m:r>
                                  <m:r>
                                    <a:rPr lang="en-US" sz="2300" b="1" i="1" smtClean="0">
                                      <a:latin typeface="Cambria Math" panose="02040503050406030204" pitchFamily="18" charset="0"/>
                                    </a:rPr>
                                    <m:t>~</m:t>
                                  </m:r>
                                  <m:sSub>
                                    <m:sSubPr>
                                      <m:ctrlPr>
                                        <a:rPr lang="en-US" sz="2300" b="1" i="1" smtClean="0">
                                          <a:latin typeface="Cambria Math" panose="02040503050406030204" pitchFamily="18" charset="0"/>
                                        </a:rPr>
                                      </m:ctrlPr>
                                    </m:sSubPr>
                                    <m:e>
                                      <m:r>
                                        <a:rPr lang="en-US" sz="2300" b="1" i="1" smtClean="0">
                                          <a:latin typeface="Cambria Math" panose="02040503050406030204" pitchFamily="18" charset="0"/>
                                        </a:rPr>
                                        <m:t>𝒑</m:t>
                                      </m:r>
                                    </m:e>
                                    <m:sub>
                                      <m:r>
                                        <a:rPr lang="en-US" sz="2300" b="1" i="1" smtClean="0">
                                          <a:latin typeface="Cambria Math" panose="02040503050406030204" pitchFamily="18" charset="0"/>
                                        </a:rPr>
                                        <m:t>𝒅𝒂𝒕𝒂</m:t>
                                      </m:r>
                                    </m:sub>
                                  </m:sSub>
                                </m:sub>
                              </m:sSub>
                              <m:r>
                                <a:rPr lang="en-US" sz="2300" b="1" i="1" smtClean="0">
                                  <a:latin typeface="Cambria Math" panose="02040503050406030204" pitchFamily="18" charset="0"/>
                                </a:rPr>
                                <m:t>[</m:t>
                              </m:r>
                              <m:func>
                                <m:funcPr>
                                  <m:ctrlPr>
                                    <a:rPr lang="en-US" sz="2300" b="1" i="1" smtClean="0">
                                      <a:latin typeface="Cambria Math" panose="02040503050406030204" pitchFamily="18" charset="0"/>
                                    </a:rPr>
                                  </m:ctrlPr>
                                </m:funcPr>
                                <m:fName>
                                  <m:r>
                                    <a:rPr lang="en-US" sz="2300" b="1" i="0" smtClean="0">
                                      <a:latin typeface="Cambria Math" panose="02040503050406030204" pitchFamily="18" charset="0"/>
                                    </a:rPr>
                                    <m:t>𝐥𝐨𝐠</m:t>
                                  </m:r>
                                </m:fName>
                                <m:e>
                                  <m:r>
                                    <a:rPr lang="en-US" sz="2300" b="1" i="1" smtClean="0">
                                      <a:latin typeface="Cambria Math" panose="02040503050406030204" pitchFamily="18" charset="0"/>
                                    </a:rPr>
                                    <m:t>𝑫</m:t>
                                  </m:r>
                                  <m:r>
                                    <a:rPr lang="en-US" sz="2300" b="1" i="1" smtClean="0">
                                      <a:latin typeface="Cambria Math" panose="02040503050406030204" pitchFamily="18" charset="0"/>
                                    </a:rPr>
                                    <m:t>(</m:t>
                                  </m:r>
                                  <m:r>
                                    <a:rPr lang="en-US" sz="2300" b="1" i="1" smtClean="0">
                                      <a:latin typeface="Cambria Math" panose="02040503050406030204" pitchFamily="18" charset="0"/>
                                    </a:rPr>
                                    <m:t>𝒙</m:t>
                                  </m:r>
                                  <m:r>
                                    <a:rPr lang="en-US" sz="2300" b="1" i="1" smtClean="0">
                                      <a:latin typeface="Cambria Math" panose="02040503050406030204" pitchFamily="18" charset="0"/>
                                    </a:rPr>
                                    <m:t>)</m:t>
                                  </m:r>
                                </m:e>
                              </m:func>
                              <m:r>
                                <a:rPr lang="en-US" sz="2300" b="1" i="1" smtClean="0">
                                  <a:latin typeface="Cambria Math" panose="02040503050406030204" pitchFamily="18" charset="0"/>
                                </a:rPr>
                                <m:t>]</m:t>
                              </m:r>
                            </m:e>
                          </m:func>
                          <m:r>
                            <a:rPr lang="en-US" sz="2300" b="1" i="1" smtClean="0">
                              <a:latin typeface="Cambria Math" panose="02040503050406030204" pitchFamily="18" charset="0"/>
                            </a:rPr>
                            <m:t>+</m:t>
                          </m:r>
                          <m:sSub>
                            <m:sSubPr>
                              <m:ctrlPr>
                                <a:rPr lang="en-US" sz="2300" b="1" i="1" smtClean="0">
                                  <a:latin typeface="Cambria Math" panose="02040503050406030204" pitchFamily="18" charset="0"/>
                                </a:rPr>
                              </m:ctrlPr>
                            </m:sSubPr>
                            <m:e>
                              <m:r>
                                <a:rPr lang="en-US" sz="2300" b="1" i="1" smtClean="0">
                                  <a:latin typeface="Cambria Math" panose="02040503050406030204" pitchFamily="18" charset="0"/>
                                </a:rPr>
                                <m:t>𝑬</m:t>
                              </m:r>
                            </m:e>
                            <m:sub>
                              <m:r>
                                <a:rPr lang="en-US" sz="2300" b="1" i="1" smtClean="0">
                                  <a:latin typeface="Cambria Math" panose="02040503050406030204" pitchFamily="18" charset="0"/>
                                </a:rPr>
                                <m:t>𝒙</m:t>
                              </m:r>
                              <m:r>
                                <a:rPr lang="en-US" sz="2300" b="1" i="1" smtClean="0">
                                  <a:latin typeface="Cambria Math" panose="02040503050406030204" pitchFamily="18" charset="0"/>
                                </a:rPr>
                                <m:t>~</m:t>
                              </m:r>
                              <m:sSub>
                                <m:sSubPr>
                                  <m:ctrlPr>
                                    <a:rPr lang="en-US" sz="2300" b="1" i="1" smtClean="0">
                                      <a:latin typeface="Cambria Math" panose="02040503050406030204" pitchFamily="18" charset="0"/>
                                    </a:rPr>
                                  </m:ctrlPr>
                                </m:sSubPr>
                                <m:e>
                                  <m:r>
                                    <a:rPr lang="en-US" sz="2300" b="1" i="1" smtClean="0">
                                      <a:latin typeface="Cambria Math" panose="02040503050406030204" pitchFamily="18" charset="0"/>
                                    </a:rPr>
                                    <m:t>𝒑</m:t>
                                  </m:r>
                                </m:e>
                                <m:sub>
                                  <m:r>
                                    <a:rPr lang="en-US" sz="2300" b="1" i="1" smtClean="0">
                                      <a:latin typeface="Cambria Math" panose="02040503050406030204" pitchFamily="18" charset="0"/>
                                    </a:rPr>
                                    <m:t>𝒛</m:t>
                                  </m:r>
                                </m:sub>
                              </m:sSub>
                              <m:r>
                                <a:rPr lang="en-US" sz="2300" b="1" i="1" smtClean="0">
                                  <a:latin typeface="Cambria Math" panose="02040503050406030204" pitchFamily="18" charset="0"/>
                                </a:rPr>
                                <m:t>(</m:t>
                              </m:r>
                              <m:r>
                                <a:rPr lang="en-US" sz="2300" b="1" i="1" smtClean="0">
                                  <a:latin typeface="Cambria Math" panose="02040503050406030204" pitchFamily="18" charset="0"/>
                                </a:rPr>
                                <m:t>𝒛</m:t>
                              </m:r>
                              <m:r>
                                <a:rPr lang="en-US" sz="2300" b="1" i="1" smtClean="0">
                                  <a:latin typeface="Cambria Math" panose="02040503050406030204" pitchFamily="18" charset="0"/>
                                </a:rPr>
                                <m:t>)</m:t>
                              </m:r>
                            </m:sub>
                          </m:sSub>
                          <m:r>
                            <a:rPr lang="en-US" sz="2300" b="1" i="1" smtClean="0">
                              <a:latin typeface="Cambria Math" panose="02040503050406030204" pitchFamily="18" charset="0"/>
                            </a:rPr>
                            <m:t>[</m:t>
                          </m:r>
                          <m:func>
                            <m:funcPr>
                              <m:ctrlPr>
                                <a:rPr lang="en-US" sz="2300" b="1" i="1">
                                  <a:latin typeface="Cambria Math" panose="02040503050406030204" pitchFamily="18" charset="0"/>
                                </a:rPr>
                              </m:ctrlPr>
                            </m:funcPr>
                            <m:fName>
                              <m:r>
                                <a:rPr lang="en-US" sz="2300" b="1" i="1">
                                  <a:latin typeface="Cambria Math" panose="02040503050406030204" pitchFamily="18" charset="0"/>
                                </a:rPr>
                                <m:t>𝒍𝒐𝒈</m:t>
                              </m:r>
                            </m:fName>
                            <m:e>
                              <m:r>
                                <a:rPr lang="en-US" sz="2300" b="1" i="1" smtClean="0">
                                  <a:latin typeface="Cambria Math" panose="02040503050406030204" pitchFamily="18" charset="0"/>
                                </a:rPr>
                                <m:t>(</m:t>
                              </m:r>
                              <m:r>
                                <a:rPr lang="en-US" sz="2300" b="1" i="1" smtClean="0">
                                  <a:latin typeface="Cambria Math" panose="02040503050406030204" pitchFamily="18" charset="0"/>
                                </a:rPr>
                                <m:t>𝟏</m:t>
                              </m:r>
                              <m:r>
                                <a:rPr lang="en-US" sz="2300" b="1" i="1" smtClean="0">
                                  <a:latin typeface="Cambria Math" panose="02040503050406030204" pitchFamily="18" charset="0"/>
                                </a:rPr>
                                <m:t>−</m:t>
                              </m:r>
                              <m:r>
                                <a:rPr lang="en-US" sz="2300" b="1" i="1">
                                  <a:latin typeface="Cambria Math" panose="02040503050406030204" pitchFamily="18" charset="0"/>
                                </a:rPr>
                                <m:t>𝑫</m:t>
                              </m:r>
                              <m:r>
                                <a:rPr lang="en-US" sz="2300" b="1" i="1">
                                  <a:latin typeface="Cambria Math" panose="02040503050406030204" pitchFamily="18" charset="0"/>
                                </a:rPr>
                                <m:t>(</m:t>
                              </m:r>
                              <m:r>
                                <a:rPr lang="en-US" sz="2300" b="1" i="1" smtClean="0">
                                  <a:latin typeface="Cambria Math" panose="02040503050406030204" pitchFamily="18" charset="0"/>
                                </a:rPr>
                                <m:t>𝑮</m:t>
                              </m:r>
                              <m:r>
                                <a:rPr lang="en-US" sz="2300" b="1" i="1" smtClean="0">
                                  <a:latin typeface="Cambria Math" panose="02040503050406030204" pitchFamily="18" charset="0"/>
                                </a:rPr>
                                <m:t>(</m:t>
                              </m:r>
                              <m:r>
                                <a:rPr lang="en-US" sz="2300" b="1" i="1" smtClean="0">
                                  <a:latin typeface="Cambria Math" panose="02040503050406030204" pitchFamily="18" charset="0"/>
                                </a:rPr>
                                <m:t>𝒛</m:t>
                              </m:r>
                              <m:r>
                                <a:rPr lang="en-US" sz="2300" b="1" i="1" smtClean="0">
                                  <a:latin typeface="Cambria Math" panose="02040503050406030204" pitchFamily="18" charset="0"/>
                                </a:rPr>
                                <m:t>))) </m:t>
                              </m:r>
                            </m:e>
                          </m:func>
                          <m:r>
                            <a:rPr lang="en-US" sz="2300" b="1" i="1" smtClean="0">
                              <a:latin typeface="Cambria Math" panose="02040503050406030204" pitchFamily="18" charset="0"/>
                            </a:rPr>
                            <m:t>]</m:t>
                          </m:r>
                        </m:e>
                      </m:func>
                    </m:oMath>
                  </m:oMathPara>
                </a14:m>
                <a:endParaRPr lang="en-US" sz="2300" b="1" dirty="0">
                  <a:latin typeface="Times New Roman" panose="02020603050405020304" pitchFamily="18" charset="0"/>
                  <a:cs typeface="Times New Roman" panose="02020603050405020304" pitchFamily="18" charset="0"/>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66675" y="5693908"/>
                <a:ext cx="9197064" cy="942887"/>
              </a:xfrm>
              <a:prstGeom prst="rect">
                <a:avLst/>
              </a:prstGeom>
              <a:blipFill>
                <a:blip r:embed="rId4"/>
                <a:stretch>
                  <a:fillRect l="-994" t="-5161"/>
                </a:stretch>
              </a:blipFill>
            </p:spPr>
            <p:txBody>
              <a:bodyPr/>
              <a:lstStyle/>
              <a:p>
                <a:r>
                  <a:rPr lang="en-US">
                    <a:noFill/>
                  </a:rPr>
                  <a:t> </a:t>
                </a:r>
              </a:p>
            </p:txBody>
          </p:sp>
        </mc:Fallback>
      </mc:AlternateContent>
    </p:spTree>
    <p:extLst>
      <p:ext uri="{BB962C8B-B14F-4D97-AF65-F5344CB8AC3E}">
        <p14:creationId xmlns:p14="http://schemas.microsoft.com/office/powerpoint/2010/main" val="224780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74" y="3661374"/>
            <a:ext cx="3635216" cy="2726411"/>
          </a:xfrm>
          <a:prstGeom prst="rect">
            <a:avLst/>
          </a:prstGeom>
        </p:spPr>
      </p:pic>
      <p:sp>
        <p:nvSpPr>
          <p:cNvPr id="3" name="TextBox 2"/>
          <p:cNvSpPr txBox="1"/>
          <p:nvPr/>
        </p:nvSpPr>
        <p:spPr>
          <a:xfrm>
            <a:off x="66675" y="133350"/>
            <a:ext cx="6096000" cy="646331"/>
          </a:xfrm>
          <a:prstGeom prst="rect">
            <a:avLst/>
          </a:prstGeom>
          <a:noFill/>
        </p:spPr>
        <p:txBody>
          <a:bodyPr wrap="square" rtlCol="0">
            <a:spAutoFit/>
          </a:bodyPr>
          <a:lstStyle/>
          <a:p>
            <a:r>
              <a:rPr lang="en-US" sz="3600" dirty="0" smtClean="0">
                <a:latin typeface="Times New Roman" panose="02020603050405020304" pitchFamily="18" charset="0"/>
                <a:cs typeface="Times New Roman" panose="02020603050405020304" pitchFamily="18" charset="0"/>
              </a:rPr>
              <a:t>Methodology: Ensemble GAN</a:t>
            </a:r>
            <a:endParaRPr lang="en-US" sz="36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1540" y="1361275"/>
            <a:ext cx="2089334" cy="1470705"/>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19692" y="1354977"/>
            <a:ext cx="2089334" cy="1470705"/>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12004" y="1354264"/>
            <a:ext cx="2089334" cy="1470705"/>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205" y="1367824"/>
            <a:ext cx="2089335" cy="1470704"/>
          </a:xfrm>
          <a:prstGeom prst="rect">
            <a:avLst/>
          </a:prstGeom>
        </p:spPr>
      </p:pic>
      <p:sp>
        <p:nvSpPr>
          <p:cNvPr id="11" name="TextBox 10"/>
          <p:cNvSpPr txBox="1"/>
          <p:nvPr/>
        </p:nvSpPr>
        <p:spPr>
          <a:xfrm>
            <a:off x="6309026" y="1659361"/>
            <a:ext cx="827850" cy="1015663"/>
          </a:xfrm>
          <a:prstGeom prst="rect">
            <a:avLst/>
          </a:prstGeom>
          <a:noFill/>
        </p:spPr>
        <p:txBody>
          <a:bodyPr wrap="square" rtlCol="0">
            <a:spAutoFit/>
          </a:bodyPr>
          <a:lstStyle/>
          <a:p>
            <a:r>
              <a:rPr lang="en-US" sz="6000" dirty="0" smtClean="0"/>
              <a:t>…</a:t>
            </a:r>
            <a:endParaRPr lang="en-US" sz="6000" dirty="0"/>
          </a:p>
        </p:txBody>
      </p:sp>
      <p:sp>
        <p:nvSpPr>
          <p:cNvPr id="13" name="Right Brace 12"/>
          <p:cNvSpPr/>
          <p:nvPr/>
        </p:nvSpPr>
        <p:spPr>
          <a:xfrm rot="5400000">
            <a:off x="4340603" y="-1407270"/>
            <a:ext cx="407150" cy="9003947"/>
          </a:xfrm>
          <a:prstGeom prst="rightBrace">
            <a:avLst>
              <a:gd name="adj1" fmla="val 8333"/>
              <a:gd name="adj2" fmla="val 4714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4" name="Picture 2" descr="gan_gaussian.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26129" y="3661373"/>
            <a:ext cx="3786457" cy="2726411"/>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6451939" y="1903121"/>
            <a:ext cx="457934" cy="400110"/>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10</a:t>
            </a:r>
            <a:endParaRPr lang="en-US" sz="2000" dirty="0">
              <a:latin typeface="Times New Roman" panose="02020603050405020304" pitchFamily="18" charset="0"/>
              <a:cs typeface="Times New Roman" panose="02020603050405020304" pitchFamily="18" charset="0"/>
            </a:endParaRPr>
          </a:p>
        </p:txBody>
      </p:sp>
      <p:sp>
        <p:nvSpPr>
          <p:cNvPr id="21" name="TextBox 20"/>
          <p:cNvSpPr txBox="1"/>
          <p:nvPr/>
        </p:nvSpPr>
        <p:spPr>
          <a:xfrm>
            <a:off x="5190936" y="3160658"/>
            <a:ext cx="2758304" cy="430887"/>
          </a:xfrm>
          <a:prstGeom prst="rect">
            <a:avLst/>
          </a:prstGeom>
          <a:noFill/>
        </p:spPr>
        <p:txBody>
          <a:bodyPr wrap="square" rtlCol="0">
            <a:spAutoFit/>
          </a:bodyPr>
          <a:lstStyle/>
          <a:p>
            <a:r>
              <a:rPr lang="en-US" sz="2200" dirty="0" smtClean="0">
                <a:latin typeface="Times New Roman" panose="02020603050405020304" pitchFamily="18" charset="0"/>
                <a:cs typeface="Times New Roman" panose="02020603050405020304" pitchFamily="18" charset="0"/>
              </a:rPr>
              <a:t>Ensemble (mean) </a:t>
            </a:r>
            <a:endParaRPr lang="en-US" sz="2200" dirty="0">
              <a:latin typeface="Times New Roman" panose="02020603050405020304" pitchFamily="18" charset="0"/>
              <a:cs typeface="Times New Roman" panose="02020603050405020304" pitchFamily="18" charset="0"/>
            </a:endParaRPr>
          </a:p>
        </p:txBody>
      </p:sp>
      <p:sp>
        <p:nvSpPr>
          <p:cNvPr id="22" name="TextBox 21"/>
          <p:cNvSpPr txBox="1"/>
          <p:nvPr/>
        </p:nvSpPr>
        <p:spPr>
          <a:xfrm>
            <a:off x="245730" y="956513"/>
            <a:ext cx="1631156" cy="400110"/>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Single GAN</a:t>
            </a:r>
            <a:endParaRPr lang="en-US" sz="2000" dirty="0">
              <a:latin typeface="Times New Roman" panose="02020603050405020304" pitchFamily="18" charset="0"/>
              <a:cs typeface="Times New Roman" panose="02020603050405020304" pitchFamily="18" charset="0"/>
            </a:endParaRPr>
          </a:p>
        </p:txBody>
      </p:sp>
      <p:sp>
        <p:nvSpPr>
          <p:cNvPr id="24" name="TextBox 23"/>
          <p:cNvSpPr txBox="1"/>
          <p:nvPr/>
        </p:nvSpPr>
        <p:spPr>
          <a:xfrm>
            <a:off x="4446016" y="6257794"/>
            <a:ext cx="2122444" cy="430887"/>
          </a:xfrm>
          <a:prstGeom prst="rect">
            <a:avLst/>
          </a:prstGeom>
          <a:noFill/>
        </p:spPr>
        <p:txBody>
          <a:bodyPr wrap="square" rtlCol="0">
            <a:spAutoFit/>
          </a:bodyPr>
          <a:lstStyle/>
          <a:p>
            <a:r>
              <a:rPr lang="en-US" sz="2200" b="1" dirty="0" smtClean="0">
                <a:latin typeface="Times New Roman" panose="02020603050405020304" pitchFamily="18" charset="0"/>
                <a:cs typeface="Times New Roman" panose="02020603050405020304" pitchFamily="18" charset="0"/>
              </a:rPr>
              <a:t>Ensemble GAN</a:t>
            </a:r>
            <a:endParaRPr lang="en-US" sz="2200" b="1" dirty="0">
              <a:latin typeface="Times New Roman" panose="02020603050405020304" pitchFamily="18" charset="0"/>
              <a:cs typeface="Times New Roman" panose="02020603050405020304" pitchFamily="18" charset="0"/>
            </a:endParaRPr>
          </a:p>
        </p:txBody>
      </p:sp>
      <p:sp>
        <p:nvSpPr>
          <p:cNvPr id="19" name="TextBox 18"/>
          <p:cNvSpPr txBox="1"/>
          <p:nvPr/>
        </p:nvSpPr>
        <p:spPr>
          <a:xfrm>
            <a:off x="6663544" y="6504015"/>
            <a:ext cx="2786253"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Fuzzy integral ensemble?</a:t>
            </a:r>
            <a:endParaRPr lang="en-US" dirty="0">
              <a:latin typeface="Times New Roman" panose="02020603050405020304" pitchFamily="18" charset="0"/>
              <a:cs typeface="Times New Roman" panose="02020603050405020304" pitchFamily="18" charset="0"/>
            </a:endParaRPr>
          </a:p>
        </p:txBody>
      </p:sp>
      <p:sp>
        <p:nvSpPr>
          <p:cNvPr id="23" name="TextBox 22"/>
          <p:cNvSpPr txBox="1"/>
          <p:nvPr/>
        </p:nvSpPr>
        <p:spPr>
          <a:xfrm>
            <a:off x="3701890" y="759218"/>
            <a:ext cx="6296845" cy="584775"/>
          </a:xfrm>
          <a:prstGeom prst="rect">
            <a:avLst/>
          </a:prstGeom>
          <a:noFill/>
        </p:spPr>
        <p:txBody>
          <a:bodyPr wrap="square" rtlCol="0">
            <a:spAutoFit/>
          </a:bodyPr>
          <a:lstStyle/>
          <a:p>
            <a:r>
              <a:rPr lang="en-US" sz="1600" dirty="0" smtClean="0">
                <a:latin typeface="Times New Roman" panose="02020603050405020304" pitchFamily="18" charset="0"/>
                <a:cs typeface="Times New Roman" panose="02020603050405020304" pitchFamily="18" charset="0"/>
              </a:rPr>
              <a:t>Red area is not in data distribution for sure;</a:t>
            </a:r>
          </a:p>
          <a:p>
            <a:r>
              <a:rPr lang="en-US" sz="1600" dirty="0" smtClean="0">
                <a:latin typeface="Times New Roman" panose="02020603050405020304" pitchFamily="18" charset="0"/>
                <a:cs typeface="Times New Roman" panose="02020603050405020304" pitchFamily="18" charset="0"/>
              </a:rPr>
              <a:t>Blue area is likely to be in data distribution, but not for sure.</a:t>
            </a:r>
            <a:endParaRPr lang="en-US" sz="1600" dirty="0">
              <a:latin typeface="Times New Roman" panose="02020603050405020304" pitchFamily="18" charset="0"/>
              <a:cs typeface="Times New Roman" panose="02020603050405020304" pitchFamily="18" charset="0"/>
            </a:endParaRPr>
          </a:p>
        </p:txBody>
      </p:sp>
      <p:sp>
        <p:nvSpPr>
          <p:cNvPr id="12" name="Down Arrow 11"/>
          <p:cNvSpPr/>
          <p:nvPr/>
        </p:nvSpPr>
        <p:spPr>
          <a:xfrm>
            <a:off x="4544178" y="3094703"/>
            <a:ext cx="598572" cy="603806"/>
          </a:xfrm>
          <a:prstGeom prst="downArrow">
            <a:avLst>
              <a:gd name="adj1" fmla="val 36221"/>
              <a:gd name="adj2" fmla="val 5407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60638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6675" y="133350"/>
            <a:ext cx="7467600" cy="646331"/>
          </a:xfrm>
          <a:prstGeom prst="rect">
            <a:avLst/>
          </a:prstGeom>
          <a:noFill/>
        </p:spPr>
        <p:txBody>
          <a:bodyPr wrap="square" rtlCol="0">
            <a:spAutoFit/>
          </a:bodyPr>
          <a:lstStyle/>
          <a:p>
            <a:r>
              <a:rPr lang="en-US" sz="3600" dirty="0" smtClean="0">
                <a:latin typeface="Times New Roman" panose="02020603050405020304" pitchFamily="18" charset="0"/>
                <a:cs typeface="Times New Roman" panose="02020603050405020304" pitchFamily="18" charset="0"/>
              </a:rPr>
              <a:t>Experiments: </a:t>
            </a:r>
            <a:r>
              <a:rPr lang="en-US" sz="2400" dirty="0" smtClean="0">
                <a:latin typeface="Times New Roman" panose="02020603050405020304" pitchFamily="18" charset="0"/>
                <a:cs typeface="Times New Roman" panose="02020603050405020304" pitchFamily="18" charset="0"/>
              </a:rPr>
              <a:t>model data distributions </a:t>
            </a:r>
            <a:endParaRPr lang="en-US" sz="2400" dirty="0">
              <a:latin typeface="Times New Roman" panose="02020603050405020304" pitchFamily="18" charset="0"/>
              <a:cs typeface="Times New Roman" panose="02020603050405020304" pitchFamily="18" charset="0"/>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4192500364"/>
              </p:ext>
            </p:extLst>
          </p:nvPr>
        </p:nvGraphicFramePr>
        <p:xfrm>
          <a:off x="66675" y="762000"/>
          <a:ext cx="8912734" cy="6452616"/>
        </p:xfrm>
        <a:graphic>
          <a:graphicData uri="http://schemas.openxmlformats.org/presentationml/2006/ole">
            <mc:AlternateContent xmlns:mc="http://schemas.openxmlformats.org/markup-compatibility/2006">
              <mc:Choice xmlns:v="urn:schemas-microsoft-com:vml" Requires="v">
                <p:oleObj spid="_x0000_s2075" name="Document" r:id="rId3" imgW="5940026" imgH="4538843" progId="Word.Document.12">
                  <p:embed/>
                </p:oleObj>
              </mc:Choice>
              <mc:Fallback>
                <p:oleObj name="Document" r:id="rId3" imgW="5940026" imgH="4538843" progId="Word.Document.12">
                  <p:embed/>
                  <p:pic>
                    <p:nvPicPr>
                      <p:cNvPr id="0" name=""/>
                      <p:cNvPicPr/>
                      <p:nvPr/>
                    </p:nvPicPr>
                    <p:blipFill>
                      <a:blip r:embed="rId4"/>
                      <a:stretch>
                        <a:fillRect/>
                      </a:stretch>
                    </p:blipFill>
                    <p:spPr>
                      <a:xfrm>
                        <a:off x="66675" y="762000"/>
                        <a:ext cx="8912734" cy="6452616"/>
                      </a:xfrm>
                      <a:prstGeom prst="rect">
                        <a:avLst/>
                      </a:prstGeom>
                    </p:spPr>
                  </p:pic>
                </p:oleObj>
              </mc:Fallback>
            </mc:AlternateContent>
          </a:graphicData>
        </a:graphic>
      </p:graphicFrame>
    </p:spTree>
    <p:extLst>
      <p:ext uri="{BB962C8B-B14F-4D97-AF65-F5344CB8AC3E}">
        <p14:creationId xmlns:p14="http://schemas.microsoft.com/office/powerpoint/2010/main" val="31454279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gaussian_traj.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001" y="1134970"/>
            <a:ext cx="3670895" cy="265979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66675" y="133350"/>
            <a:ext cx="7105650" cy="646331"/>
          </a:xfrm>
          <a:prstGeom prst="rect">
            <a:avLst/>
          </a:prstGeom>
          <a:noFill/>
        </p:spPr>
        <p:txBody>
          <a:bodyPr wrap="square" rtlCol="0">
            <a:spAutoFit/>
          </a:bodyPr>
          <a:lstStyle/>
          <a:p>
            <a:r>
              <a:rPr lang="en-US" sz="3600" dirty="0" smtClean="0">
                <a:latin typeface="Times New Roman" panose="02020603050405020304" pitchFamily="18" charset="0"/>
                <a:cs typeface="Times New Roman" panose="02020603050405020304" pitchFamily="18" charset="0"/>
              </a:rPr>
              <a:t>Experiments: </a:t>
            </a:r>
            <a:r>
              <a:rPr lang="en-US" sz="2400" dirty="0" smtClean="0">
                <a:latin typeface="Times New Roman" panose="02020603050405020304" pitchFamily="18" charset="0"/>
                <a:cs typeface="Times New Roman" panose="02020603050405020304" pitchFamily="18" charset="0"/>
              </a:rPr>
              <a:t>trajectory analysis </a:t>
            </a:r>
            <a:endParaRPr lang="en-US" sz="24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rotWithShape="1">
          <a:blip r:embed="rId4"/>
          <a:srcRect r="30614" b="11737"/>
          <a:stretch/>
        </p:blipFill>
        <p:spPr>
          <a:xfrm>
            <a:off x="3833896" y="1352565"/>
            <a:ext cx="5138995" cy="2540838"/>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3001" y="4074108"/>
            <a:ext cx="3595402" cy="2569464"/>
          </a:xfrm>
          <a:prstGeom prst="rect">
            <a:avLst/>
          </a:prstGeom>
        </p:spPr>
      </p:pic>
      <p:sp>
        <p:nvSpPr>
          <p:cNvPr id="12" name="TextBox 11"/>
          <p:cNvSpPr txBox="1"/>
          <p:nvPr/>
        </p:nvSpPr>
        <p:spPr>
          <a:xfrm>
            <a:off x="3833896" y="4466288"/>
            <a:ext cx="5169408" cy="1785104"/>
          </a:xfrm>
          <a:prstGeom prst="rect">
            <a:avLst/>
          </a:prstGeom>
          <a:noFill/>
        </p:spPr>
        <p:txBody>
          <a:bodyPr wrap="square" rtlCol="0">
            <a:spAutoFit/>
          </a:bodyPr>
          <a:lstStyle/>
          <a:p>
            <a:r>
              <a:rPr lang="en-US" sz="2200" dirty="0" smtClean="0">
                <a:latin typeface="Times New Roman" panose="02020603050405020304" pitchFamily="18" charset="0"/>
                <a:cs typeface="Times New Roman" panose="02020603050405020304" pitchFamily="18" charset="0"/>
              </a:rPr>
              <a:t>Trajectory 1:</a:t>
            </a:r>
          </a:p>
          <a:p>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 Goes from cluster center to outside; </a:t>
            </a:r>
            <a:endParaRPr lang="en-US" sz="2200" dirty="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Trajectory 2:</a:t>
            </a:r>
          </a:p>
          <a:p>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 Goes from one cluster to another cluster.</a:t>
            </a: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3262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6675" y="133350"/>
            <a:ext cx="5705475" cy="646331"/>
          </a:xfrm>
          <a:prstGeom prst="rect">
            <a:avLst/>
          </a:prstGeom>
          <a:noFill/>
        </p:spPr>
        <p:txBody>
          <a:bodyPr wrap="square" rtlCol="0">
            <a:spAutoFit/>
          </a:bodyPr>
          <a:lstStyle/>
          <a:p>
            <a:r>
              <a:rPr lang="en-US" sz="3600" dirty="0" smtClean="0">
                <a:latin typeface="Times New Roman" panose="02020603050405020304" pitchFamily="18" charset="0"/>
                <a:cs typeface="Times New Roman" panose="02020603050405020304" pitchFamily="18" charset="0"/>
              </a:rPr>
              <a:t>Summary and Future Work</a:t>
            </a:r>
            <a:endParaRPr lang="en-US" sz="36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66675" y="4290040"/>
            <a:ext cx="5705475" cy="646331"/>
          </a:xfrm>
          <a:prstGeom prst="rect">
            <a:avLst/>
          </a:prstGeom>
          <a:noFill/>
        </p:spPr>
        <p:txBody>
          <a:bodyPr wrap="square" rtlCol="0">
            <a:spAutoFit/>
          </a:bodyPr>
          <a:lstStyle/>
          <a:p>
            <a:r>
              <a:rPr lang="en-US" sz="3600" dirty="0" smtClean="0">
                <a:latin typeface="Times New Roman" panose="02020603050405020304" pitchFamily="18" charset="0"/>
                <a:cs typeface="Times New Roman" panose="02020603050405020304" pitchFamily="18" charset="0"/>
              </a:rPr>
              <a:t>References</a:t>
            </a:r>
            <a:endParaRPr lang="en-US" sz="36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66675" y="4936371"/>
            <a:ext cx="9077325" cy="1200329"/>
          </a:xfrm>
          <a:prstGeom prst="rect">
            <a:avLst/>
          </a:prstGeom>
          <a:noFill/>
        </p:spPr>
        <p:txBody>
          <a:bodyPr wrap="square" rtlCol="0">
            <a:spAutoFit/>
          </a:bodyPr>
          <a:lstStyle/>
          <a:p>
            <a:pPr algn="just"/>
            <a:r>
              <a:rPr lang="en-US" dirty="0" smtClean="0">
                <a:latin typeface="Times New Roman" panose="02020603050405020304" pitchFamily="18" charset="0"/>
                <a:cs typeface="Times New Roman" panose="02020603050405020304" pitchFamily="18" charset="0"/>
              </a:rPr>
              <a:t>[1] Brock</a:t>
            </a:r>
            <a:r>
              <a:rPr lang="en-US" dirty="0">
                <a:latin typeface="Times New Roman" panose="02020603050405020304" pitchFamily="18" charset="0"/>
                <a:cs typeface="Times New Roman" panose="02020603050405020304" pitchFamily="18" charset="0"/>
              </a:rPr>
              <a:t>, Andrew, Jeff Donahue, and Karen </a:t>
            </a:r>
            <a:r>
              <a:rPr lang="en-US" dirty="0" err="1">
                <a:latin typeface="Times New Roman" panose="02020603050405020304" pitchFamily="18" charset="0"/>
                <a:cs typeface="Times New Roman" panose="02020603050405020304" pitchFamily="18" charset="0"/>
              </a:rPr>
              <a:t>Simonyan</a:t>
            </a:r>
            <a:r>
              <a:rPr lang="en-US" dirty="0">
                <a:latin typeface="Times New Roman" panose="02020603050405020304" pitchFamily="18" charset="0"/>
                <a:cs typeface="Times New Roman" panose="02020603050405020304" pitchFamily="18" charset="0"/>
              </a:rPr>
              <a:t>. "Large scale </a:t>
            </a:r>
            <a:r>
              <a:rPr lang="en-US" dirty="0" err="1">
                <a:latin typeface="Times New Roman" panose="02020603050405020304" pitchFamily="18" charset="0"/>
                <a:cs typeface="Times New Roman" panose="02020603050405020304" pitchFamily="18" charset="0"/>
              </a:rPr>
              <a:t>gan</a:t>
            </a:r>
            <a:r>
              <a:rPr lang="en-US" dirty="0">
                <a:latin typeface="Times New Roman" panose="02020603050405020304" pitchFamily="18" charset="0"/>
                <a:cs typeface="Times New Roman" panose="02020603050405020304" pitchFamily="18" charset="0"/>
              </a:rPr>
              <a:t> training for high fidelity natural image synthesis." </a:t>
            </a:r>
            <a:r>
              <a:rPr lang="en-US" dirty="0" err="1">
                <a:latin typeface="Times New Roman" panose="02020603050405020304" pitchFamily="18" charset="0"/>
                <a:cs typeface="Times New Roman" panose="02020603050405020304" pitchFamily="18" charset="0"/>
              </a:rPr>
              <a:t>arXiv</a:t>
            </a:r>
            <a:r>
              <a:rPr lang="en-US" dirty="0">
                <a:latin typeface="Times New Roman" panose="02020603050405020304" pitchFamily="18" charset="0"/>
                <a:cs typeface="Times New Roman" panose="02020603050405020304" pitchFamily="18" charset="0"/>
              </a:rPr>
              <a:t> preprint arXiv:1809.11096 (2018</a:t>
            </a:r>
            <a:r>
              <a:rPr lang="en-US" dirty="0" smtClean="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[2] https://</a:t>
            </a:r>
            <a:r>
              <a:rPr lang="en-US" dirty="0" smtClean="0">
                <a:latin typeface="Times New Roman" panose="02020603050405020304" pitchFamily="18" charset="0"/>
                <a:cs typeface="Times New Roman" panose="02020603050405020304" pitchFamily="18" charset="0"/>
              </a:rPr>
              <a:t>dzone.com/articles/working-principles-of-generative-adversarial-netwo</a:t>
            </a:r>
          </a:p>
          <a:p>
            <a:pPr algn="just"/>
            <a:r>
              <a:rPr lang="en-US" dirty="0">
                <a:latin typeface="Times New Roman" panose="02020603050405020304" pitchFamily="18" charset="0"/>
                <a:cs typeface="Times New Roman" panose="02020603050405020304" pitchFamily="18" charset="0"/>
              </a:rPr>
              <a:t>[3] http://cs.joensuu.fi/sipu/datasets/</a:t>
            </a:r>
          </a:p>
        </p:txBody>
      </p:sp>
      <p:sp>
        <p:nvSpPr>
          <p:cNvPr id="6" name="TextBox 5"/>
          <p:cNvSpPr txBox="1"/>
          <p:nvPr/>
        </p:nvSpPr>
        <p:spPr>
          <a:xfrm>
            <a:off x="228600" y="965200"/>
            <a:ext cx="8267700" cy="3139321"/>
          </a:xfrm>
          <a:prstGeom prst="rect">
            <a:avLst/>
          </a:prstGeom>
          <a:noFill/>
        </p:spPr>
        <p:txBody>
          <a:bodyPr wrap="square" rtlCol="0">
            <a:spAutoFit/>
          </a:bodyPr>
          <a:lstStyle/>
          <a:p>
            <a:pPr marL="342900" indent="-342900">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GAN has the ability to model data distribution:</a:t>
            </a:r>
          </a:p>
          <a:p>
            <a:pPr marL="800100" lvl="1" indent="-342900">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Generator G learns </a:t>
            </a:r>
            <a:r>
              <a:rPr lang="en-US" sz="2200" dirty="0" smtClean="0">
                <a:latin typeface="Times New Roman" panose="02020603050405020304" pitchFamily="18" charset="0"/>
                <a:cs typeface="Times New Roman" panose="02020603050405020304" pitchFamily="18" charset="0"/>
              </a:rPr>
              <a:t>to generate samples similar to real data</a:t>
            </a:r>
          </a:p>
          <a:p>
            <a:pPr marL="800100" lvl="1" indent="-342900">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Discriminator </a:t>
            </a:r>
            <a:r>
              <a:rPr lang="en-US" sz="2200" dirty="0" smtClean="0">
                <a:latin typeface="Times New Roman" panose="02020603050405020304" pitchFamily="18" charset="0"/>
                <a:cs typeface="Times New Roman" panose="02020603050405020304" pitchFamily="18" charset="0"/>
              </a:rPr>
              <a:t>D learns </a:t>
            </a:r>
            <a:r>
              <a:rPr lang="en-US" sz="2200" dirty="0" smtClean="0">
                <a:latin typeface="Times New Roman" panose="02020603050405020304" pitchFamily="18" charset="0"/>
                <a:cs typeface="Times New Roman" panose="02020603050405020304" pitchFamily="18" charset="0"/>
              </a:rPr>
              <a:t>to distinguish </a:t>
            </a:r>
            <a:r>
              <a:rPr lang="en-US" sz="2200" dirty="0" smtClean="0">
                <a:latin typeface="Times New Roman" panose="02020603050405020304" pitchFamily="18" charset="0"/>
                <a:cs typeface="Times New Roman" panose="02020603050405020304" pitchFamily="18" charset="0"/>
              </a:rPr>
              <a:t>between real </a:t>
            </a:r>
            <a:r>
              <a:rPr lang="en-US" sz="2200" dirty="0" smtClean="0">
                <a:latin typeface="Times New Roman" panose="02020603050405020304" pitchFamily="18" charset="0"/>
                <a:cs typeface="Times New Roman" panose="02020603050405020304" pitchFamily="18" charset="0"/>
              </a:rPr>
              <a:t>and fake data</a:t>
            </a:r>
          </a:p>
          <a:p>
            <a:pPr marL="342900" indent="-342900">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Ensemble GAN performs better at modeling data distribution than the single GAN and the GMM;</a:t>
            </a:r>
          </a:p>
          <a:p>
            <a:pPr marL="342900" indent="-342900">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Ensemble GAN can serve as a base model for anomaly detection.</a:t>
            </a:r>
          </a:p>
          <a:p>
            <a:endParaRPr lang="en-US" sz="22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Fuzzy integral ensemble can be used in the future;</a:t>
            </a:r>
          </a:p>
          <a:p>
            <a:pPr marL="342900" indent="-342900">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Ensemble GAN can be developed in data stream processing mode.</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96315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257</TotalTime>
  <Words>406</Words>
  <Application>Microsoft Office PowerPoint</Application>
  <PresentationFormat>Letter Paper (8.5x11 in)</PresentationFormat>
  <Paragraphs>53</Paragraphs>
  <Slides>7</Slides>
  <Notes>3</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7</vt:i4>
      </vt:variant>
    </vt:vector>
  </HeadingPairs>
  <TitlesOfParts>
    <vt:vector size="15" baseType="lpstr">
      <vt:lpstr>等线</vt:lpstr>
      <vt:lpstr>Arial</vt:lpstr>
      <vt:lpstr>Calibri</vt:lpstr>
      <vt:lpstr>Calibri Light</vt:lpstr>
      <vt:lpstr>Cambria Math</vt:lpstr>
      <vt:lpstr>Times New Roman</vt:lpstr>
      <vt:lpstr>Office Theme</vt:lpstr>
      <vt:lpstr>Document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Wu, Wenlong (Student)</dc:creator>
  <cp:lastModifiedBy>Wu, Wenlong (Student)</cp:lastModifiedBy>
  <cp:revision>31</cp:revision>
  <dcterms:created xsi:type="dcterms:W3CDTF">2019-05-10T20:33:59Z</dcterms:created>
  <dcterms:modified xsi:type="dcterms:W3CDTF">2019-05-11T22:45:33Z</dcterms:modified>
</cp:coreProperties>
</file>