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8" r:id="rId4"/>
    <p:sldId id="270" r:id="rId5"/>
    <p:sldId id="261" r:id="rId6"/>
    <p:sldId id="262" r:id="rId7"/>
    <p:sldId id="267" r:id="rId8"/>
    <p:sldId id="284" r:id="rId9"/>
    <p:sldId id="283" r:id="rId10"/>
    <p:sldId id="281" r:id="rId11"/>
    <p:sldId id="263" r:id="rId12"/>
    <p:sldId id="264" r:id="rId13"/>
    <p:sldId id="272" r:id="rId14"/>
    <p:sldId id="273" r:id="rId15"/>
    <p:sldId id="274" r:id="rId16"/>
    <p:sldId id="275" r:id="rId17"/>
    <p:sldId id="271" r:id="rId18"/>
    <p:sldId id="276" r:id="rId19"/>
    <p:sldId id="288" r:id="rId20"/>
    <p:sldId id="277" r:id="rId21"/>
    <p:sldId id="278" r:id="rId22"/>
    <p:sldId id="286" r:id="rId23"/>
    <p:sldId id="265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hen, Waylon" initials="CW [7]" lastIdx="1" clrIdx="6">
    <p:extLst/>
  </p:cmAuthor>
  <p:cmAuthor id="1" name="Chen, Waylon" initials="CW" lastIdx="12" clrIdx="0">
    <p:extLst/>
  </p:cmAuthor>
  <p:cmAuthor id="2" name="Chen, Waylon" initials="CW [2]" lastIdx="1" clrIdx="1">
    <p:extLst/>
  </p:cmAuthor>
  <p:cmAuthor id="3" name="Chen, Waylon" initials="CW [3]" lastIdx="1" clrIdx="2">
    <p:extLst/>
  </p:cmAuthor>
  <p:cmAuthor id="4" name="Chen, Waylon" initials="CW [4]" lastIdx="1" clrIdx="3">
    <p:extLst/>
  </p:cmAuthor>
  <p:cmAuthor id="5" name="Chen, Waylon" initials="CW [5]" lastIdx="1" clrIdx="4">
    <p:extLst/>
  </p:cmAuthor>
  <p:cmAuthor id="6" name="Chen, Waylon" initials="CW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8"/>
    <p:restoredTop sz="85156"/>
  </p:normalViewPr>
  <p:slideViewPr>
    <p:cSldViewPr snapToGrid="0" snapToObjects="1">
      <p:cViewPr>
        <p:scale>
          <a:sx n="83" d="100"/>
          <a:sy n="83" d="100"/>
        </p:scale>
        <p:origin x="704" y="71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3T22:08:57.688" idx="1">
    <p:pos x="6513" y="459"/>
    <p:text>a_{[{\color{red}1}]} = \sigma \left(w_{[{\color{red}1},1]} x_{[1]} +w_{[{\color{red}1},2]} x_{[2]} +w_{[{\color{red}1},3]} x_{[3]} + b_{[{\color{red}1}]}\cdot 1\right)
</p:text>
    <p:extLst mod="1">
      <p:ext uri="{C676402C-5697-4E1C-873F-D02D1690AC5C}">
        <p15:threadingInfo xmlns:p15="http://schemas.microsoft.com/office/powerpoint/2012/main" timeZoneBias="240"/>
      </p:ext>
    </p:extLst>
  </p:cm>
  <p:cm authorId="1" dt="2019-06-04T12:25:34.286" idx="2">
    <p:pos x="6513" y="555"/>
    <p:text>z_{[{\color{red}1}]} = w_{[{\color{red}1},1]} x_{[1]} +w_{[{\color{red}1},2]} x_{[2]} +w_{[{\color{red}1},3]} x_{[3]} + b_{[{\color{red}1}]}\cdot 1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  <p:cm authorId="3" dt="2019-05-03T22:09:31.703" idx="1">
    <p:pos x="7102" y="2470"/>
    <p:text>\vec{a} = \sigma \left(\overleftrightarrow{w} \cdot \vec{x} + \vec{b}\right)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9-05-03T22:17:34.760" idx="1">
    <p:pos x="5422" y="1450"/>
    <p:text>\vec{a}^{(1)} = \sigma \left(\overleftrightarrow{w}^{(1)} \cdot \vec{x} + \vec{b}^{(1)}\right)\\
\vec{a}^{(2)} = \sigma \left(\overleftrightarrow{w}^{(2)} \cdot \vec{a}^{(1)} + \vec{b}^{(2)}\right)</p:text>
    <p:extLst>
      <p:ext uri="{C676402C-5697-4E1C-873F-D02D1690AC5C}">
        <p15:threadingInfo xmlns:p15="http://schemas.microsoft.com/office/powerpoint/2012/main" timeZoneBias="240"/>
      </p:ext>
    </p:extLst>
  </p:cm>
  <p:cm authorId="6" dt="2019-05-03T23:23:38.293" idx="1">
    <p:pos x="6783" y="2790"/>
    <p:text>\vec{a}^{(h)} = \sigma \left(\overleftrightarrow{w}^{(h)} \cdot \vec{a}^{(h-1)} + \vec{b}^{(h)}\right)
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4T13:59:27.897" idx="9">
    <p:pos x="10" y="10"/>
    <p:text>{\color[rgb]{0.504704,0.504704,0.504704}y_{[{\color[rgb]{0.986246,0.007121,0.027434}i},{\color[rgb]{0.986246,0.007121,0.027434}j}]} =\sum_{t=0}^1 \sum_{s=0}^1 w_{[s,t]} X_{[2{\color[rgb]{0.986246,0.007121,0.027434}i}+s, 2{\color[rgb]{0.986246,0.007121,0.027434}j}+t]}}
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4T14:07:52.578" idx="11">
    <p:pos x="5030" y="2727"/>
    <p:text>z_{{\color[rgb]{0.986246,0.007121,0.027434}1} [0,0]} =y_{ {\color[rgb]{0.986246,0.007121,0.027434}1} [0,0]} + b_{\color[rgb]{0.986246,0.007121,0.027434}1} \cdot 1</p:text>
    <p:extLst>
      <p:ext uri="{C676402C-5697-4E1C-873F-D02D1690AC5C}">
        <p15:threadingInfo xmlns:p15="http://schemas.microsoft.com/office/powerpoint/2012/main" timeZoneBias="240"/>
      </p:ext>
    </p:extLst>
  </p:cm>
  <p:cm authorId="1" dt="2019-06-04T14:07:56.417" idx="1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6B35-FFEB-2D42-AEFE-BE28EBECFB1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7F72-60DC-9342-B24C-EBB800CF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7F72-60DC-9342-B24C-EBB800CFBA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Approaches:</a:t>
            </a:r>
          </a:p>
          <a:p>
            <a:r>
              <a:rPr lang="en-US" baseline="0" dirty="0" smtClean="0"/>
              <a:t>hard to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7F72-60DC-9342-B24C-EBB800CFBA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7F72-60DC-9342-B24C-EBB800CFB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E7F72-60DC-9342-B24C-EBB800CFBA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E999-9B4B-F445-8C4A-2D49E1421647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CCB5-0393-5E40-AD86-393E1284973E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6B3-F628-3C45-B496-2F750015582F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4F20-5638-3A47-A87C-AD597F6CF529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B545-5AA3-144D-A431-42C52F70438D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5B3C-50CF-184C-A8B0-8255778CE74F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C404-C4C0-FB45-AB00-6D6E2506B9DF}" type="datetime1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75CC-2C2F-2F44-800A-9C993AFF202B}" type="datetime1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131-C1C5-4D4C-A537-966E4B9B892F}" type="datetime1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852E-0E42-C240-A1D5-DEDEACA962A3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341C-DB1D-E047-9A22-D2BF3A51E326}" type="datetime1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8F8B-FE60-F14F-A5A1-3A614F9BA61A}" type="datetime1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AABA9-0ACD-0347-B1E1-B636030B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Relationship Id="rId6" Type="http://schemas.openxmlformats.org/officeDocument/2006/relationships/image" Target="../media/image460.png"/><Relationship Id="rId7" Type="http://schemas.openxmlformats.org/officeDocument/2006/relationships/image" Target="../media/image470.png"/><Relationship Id="rId8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4" Type="http://schemas.openxmlformats.org/officeDocument/2006/relationships/image" Target="../media/image510.png"/><Relationship Id="rId5" Type="http://schemas.openxmlformats.org/officeDocument/2006/relationships/image" Target="../media/image520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2.png"/><Relationship Id="rId9" Type="http://schemas.openxmlformats.org/officeDocument/2006/relationships/image" Target="../media/image68.png"/><Relationship Id="rId1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2.png"/><Relationship Id="rId8" Type="http://schemas.openxmlformats.org/officeDocument/2006/relationships/image" Target="../media/image680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917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Interpreting a trained CNN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i="1" dirty="0" smtClean="0"/>
              <a:t>-- </a:t>
            </a:r>
            <a:r>
              <a:rPr lang="en-US" sz="2700" i="1" dirty="0" smtClean="0"/>
              <a:t>What did my convolutional network learn?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8092"/>
            <a:ext cx="9144000" cy="1983216"/>
          </a:xfrm>
        </p:spPr>
        <p:txBody>
          <a:bodyPr/>
          <a:lstStyle/>
          <a:p>
            <a:r>
              <a:rPr lang="en-US" dirty="0" smtClean="0"/>
              <a:t>Columbus Machine Learners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Meetup</a:t>
            </a:r>
            <a:endParaRPr lang="en-US" dirty="0" smtClean="0"/>
          </a:p>
          <a:p>
            <a:r>
              <a:rPr lang="en-US" dirty="0" smtClean="0"/>
              <a:t>Waylon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June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31" y="869871"/>
            <a:ext cx="7751465" cy="5139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3573317"/>
            <a:ext cx="3616872" cy="2937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937" y="1884931"/>
            <a:ext cx="409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Convolution can </a:t>
            </a:r>
            <a:r>
              <a:rPr lang="en-US" sz="2400" dirty="0" smtClean="0"/>
              <a:t>do edge detection, blurring, sharpening and etc.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05751" y="6141827"/>
            <a:ext cx="418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beckernick.github.io</a:t>
            </a:r>
            <a:r>
              <a:rPr lang="en-US" dirty="0"/>
              <a:t>/convolutions/</a:t>
            </a:r>
          </a:p>
        </p:txBody>
      </p:sp>
    </p:spTree>
    <p:extLst>
      <p:ext uri="{BB962C8B-B14F-4D97-AF65-F5344CB8AC3E}">
        <p14:creationId xmlns:p14="http://schemas.microsoft.com/office/powerpoint/2010/main" val="11809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4483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Convolutional </a:t>
            </a:r>
            <a:r>
              <a:rPr lang="en-US" altLang="zh-TW" dirty="0" smtClean="0"/>
              <a:t>Network-I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11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868918" y="5466020"/>
            <a:ext cx="2520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onvolutional</a:t>
            </a:r>
            <a:endParaRPr lang="en-US" sz="2800" dirty="0"/>
          </a:p>
          <a:p>
            <a:r>
              <a:rPr lang="en-US" sz="2800" dirty="0"/>
              <a:t>h</a:t>
            </a:r>
            <a:r>
              <a:rPr lang="en-US" sz="2800" dirty="0" smtClean="0"/>
              <a:t>idden layer 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54478" y="2069599"/>
            <a:ext cx="2800350" cy="2800350"/>
            <a:chOff x="704850" y="2286000"/>
            <a:chExt cx="2800350" cy="2800350"/>
          </a:xfrm>
        </p:grpSpPr>
        <p:grpSp>
          <p:nvGrpSpPr>
            <p:cNvPr id="34" name="Group 33"/>
            <p:cNvGrpSpPr/>
            <p:nvPr/>
          </p:nvGrpSpPr>
          <p:grpSpPr>
            <a:xfrm>
              <a:off x="704850" y="2286000"/>
              <a:ext cx="2800350" cy="2800350"/>
              <a:chOff x="1257300" y="2476498"/>
              <a:chExt cx="2343150" cy="2343148"/>
            </a:xfrm>
            <a:scene3d>
              <a:camera prst="orthographicFront">
                <a:rot lat="20699988" lon="1200000" rev="0"/>
              </a:camera>
              <a:lightRig rig="threePt" dir="t"/>
            </a:scene3d>
          </p:grpSpPr>
          <p:grpSp>
            <p:nvGrpSpPr>
              <p:cNvPr id="24" name="Group 23"/>
              <p:cNvGrpSpPr/>
              <p:nvPr/>
            </p:nvGrpSpPr>
            <p:grpSpPr>
              <a:xfrm>
                <a:off x="1257300" y="2476498"/>
                <a:ext cx="2343150" cy="2343148"/>
                <a:chOff x="1238250" y="3048000"/>
                <a:chExt cx="2343150" cy="234315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238250" y="3619500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238250" y="4219575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238250" y="3048000"/>
                  <a:ext cx="2343150" cy="234315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238250" y="4791075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847850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09825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000375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1329661" y="2551276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14526" y="2531267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328242" y="3110160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02868" y="3114423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279088" y="2340131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797891" y="170755"/>
            <a:ext cx="1403404" cy="5242119"/>
            <a:chOff x="8648263" y="387156"/>
            <a:chExt cx="1403404" cy="5242119"/>
          </a:xfrm>
        </p:grpSpPr>
        <p:grpSp>
          <p:nvGrpSpPr>
            <p:cNvPr id="86" name="Group 85"/>
            <p:cNvGrpSpPr/>
            <p:nvPr/>
          </p:nvGrpSpPr>
          <p:grpSpPr>
            <a:xfrm>
              <a:off x="8651492" y="387156"/>
              <a:ext cx="1400175" cy="1400175"/>
              <a:chOff x="8651492" y="1244406"/>
              <a:chExt cx="1400175" cy="1400175"/>
            </a:xfrm>
            <a:scene3d>
              <a:camera prst="orthographicFront">
                <a:rot lat="20699998" lon="1200000" rev="0"/>
              </a:camera>
              <a:lightRig rig="threePt" dir="t"/>
            </a:scene3d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8651492" y="1927418"/>
                <a:ext cx="140017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8651492" y="1244406"/>
                <a:ext cx="1400175" cy="14001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9349377" y="1244406"/>
                <a:ext cx="0" cy="14001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8693077" y="1301324"/>
                <a:ext cx="569177" cy="569177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8648263" y="2366476"/>
              <a:ext cx="1400175" cy="1400175"/>
              <a:chOff x="8648263" y="2366476"/>
              <a:chExt cx="1400175" cy="1400175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8648263" y="3049488"/>
                <a:ext cx="140017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8648263" y="2366476"/>
                <a:ext cx="1400175" cy="14001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9346148" y="2366476"/>
                <a:ext cx="0" cy="14001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8648263" y="4229100"/>
              <a:ext cx="1400175" cy="1400175"/>
              <a:chOff x="8648263" y="4229100"/>
              <a:chExt cx="1400175" cy="1400175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8648263" y="4912112"/>
                <a:ext cx="140017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8648263" y="4229100"/>
                <a:ext cx="1400175" cy="14001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9346148" y="4229100"/>
                <a:ext cx="0" cy="14001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scene3d>
                <a:camera prst="orthographicFront">
                  <a:rot lat="20699998" lon="12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1757387" y="28481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50853" y="22073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87018" y="2282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94928" y="2934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1434326" y="1132112"/>
            <a:ext cx="1640653" cy="677108"/>
            <a:chOff x="1335527" y="4933760"/>
            <a:chExt cx="1640653" cy="677108"/>
          </a:xfrm>
        </p:grpSpPr>
        <p:sp>
          <p:nvSpPr>
            <p:cNvPr id="69" name="TextBox 68"/>
            <p:cNvSpPr txBox="1"/>
            <p:nvPr/>
          </p:nvSpPr>
          <p:spPr>
            <a:xfrm>
              <a:off x="1335527" y="5008537"/>
              <a:ext cx="982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input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470272" y="4933760"/>
                  <a:ext cx="50590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272" y="4933760"/>
                  <a:ext cx="505908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3999711" y="44838"/>
            <a:ext cx="4638171" cy="4789815"/>
            <a:chOff x="3999711" y="44838"/>
            <a:chExt cx="4638171" cy="47898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7095216" y="44838"/>
                  <a:ext cx="1542666" cy="7255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charset="0"/>
                                  </a:rPr>
                                  <m:t>0,0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216" y="44838"/>
                  <a:ext cx="1542666" cy="725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9711" y="4275853"/>
              <a:ext cx="3517900" cy="558800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2340934" y="4754443"/>
            <a:ext cx="20934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TL;DR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 smtClean="0"/>
              <a:t>Convolve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Bias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Activate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91035" y="3557353"/>
            <a:ext cx="1238118" cy="1346361"/>
            <a:chOff x="991035" y="3557353"/>
            <a:chExt cx="1238118" cy="1346361"/>
          </a:xfrm>
        </p:grpSpPr>
        <p:grpSp>
          <p:nvGrpSpPr>
            <p:cNvPr id="85" name="Group 84"/>
            <p:cNvGrpSpPr/>
            <p:nvPr/>
          </p:nvGrpSpPr>
          <p:grpSpPr>
            <a:xfrm>
              <a:off x="991035" y="3557353"/>
              <a:ext cx="1238118" cy="1330116"/>
              <a:chOff x="1003392" y="3507925"/>
              <a:chExt cx="1238118" cy="133011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006595" y="3580812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003392" y="4268864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672137" y="4194224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672333" y="3507925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75317" y="42321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0</a:t>
              </a:r>
              <a:endParaRPr lang="en-US" sz="32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68783" y="359137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5</a:t>
              </a:r>
              <a:endParaRPr lang="en-US" sz="3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04948" y="36664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1</a:t>
              </a:r>
              <a:endParaRPr lang="en-US" sz="32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12858" y="431893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0</a:t>
              </a:r>
              <a:endParaRPr lang="en-US" sz="3200" b="1" dirty="0"/>
            </a:p>
          </p:txBody>
        </p:sp>
      </p:grpSp>
      <p:sp>
        <p:nvSpPr>
          <p:cNvPr id="101" name="Oval 100"/>
          <p:cNvSpPr/>
          <p:nvPr/>
        </p:nvSpPr>
        <p:spPr>
          <a:xfrm>
            <a:off x="8852127" y="958195"/>
            <a:ext cx="569177" cy="569177"/>
          </a:xfrm>
          <a:prstGeom prst="ellipse">
            <a:avLst/>
          </a:prstGeom>
          <a:solidFill>
            <a:schemeClr val="accent1">
              <a:alpha val="56000"/>
            </a:schemeClr>
          </a:solidFill>
          <a:ln w="50800">
            <a:solidFill>
              <a:schemeClr val="tx1"/>
            </a:solidFill>
            <a:prstDash val="dash"/>
          </a:ln>
          <a:scene3d>
            <a:camera prst="orthographicFront">
              <a:rot lat="20699988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4964388" y="2424218"/>
            <a:ext cx="1497652" cy="677380"/>
            <a:chOff x="5811652" y="2927497"/>
            <a:chExt cx="1497652" cy="677380"/>
          </a:xfrm>
        </p:grpSpPr>
        <p:sp>
          <p:nvSpPr>
            <p:cNvPr id="134" name="TextBox 133"/>
            <p:cNvSpPr txBox="1"/>
            <p:nvPr/>
          </p:nvSpPr>
          <p:spPr>
            <a:xfrm>
              <a:off x="5811652" y="3081657"/>
              <a:ext cx="982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filter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800575" y="2927497"/>
                  <a:ext cx="508729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sz="4400" b="0" dirty="0" smtClean="0"/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575" y="2927497"/>
                  <a:ext cx="508729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32488" y="524934"/>
            <a:ext cx="7443779" cy="2305910"/>
            <a:chOff x="1632488" y="524934"/>
            <a:chExt cx="7443779" cy="2305910"/>
          </a:xfrm>
        </p:grpSpPr>
        <p:grpSp>
          <p:nvGrpSpPr>
            <p:cNvPr id="138" name="Group 137"/>
            <p:cNvGrpSpPr/>
            <p:nvPr/>
          </p:nvGrpSpPr>
          <p:grpSpPr>
            <a:xfrm>
              <a:off x="4435829" y="1045011"/>
              <a:ext cx="1404893" cy="1434387"/>
              <a:chOff x="5677964" y="2670791"/>
              <a:chExt cx="1391338" cy="1400175"/>
            </a:xfrm>
            <a:scene3d>
              <a:camera prst="orthographicFront">
                <a:rot lat="20699998" lon="1200000" rev="0"/>
              </a:camera>
              <a:lightRig rig="threePt" dir="t"/>
            </a:scene3d>
          </p:grpSpPr>
          <p:grpSp>
            <p:nvGrpSpPr>
              <p:cNvPr id="84" name="Group 83"/>
              <p:cNvGrpSpPr/>
              <p:nvPr/>
            </p:nvGrpSpPr>
            <p:grpSpPr>
              <a:xfrm>
                <a:off x="5677964" y="2670791"/>
                <a:ext cx="1391338" cy="1400175"/>
                <a:chOff x="5882746" y="2351456"/>
                <a:chExt cx="1391338" cy="1400175"/>
              </a:xfrm>
            </p:grpSpPr>
            <p:cxnSp>
              <p:nvCxnSpPr>
                <p:cNvPr id="72" name="Straight Connector 71"/>
                <p:cNvCxnSpPr>
                  <a:stCxn id="74" idx="1"/>
                </p:cNvCxnSpPr>
                <p:nvPr/>
              </p:nvCxnSpPr>
              <p:spPr>
                <a:xfrm flipV="1">
                  <a:off x="5882746" y="3034468"/>
                  <a:ext cx="1391338" cy="17076"/>
                </a:xfrm>
                <a:prstGeom prst="line">
                  <a:avLst/>
                </a:prstGeom>
                <a:ln w="508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>
                <a:xfrm>
                  <a:off x="5882746" y="2351456"/>
                  <a:ext cx="1391338" cy="1400175"/>
                </a:xfrm>
                <a:prstGeom prst="rect">
                  <a:avLst/>
                </a:prstGeom>
                <a:noFill/>
                <a:ln w="508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endCxn id="74" idx="2"/>
                </p:cNvCxnSpPr>
                <p:nvPr/>
              </p:nvCxnSpPr>
              <p:spPr>
                <a:xfrm flipH="1">
                  <a:off x="6578415" y="2351456"/>
                  <a:ext cx="6621" cy="1400175"/>
                </a:xfrm>
                <a:prstGeom prst="line">
                  <a:avLst/>
                </a:prstGeom>
                <a:ln w="508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5841529" y="2743086"/>
                <a:ext cx="389264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424934" y="3418574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-1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474941" y="2764970"/>
                <a:ext cx="513092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-1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840017" y="3434169"/>
                <a:ext cx="389264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1632488" y="524934"/>
              <a:ext cx="7443779" cy="2305910"/>
            </a:xfrm>
            <a:prstGeom prst="straightConnector1">
              <a:avLst/>
            </a:prstGeom>
            <a:ln w="98425" cmpd="tri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99711" y="1316777"/>
            <a:ext cx="4279900" cy="2911715"/>
            <a:chOff x="3999711" y="1316777"/>
            <a:chExt cx="4279900" cy="291171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9711" y="3733192"/>
              <a:ext cx="4279900" cy="4953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32418" y="1316777"/>
                  <a:ext cx="124367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=2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18" y="1316777"/>
                  <a:ext cx="1243674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8934148" y="3167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817013" y="5058021"/>
                <a:ext cx="346259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Activation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smtClean="0"/>
                  <a:t>:</a:t>
                </a:r>
                <a:r>
                  <a:rPr lang="zh-TW" altLang="en-US" b="0" dirty="0" smtClean="0"/>
                  <a:t> </a:t>
                </a:r>
                <a:r>
                  <a:rPr lang="en-US" altLang="zh-TW" b="0" dirty="0" err="1" smtClean="0"/>
                  <a:t>eg</a:t>
                </a:r>
                <a:r>
                  <a:rPr lang="en-US" altLang="zh-TW" b="0" dirty="0" smtClean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𝑅𝑒𝐿𝑢</m:t>
                    </m:r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/>
                </a:r>
                <a:br>
                  <a:rPr lang="en-US" b="0" i="1" dirty="0" smtClean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,  </m:t>
                      </m:r>
                      <m:r>
                        <a:rPr lang="en-US" b="0" i="1" smtClean="0">
                          <a:latin typeface="Cambria Math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charset="0"/>
                        </a:rPr>
                        <m:t>  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=0,  </m:t>
                      </m:r>
                      <m:r>
                        <a:rPr lang="en-US" b="0" i="1" smtClean="0">
                          <a:latin typeface="Cambria Math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charset="0"/>
                        </a:rPr>
                        <m:t>  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013" y="5058021"/>
                <a:ext cx="3462597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4049" t="-11050" b="-19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741274" y="3216216"/>
                <a:ext cx="18340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74" y="3216216"/>
                <a:ext cx="183402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/>
          <p:nvPr/>
        </p:nvCxnSpPr>
        <p:spPr>
          <a:xfrm flipV="1">
            <a:off x="1658329" y="1320113"/>
            <a:ext cx="7417938" cy="2855197"/>
          </a:xfrm>
          <a:prstGeom prst="straightConnector1">
            <a:avLst/>
          </a:prstGeom>
          <a:ln w="98425" cmpd="tri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5" y="3673642"/>
            <a:ext cx="4704689" cy="29681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214" y="16042"/>
            <a:ext cx="3940759" cy="1199148"/>
          </a:xfrm>
        </p:spPr>
        <p:txBody>
          <a:bodyPr anchor="ctr" anchorCtr="0">
            <a:normAutofit/>
          </a:bodyPr>
          <a:lstStyle/>
          <a:p>
            <a:r>
              <a:rPr lang="en-US" sz="4400" dirty="0" smtClean="0"/>
              <a:t>Conv Net-II</a:t>
            </a:r>
            <a:endParaRPr lang="en-US" sz="4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5036" r="22062" b="704"/>
          <a:stretch/>
        </p:blipFill>
        <p:spPr>
          <a:xfrm>
            <a:off x="5133473" y="114133"/>
            <a:ext cx="6946232" cy="633386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6335" y="1199148"/>
            <a:ext cx="4679803" cy="24744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Sparsely connected </a:t>
            </a:r>
            <a:r>
              <a:rPr lang="en-US" altLang="zh-TW" sz="3600" dirty="0" smtClean="0"/>
              <a:t>network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Locality </a:t>
            </a:r>
            <a:r>
              <a:rPr lang="en-US" sz="3600" dirty="0"/>
              <a:t>is preserved </a:t>
            </a:r>
            <a:r>
              <a:rPr lang="en-US" sz="3600" dirty="0" smtClean="0"/>
              <a:t>with </a:t>
            </a:r>
            <a:r>
              <a:rPr lang="en-US" sz="3600" dirty="0" smtClean="0"/>
              <a:t>convolution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5921" y="6272464"/>
            <a:ext cx="611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/convolutional-neural-networks/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34275" y="961697"/>
            <a:ext cx="657726" cy="5310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6607"/>
            <a:ext cx="10515600" cy="2852737"/>
          </a:xfrm>
        </p:spPr>
        <p:txBody>
          <a:bodyPr anchor="b" anchorCtr="0"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85877"/>
            <a:ext cx="10515600" cy="1500187"/>
          </a:xfrm>
        </p:spPr>
        <p:txBody>
          <a:bodyPr>
            <a:normAutofit/>
          </a:bodyPr>
          <a:lstStyle/>
          <a:p>
            <a:pPr marL="1028700" lvl="1" indent="-571500">
              <a:buFont typeface="+mj-lt"/>
              <a:buAutoNum type="arabicPeriod"/>
            </a:pPr>
            <a:r>
              <a:rPr lang="en-US" sz="2800" dirty="0"/>
              <a:t>Visualize </a:t>
            </a:r>
            <a:r>
              <a:rPr lang="en-US" sz="2800" dirty="0" smtClean="0"/>
              <a:t>the intermediate </a:t>
            </a:r>
            <a:r>
              <a:rPr lang="en-US" sz="2800" dirty="0"/>
              <a:t>activations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800" dirty="0" smtClean="0"/>
              <a:t>CNN </a:t>
            </a:r>
            <a:r>
              <a:rPr lang="en-US" sz="2800" dirty="0"/>
              <a:t>encoder and interpreters </a:t>
            </a:r>
            <a:endParaRPr lang="en-US" sz="2800" dirty="0" smtClean="0"/>
          </a:p>
          <a:p>
            <a:pPr marL="1028700" lvl="1" indent="-571500">
              <a:buFont typeface="+mj-lt"/>
              <a:buAutoNum type="arabicPeriod"/>
            </a:pPr>
            <a:r>
              <a:rPr lang="en-US" sz="2800" dirty="0" smtClean="0"/>
              <a:t>Did </a:t>
            </a:r>
            <a:r>
              <a:rPr lang="en-US" sz="2800" dirty="0"/>
              <a:t>my CNN learn translational </a:t>
            </a:r>
            <a:r>
              <a:rPr lang="en-US" sz="2800" dirty="0" smtClean="0"/>
              <a:t>invariance?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29039" y="1063953"/>
            <a:ext cx="5756751" cy="5613894"/>
            <a:chOff x="929039" y="1063953"/>
            <a:chExt cx="5756751" cy="5613894"/>
          </a:xfrm>
        </p:grpSpPr>
        <p:grpSp>
          <p:nvGrpSpPr>
            <p:cNvPr id="13" name="Group 12"/>
            <p:cNvGrpSpPr/>
            <p:nvPr/>
          </p:nvGrpSpPr>
          <p:grpSpPr>
            <a:xfrm>
              <a:off x="929039" y="1138896"/>
              <a:ext cx="5756751" cy="5538951"/>
              <a:chOff x="929039" y="1138896"/>
              <a:chExt cx="5756751" cy="553895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6839" y="1138896"/>
                <a:ext cx="5538951" cy="553895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854065" y="6191794"/>
                <a:ext cx="201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(28*28)*64=50,176</a:t>
                </a:r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29039" y="1231245"/>
                    <a:ext cx="255461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:</m:t>
                        </m:r>
                      </m:oMath>
                    </a14:m>
                    <a:r>
                      <a:rPr lang="en-US" sz="2400" dirty="0" smtClean="0"/>
                      <a:t>hiddne layer index</a:t>
                    </a: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039" y="1231245"/>
                    <a:ext cx="255461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296" t="-26230" r="-6205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57186" y="1063953"/>
                  <a:ext cx="1137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186" y="1063953"/>
                  <a:ext cx="113736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04" y="0"/>
            <a:ext cx="10515600" cy="1325563"/>
          </a:xfrm>
        </p:spPr>
        <p:txBody>
          <a:bodyPr/>
          <a:lstStyle/>
          <a:p>
            <a:r>
              <a:rPr lang="en-US" dirty="0" smtClean="0"/>
              <a:t>Visualize the intermediate activations-I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74277"/>
            <a:ext cx="1462148" cy="12770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1" y="4493623"/>
            <a:ext cx="125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28*28=784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2879" y="1063953"/>
            <a:ext cx="5513832" cy="5592879"/>
            <a:chOff x="6262879" y="1063953"/>
            <a:chExt cx="5513832" cy="55928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879" y="1143000"/>
              <a:ext cx="5513832" cy="55138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222801" y="6191794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(28*28)*64=50,176</a:t>
              </a:r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290381" y="1063953"/>
                  <a:ext cx="1137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381" y="1063953"/>
                  <a:ext cx="113736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7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29039" y="1063953"/>
            <a:ext cx="5727793" cy="5592879"/>
            <a:chOff x="929039" y="1063953"/>
            <a:chExt cx="5727793" cy="5592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43000"/>
              <a:ext cx="5513832" cy="55138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57186" y="1063953"/>
                  <a:ext cx="1137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186" y="1063953"/>
                  <a:ext cx="113736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29039" y="1231245"/>
                  <a:ext cx="25546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</m:oMath>
                  </a14:m>
                  <a:r>
                    <a:rPr lang="en-US" sz="2400" dirty="0" smtClean="0"/>
                    <a:t>hiddne layer index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39" y="1231245"/>
                  <a:ext cx="255461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96" t="-26230" r="-6205" b="-475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05"/>
            <a:ext cx="10515600" cy="1325563"/>
          </a:xfrm>
        </p:spPr>
        <p:txBody>
          <a:bodyPr/>
          <a:lstStyle/>
          <a:p>
            <a:r>
              <a:rPr lang="en-US" dirty="0"/>
              <a:t>Visualize the intermediate </a:t>
            </a:r>
            <a:r>
              <a:rPr lang="en-US" dirty="0" smtClean="0"/>
              <a:t>activations-II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74277"/>
            <a:ext cx="1462148" cy="12770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4065" y="61917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(14*14</a:t>
            </a:r>
            <a:r>
              <a:rPr lang="en-US" smtClean="0"/>
              <a:t>)*64=12,544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1" y="4493623"/>
            <a:ext cx="125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28*28=784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640" y="1063953"/>
            <a:ext cx="5513832" cy="5592879"/>
            <a:chOff x="6263640" y="1063953"/>
            <a:chExt cx="5513832" cy="55928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3640" y="1143000"/>
              <a:ext cx="5513832" cy="55138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53352" y="6191794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(14*14</a:t>
              </a:r>
              <a:r>
                <a:rPr lang="en-US" smtClean="0"/>
                <a:t>)*64=12,544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290381" y="1063953"/>
                  <a:ext cx="1137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381" y="1063953"/>
                  <a:ext cx="113736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34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68" y="1160815"/>
            <a:ext cx="5513832" cy="55138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8605"/>
            <a:ext cx="10515600" cy="1325563"/>
          </a:xfrm>
        </p:spPr>
        <p:txBody>
          <a:bodyPr/>
          <a:lstStyle/>
          <a:p>
            <a:r>
              <a:rPr lang="en-US" dirty="0"/>
              <a:t>Visualize the intermediate </a:t>
            </a:r>
            <a:r>
              <a:rPr lang="en-US" dirty="0" smtClean="0"/>
              <a:t>activations-III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4" y="1160815"/>
            <a:ext cx="5513832" cy="551383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2384"/>
            <a:ext cx="1462148" cy="1277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9" y="3072384"/>
            <a:ext cx="1373877" cy="12489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1" y="4493623"/>
            <a:ext cx="125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28*28=784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4065" y="619179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(7*7)*64=3,136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67185" y="619179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(7*7)*64=3,136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7186" y="1063953"/>
                <a:ext cx="1137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86" y="1063953"/>
                <a:ext cx="113736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64344" y="1095940"/>
                <a:ext cx="1137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344" y="1095940"/>
                <a:ext cx="113736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1261551"/>
                <a:ext cx="2554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h</m:t>
                    </m:r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hiddne layer index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61551"/>
                <a:ext cx="25546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96" t="-26230" r="-5967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70214" y="201396"/>
            <a:ext cx="9242197" cy="940885"/>
          </a:xfrm>
          <a:prstGeom prst="rect">
            <a:avLst/>
          </a:prstGeom>
        </p:spPr>
        <p:txBody>
          <a:bodyPr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CNN encoder and interpreters</a:t>
            </a:r>
          </a:p>
          <a:p>
            <a:r>
              <a:rPr lang="en-US" sz="2600" dirty="0"/>
              <a:t>t</a:t>
            </a:r>
            <a:r>
              <a:rPr lang="en-US" sz="2600" dirty="0" smtClean="0"/>
              <a:t>he architecture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0" y="1142281"/>
            <a:ext cx="8622877" cy="5512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65450" y="1890250"/>
                <a:ext cx="573768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1890250"/>
                <a:ext cx="573768" cy="264119"/>
              </a:xfrm>
              <a:prstGeom prst="rect">
                <a:avLst/>
              </a:prstGeom>
              <a:blipFill rotWithShape="0">
                <a:blip r:embed="rId3"/>
                <a:stretch>
                  <a:fillRect l="-13830" r="-1276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65450" y="2154369"/>
                <a:ext cx="573768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2154369"/>
                <a:ext cx="573768" cy="264119"/>
              </a:xfrm>
              <a:prstGeom prst="rect">
                <a:avLst/>
              </a:prstGeom>
              <a:blipFill rotWithShape="0">
                <a:blip r:embed="rId4"/>
                <a:stretch>
                  <a:fillRect l="-13830" r="-12766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71653" y="1890250"/>
            <a:ext cx="8342074" cy="516901"/>
          </a:xfrm>
          <a:prstGeom prst="rect">
            <a:avLst/>
          </a:prstGeom>
          <a:noFill/>
          <a:ln w="38100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1653" y="2864179"/>
            <a:ext cx="8342074" cy="516901"/>
          </a:xfrm>
          <a:prstGeom prst="rect">
            <a:avLst/>
          </a:prstGeom>
          <a:noFill/>
          <a:ln w="38100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65450" y="2885333"/>
                <a:ext cx="573768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2885333"/>
                <a:ext cx="573768" cy="264119"/>
              </a:xfrm>
              <a:prstGeom prst="rect">
                <a:avLst/>
              </a:prstGeom>
              <a:blipFill rotWithShape="0">
                <a:blip r:embed="rId5"/>
                <a:stretch>
                  <a:fillRect l="-13830" r="-13830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65450" y="3149452"/>
                <a:ext cx="573768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3149452"/>
                <a:ext cx="573768" cy="264119"/>
              </a:xfrm>
              <a:prstGeom prst="rect">
                <a:avLst/>
              </a:prstGeom>
              <a:blipFill rotWithShape="0">
                <a:blip r:embed="rId6"/>
                <a:stretch>
                  <a:fillRect l="-13830" r="-1276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71653" y="3565507"/>
            <a:ext cx="8342074" cy="272601"/>
          </a:xfrm>
          <a:prstGeom prst="rect">
            <a:avLst/>
          </a:prstGeom>
          <a:noFill/>
          <a:ln w="38100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65450" y="3573989"/>
                <a:ext cx="573768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3573989"/>
                <a:ext cx="573768" cy="264119"/>
              </a:xfrm>
              <a:prstGeom prst="rect">
                <a:avLst/>
              </a:prstGeom>
              <a:blipFill rotWithShape="0">
                <a:blip r:embed="rId7"/>
                <a:stretch>
                  <a:fillRect l="-13830" r="-12766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71653" y="4753224"/>
            <a:ext cx="8342074" cy="264119"/>
          </a:xfrm>
          <a:prstGeom prst="rect">
            <a:avLst/>
          </a:prstGeom>
          <a:noFill/>
          <a:ln w="38100">
            <a:solidFill>
              <a:srgbClr val="FF000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65450" y="4743747"/>
                <a:ext cx="693465" cy="26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  <m:r>
                        <a:rPr lang="en-US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50" y="4743747"/>
                <a:ext cx="693465" cy="264119"/>
              </a:xfrm>
              <a:prstGeom prst="rect">
                <a:avLst/>
              </a:prstGeom>
              <a:blipFill rotWithShape="0">
                <a:blip r:embed="rId8"/>
                <a:stretch>
                  <a:fillRect l="-11504" r="-11504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22986" y="1890250"/>
            <a:ext cx="9994618" cy="2388055"/>
            <a:chOff x="622986" y="1890250"/>
            <a:chExt cx="9994618" cy="2388055"/>
          </a:xfrm>
        </p:grpSpPr>
        <p:sp>
          <p:nvSpPr>
            <p:cNvPr id="14" name="Left Brace 13"/>
            <p:cNvSpPr/>
            <p:nvPr/>
          </p:nvSpPr>
          <p:spPr>
            <a:xfrm>
              <a:off x="622986" y="1890250"/>
              <a:ext cx="396945" cy="2387987"/>
            </a:xfrm>
            <a:prstGeom prst="leftBrace">
              <a:avLst>
                <a:gd name="adj1" fmla="val 59080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615703" y="3838107"/>
                  <a:ext cx="6001901" cy="4401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accent1"/>
                      </a:solidFill>
                    </a:rPr>
                    <a:t>Encoder: input</a:t>
                  </a:r>
                  <a14:m>
                    <m:oMath xmlns:m="http://schemas.openxmlformats.org/officeDocument/2006/math">
                      <m:r>
                        <a:rPr lang="is-IS" sz="2400" b="1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</m:oMath>
                  </a14:m>
                  <a:r>
                    <a:rPr lang="en-US" sz="2400" b="1" dirty="0" smtClean="0">
                      <a:solidFill>
                        <a:schemeClr val="accent1"/>
                      </a:solidFill>
                    </a:rPr>
                    <a:t> 3,136-dimensional vector</a:t>
                  </a:r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703" y="3838107"/>
                  <a:ext cx="6001901" cy="4401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23" t="-11111"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39127" y="4475147"/>
            <a:ext cx="8669069" cy="1248875"/>
            <a:chOff x="739127" y="4475147"/>
            <a:chExt cx="8669069" cy="1248875"/>
          </a:xfrm>
        </p:grpSpPr>
        <p:sp>
          <p:nvSpPr>
            <p:cNvPr id="15" name="Left Brace 14"/>
            <p:cNvSpPr/>
            <p:nvPr/>
          </p:nvSpPr>
          <p:spPr>
            <a:xfrm>
              <a:off x="739127" y="4475147"/>
              <a:ext cx="250143" cy="1065437"/>
            </a:xfrm>
            <a:prstGeom prst="leftBrace">
              <a:avLst>
                <a:gd name="adj1" fmla="val 59080"/>
                <a:gd name="adj2" fmla="val 53507"/>
              </a:avLst>
            </a:pr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615703" y="4931666"/>
                  <a:ext cx="4792493" cy="792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accent6"/>
                      </a:solidFill>
                    </a:rPr>
                    <a:t>Compressor: 3,136 </a:t>
                  </a:r>
                  <a14:m>
                    <m:oMath xmlns:m="http://schemas.openxmlformats.org/officeDocument/2006/math">
                      <m:r>
                        <a:rPr lang="is-IS" sz="2400" b="1" i="1">
                          <a:solidFill>
                            <a:schemeClr val="accent6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</m:oMath>
                  </a14:m>
                  <a:r>
                    <a:rPr lang="en-US" sz="2400" b="1" dirty="0" smtClean="0">
                      <a:solidFill>
                        <a:schemeClr val="accent6"/>
                      </a:solidFill>
                    </a:rPr>
                    <a:t> 256 dimensional </a:t>
                  </a:r>
                </a:p>
                <a:p>
                  <a:r>
                    <a:rPr lang="en-US" sz="2400" b="1" i="1" u="sng" dirty="0" smtClean="0">
                      <a:solidFill>
                        <a:schemeClr val="accent6"/>
                      </a:solidFill>
                    </a:rPr>
                    <a:t>The code vector</a:t>
                  </a:r>
                  <a:endParaRPr lang="en-US" sz="2400" b="1" i="1" u="sng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703" y="4931666"/>
                  <a:ext cx="4792493" cy="79235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08" t="-6154" r="-8142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39127" y="5618380"/>
            <a:ext cx="9950067" cy="937535"/>
            <a:chOff x="739127" y="5618380"/>
            <a:chExt cx="9950067" cy="937535"/>
          </a:xfrm>
        </p:grpSpPr>
        <p:sp>
          <p:nvSpPr>
            <p:cNvPr id="17" name="Left Brace 16"/>
            <p:cNvSpPr/>
            <p:nvPr/>
          </p:nvSpPr>
          <p:spPr>
            <a:xfrm>
              <a:off x="739127" y="5618380"/>
              <a:ext cx="250143" cy="846129"/>
            </a:xfrm>
            <a:prstGeom prst="leftBrace">
              <a:avLst>
                <a:gd name="adj1" fmla="val 59080"/>
                <a:gd name="adj2" fmla="val 53507"/>
              </a:avLst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615703" y="6174410"/>
                  <a:ext cx="6073491" cy="381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accent2"/>
                      </a:solidFill>
                    </a:rPr>
                    <a:t>Interpreter: 256</a:t>
                  </a:r>
                  <a14:m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is-IS" sz="2000" b="1" i="1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</m:oMath>
                  </a14:m>
                  <a:r>
                    <a:rPr lang="en-US" sz="2000" b="1" dirty="0" smtClean="0">
                      <a:solidFill>
                        <a:schemeClr val="accent2"/>
                      </a:solidFill>
                    </a:rPr>
                    <a:t> 10 dim. probability vector for predictions</a:t>
                  </a:r>
                  <a:endParaRPr lang="en-US" sz="2000" b="1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703" y="6174410"/>
                  <a:ext cx="6073491" cy="3815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04" t="-104839" r="-8434" b="-1387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2" y="1546225"/>
            <a:ext cx="557668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and self-similarity within a </a:t>
            </a:r>
            <a:r>
              <a:rPr lang="en-US" dirty="0" smtClean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 smtClean="0"/>
              <a:t>interpreters show similar accuracy 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altLang="zh-TW" dirty="0" smtClean="0"/>
              <a:t>Conv.</a:t>
            </a:r>
            <a:r>
              <a:rPr lang="zh-TW" altLang="en-US" dirty="0" smtClean="0"/>
              <a:t> </a:t>
            </a:r>
            <a:r>
              <a:rPr lang="en-US" dirty="0" smtClean="0"/>
              <a:t>encoder </a:t>
            </a:r>
            <a:r>
              <a:rPr lang="en-US" dirty="0" smtClean="0"/>
              <a:t>is the </a:t>
            </a:r>
            <a:r>
              <a:rPr lang="en-US" dirty="0" smtClean="0"/>
              <a:t>key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629400" y="239496"/>
            <a:ext cx="4787901" cy="3339255"/>
            <a:chOff x="6629400" y="239496"/>
            <a:chExt cx="4787901" cy="3339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239496"/>
              <a:ext cx="4787901" cy="33392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69200" y="531106"/>
              <a:ext cx="1312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vector</a:t>
              </a:r>
              <a:endParaRPr lang="en-US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706"/>
              </p:ext>
            </p:extLst>
          </p:nvPr>
        </p:nvGraphicFramePr>
        <p:xfrm>
          <a:off x="760612" y="4204494"/>
          <a:ext cx="4789288" cy="248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716"/>
                <a:gridCol w="130557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42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Dense layer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99.44%</a:t>
                      </a:r>
                      <a:endParaRPr lang="en-US" dirty="0"/>
                    </a:p>
                  </a:txBody>
                  <a:tcPr/>
                </a:tc>
              </a:tr>
              <a:tr h="424288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99.35%</a:t>
                      </a:r>
                      <a:endParaRPr lang="en-US" dirty="0"/>
                    </a:p>
                  </a:txBody>
                  <a:tcPr/>
                </a:tc>
              </a:tr>
              <a:tr h="424288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Forests (100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99.32%</a:t>
                      </a:r>
                      <a:endParaRPr lang="en-US" dirty="0"/>
                    </a:p>
                  </a:txBody>
                  <a:tcPr/>
                </a:tc>
              </a:tr>
              <a:tr h="424288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Boost (100 trees)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99.24%</a:t>
                      </a:r>
                      <a:endParaRPr lang="en-US" dirty="0"/>
                    </a:p>
                  </a:txBody>
                  <a:tcPr/>
                </a:tc>
              </a:tr>
              <a:tr h="42428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634861" y="3618719"/>
            <a:ext cx="5125340" cy="2970013"/>
            <a:chOff x="6418961" y="3618719"/>
            <a:chExt cx="5125340" cy="2970013"/>
          </a:xfrm>
        </p:grpSpPr>
        <p:grpSp>
          <p:nvGrpSpPr>
            <p:cNvPr id="11" name="Group 10"/>
            <p:cNvGrpSpPr/>
            <p:nvPr/>
          </p:nvGrpSpPr>
          <p:grpSpPr>
            <a:xfrm>
              <a:off x="6418961" y="4204494"/>
              <a:ext cx="5125340" cy="2384238"/>
              <a:chOff x="6756400" y="4162639"/>
              <a:chExt cx="4706239" cy="209196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6400" y="4162639"/>
                <a:ext cx="2123899" cy="209196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0350" y="4204494"/>
                <a:ext cx="2312289" cy="2008251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7139434" y="3857912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26767" y="385791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mean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7857" y="3618719"/>
              <a:ext cx="214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vector, label =1</a:t>
              </a:r>
              <a:endParaRPr lang="en-US" dirty="0"/>
            </a:p>
          </p:txBody>
        </p:sp>
      </p:grpSp>
      <p:sp>
        <p:nvSpPr>
          <p:cNvPr id="6" name="Title 3"/>
          <p:cNvSpPr txBox="1">
            <a:spLocks/>
          </p:cNvSpPr>
          <p:nvPr/>
        </p:nvSpPr>
        <p:spPr>
          <a:xfrm>
            <a:off x="419414" y="201396"/>
            <a:ext cx="9242197" cy="940885"/>
          </a:xfrm>
          <a:prstGeom prst="rect">
            <a:avLst/>
          </a:prstGeom>
        </p:spPr>
        <p:txBody>
          <a:bodyPr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CNN encoder </a:t>
            </a:r>
            <a:r>
              <a:rPr lang="en-US" smtClean="0"/>
              <a:t>and interpreters</a:t>
            </a:r>
            <a:endParaRPr lang="en-US" dirty="0" smtClean="0"/>
          </a:p>
          <a:p>
            <a:r>
              <a:rPr lang="en-US" sz="2600" dirty="0"/>
              <a:t>t</a:t>
            </a:r>
            <a:r>
              <a:rPr lang="en-US" sz="2600" dirty="0" smtClean="0"/>
              <a:t>he code vectors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754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Translational Invariance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0" y="1898575"/>
            <a:ext cx="3848100" cy="353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3" y="1801281"/>
            <a:ext cx="3886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29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br>
              <a:rPr lang="en-US" dirty="0"/>
            </a:br>
            <a:r>
              <a:rPr lang="en-US" sz="2400" dirty="0"/>
              <a:t>Interpreting a trained </a:t>
            </a:r>
            <a:r>
              <a:rPr lang="en-US" sz="2400" dirty="0" smtClean="0"/>
              <a:t>CNN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Motivation </a:t>
            </a:r>
            <a:r>
              <a:rPr lang="en-US" dirty="0" smtClean="0"/>
              <a:t>and </a:t>
            </a:r>
            <a:r>
              <a:rPr lang="en-US" dirty="0" smtClean="0"/>
              <a:t>introduction </a:t>
            </a:r>
            <a:r>
              <a:rPr lang="en-US" dirty="0" smtClean="0"/>
              <a:t>to </a:t>
            </a:r>
            <a:r>
              <a:rPr lang="en-US" dirty="0" smtClean="0"/>
              <a:t>CNN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Convolutional </a:t>
            </a:r>
            <a:r>
              <a:rPr lang="en-US" dirty="0" smtClean="0"/>
              <a:t>network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The approaches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Visualize intermediate activations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My CNN encoder and interpreters </a:t>
            </a:r>
            <a:r>
              <a:rPr lang="mr-IN" dirty="0" smtClean="0"/>
              <a:t>–</a:t>
            </a:r>
            <a:r>
              <a:rPr lang="en-US" dirty="0" smtClean="0"/>
              <a:t> some hybrid models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dirty="0" smtClean="0"/>
              <a:t>Did my CNN learn translational </a:t>
            </a:r>
            <a:r>
              <a:rPr lang="en-US" dirty="0" smtClean="0"/>
              <a:t>invariance?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05" y="-9208"/>
            <a:ext cx="10515600" cy="1325563"/>
          </a:xfrm>
        </p:spPr>
        <p:txBody>
          <a:bodyPr/>
          <a:lstStyle/>
          <a:p>
            <a:r>
              <a:rPr lang="en-US" dirty="0" smtClean="0"/>
              <a:t>Did my CNN learn translational </a:t>
            </a:r>
            <a:r>
              <a:rPr lang="en-US" dirty="0" smtClean="0"/>
              <a:t>invariance?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60758" y="1238904"/>
            <a:ext cx="8995914" cy="1522730"/>
            <a:chOff x="1205870" y="1367790"/>
            <a:chExt cx="9843735" cy="16662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815" y="1391285"/>
              <a:ext cx="1748790" cy="16059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725" y="1367790"/>
              <a:ext cx="1748790" cy="163449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660" y="1422400"/>
              <a:ext cx="1748790" cy="1611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850" y="1422400"/>
              <a:ext cx="1805940" cy="16059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785" y="1416685"/>
              <a:ext cx="1697355" cy="15601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870" y="1443672"/>
              <a:ext cx="1731645" cy="158877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78888"/>
              </p:ext>
            </p:extLst>
          </p:nvPr>
        </p:nvGraphicFramePr>
        <p:xfrm>
          <a:off x="534003" y="2804005"/>
          <a:ext cx="11140570" cy="378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852"/>
                <a:gridCol w="1496870"/>
                <a:gridCol w="1496870"/>
                <a:gridCol w="1496870"/>
                <a:gridCol w="1496870"/>
                <a:gridCol w="1496870"/>
                <a:gridCol w="1289368"/>
              </a:tblGrid>
              <a:tr h="41216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 shift (pixels)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674205">
                <a:tc>
                  <a:txBody>
                    <a:bodyPr/>
                    <a:lstStyle/>
                    <a:p>
                      <a:r>
                        <a:rPr lang="en-US" dirty="0" smtClean="0"/>
                        <a:t>CNN (CNN+NN)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acc</a:t>
                      </a:r>
                      <a:r>
                        <a:rPr lang="en-US" baseline="0" dirty="0" smtClean="0"/>
                        <a:t> = 99.3%)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0.71%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99.29%)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1.4E-4%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99.99%)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4205">
                <a:tc>
                  <a:txBody>
                    <a:bodyPr/>
                    <a:lstStyle/>
                    <a:p>
                      <a:r>
                        <a:rPr lang="en-US" dirty="0" smtClean="0"/>
                        <a:t>CNN+RF,</a:t>
                      </a:r>
                      <a:r>
                        <a:rPr lang="en-US" baseline="0" dirty="0" smtClean="0"/>
                        <a:t> T=1000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acc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99.3</a:t>
                      </a:r>
                      <a:r>
                        <a:rPr lang="en-US" altLang="zh-TW" dirty="0" smtClean="0"/>
                        <a:t>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67.7%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(7: 18.4)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52.8%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(7: 28.3%)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44.4%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(7: 35.5%)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34.8%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47.6 %)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4205">
                <a:tc>
                  <a:txBody>
                    <a:bodyPr/>
                    <a:lstStyle/>
                    <a:p>
                      <a:r>
                        <a:rPr lang="en-US" dirty="0" smtClean="0"/>
                        <a:t>CNN+SVM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= 99.3%)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79.9%</a:t>
                      </a:r>
                    </a:p>
                    <a:p>
                      <a:pPr algn="ctr"/>
                      <a:r>
                        <a:rPr lang="en-US" dirty="0" smtClean="0"/>
                        <a:t>(9: 18.8%)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21%</a:t>
                      </a:r>
                      <a:b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(9: 77.76%)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1%</a:t>
                      </a:r>
                      <a:b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(9: 98.9%)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7420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(RF)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acc</a:t>
                      </a:r>
                      <a:r>
                        <a:rPr lang="en-US" baseline="0" dirty="0" smtClean="0"/>
                        <a:t> = 96.6%)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84.9%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(7: 9.8%)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34.1%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39.6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9.1%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56.3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5.4%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70.1%)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4.8%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70.2 %)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4205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= 96.1%)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42.8%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50.8%)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0.85%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94.5%)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0.42%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81.3 %)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0.43%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(7: 79.5%)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0.42%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(80.8%)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053" y="1260375"/>
                <a:ext cx="22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𝑃𝑟𝑜𝑏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=1|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𝑋</m:t>
                      </m:r>
                      <m:r>
                        <a:rPr lang="en-US" sz="24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3" y="1260375"/>
                <a:ext cx="2234586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7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47900" y="1689100"/>
                <a:ext cx="7201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689100"/>
                <a:ext cx="720133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8864187" y="1087821"/>
            <a:ext cx="0" cy="565982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966" y="5222929"/>
            <a:ext cx="11882034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4005" y="-9208"/>
            <a:ext cx="10515600" cy="1325563"/>
          </a:xfrm>
        </p:spPr>
        <p:txBody>
          <a:bodyPr/>
          <a:lstStyle/>
          <a:p>
            <a:r>
              <a:rPr lang="en-US" dirty="0" smtClean="0"/>
              <a:t>Did my CNN learn translational symmetry?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89000" y="1193800"/>
            <a:ext cx="9608772" cy="1522730"/>
            <a:chOff x="2247900" y="1333500"/>
            <a:chExt cx="9608772" cy="1522730"/>
          </a:xfrm>
        </p:grpSpPr>
        <p:grpSp>
          <p:nvGrpSpPr>
            <p:cNvPr id="5" name="Group 4"/>
            <p:cNvGrpSpPr/>
            <p:nvPr/>
          </p:nvGrpSpPr>
          <p:grpSpPr>
            <a:xfrm>
              <a:off x="2860758" y="1333500"/>
              <a:ext cx="8995914" cy="1522730"/>
              <a:chOff x="1205870" y="1367790"/>
              <a:chExt cx="9843735" cy="166623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0815" y="1391285"/>
                <a:ext cx="1748790" cy="160591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1724" y="1367790"/>
                <a:ext cx="1748790" cy="163449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7659" y="1422400"/>
                <a:ext cx="1748790" cy="16116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7850" y="1422400"/>
                <a:ext cx="1805940" cy="160591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9785" y="1416685"/>
                <a:ext cx="1697355" cy="15601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870" y="1443672"/>
                <a:ext cx="1731645" cy="158877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47900" y="1689100"/>
                  <a:ext cx="72013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: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900" y="1689100"/>
                  <a:ext cx="720133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33" y="4885267"/>
            <a:ext cx="2590800" cy="180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82" y="4910667"/>
            <a:ext cx="2616200" cy="17780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498316" y="2923901"/>
            <a:ext cx="8999456" cy="1509522"/>
            <a:chOff x="1498316" y="2923901"/>
            <a:chExt cx="8999456" cy="150952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316" y="2926296"/>
              <a:ext cx="1509522" cy="14668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265" y="2940603"/>
              <a:ext cx="1562862" cy="146151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376" y="2970685"/>
              <a:ext cx="1557528" cy="144551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697" y="2936349"/>
              <a:ext cx="1562862" cy="148818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880" y="2978686"/>
              <a:ext cx="1552194" cy="142951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244" y="2923901"/>
              <a:ext cx="1557528" cy="1509522"/>
            </a:xfrm>
            <a:prstGeom prst="rect">
              <a:avLst/>
            </a:prstGeom>
          </p:spPr>
        </p:pic>
      </p:grpSp>
      <p:cxnSp>
        <p:nvCxnSpPr>
          <p:cNvPr id="34" name="Straight Connector 33"/>
          <p:cNvCxnSpPr/>
          <p:nvPr/>
        </p:nvCxnSpPr>
        <p:spPr>
          <a:xfrm>
            <a:off x="7536559" y="1001486"/>
            <a:ext cx="0" cy="554120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9371" y="1059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24748"/>
              </p:ext>
            </p:extLst>
          </p:nvPr>
        </p:nvGraphicFramePr>
        <p:xfrm>
          <a:off x="1609131" y="863388"/>
          <a:ext cx="8888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40"/>
                <a:gridCol w="1481440"/>
                <a:gridCol w="1481440"/>
                <a:gridCol w="1481440"/>
                <a:gridCol w="1481440"/>
                <a:gridCol w="1481440"/>
              </a:tblGrid>
              <a:tr h="300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560528" y="44710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(0,-1)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27625" y="44675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(-3,-4)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41074" y="45147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(0,-</a:t>
            </a:r>
            <a:r>
              <a:rPr lang="en-US" dirty="0" smtClean="0"/>
              <a:t>4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5401" y="8897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 shift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93" y="4910667"/>
            <a:ext cx="2628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TW" dirty="0" smtClean="0"/>
              <a:t>Convolution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complexity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comprehend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locality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(relative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positions)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pixels).</a:t>
            </a:r>
          </a:p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deep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convolutional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performance</a:t>
            </a:r>
          </a:p>
          <a:p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translational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invariance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others,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though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Code vectors in hidden layers of </a:t>
            </a:r>
            <a:r>
              <a:rPr lang="en-US" dirty="0"/>
              <a:t>CNN </a:t>
            </a:r>
            <a:r>
              <a:rPr lang="en-US" dirty="0" smtClean="0"/>
              <a:t>reduce the dimensionality of images.</a:t>
            </a:r>
          </a:p>
          <a:p>
            <a:r>
              <a:rPr lang="en-US" dirty="0" smtClean="0"/>
              <a:t>Information learned in CNN is </a:t>
            </a:r>
            <a:r>
              <a:rPr lang="en-US" b="1" dirty="0" smtClean="0"/>
              <a:t>position sensitive</a:t>
            </a:r>
            <a:r>
              <a:rPr lang="en-US" dirty="0" smtClean="0"/>
              <a:t>. And convolution is the key for high accuracy performance.</a:t>
            </a:r>
          </a:p>
          <a:p>
            <a:r>
              <a:rPr lang="en-US" dirty="0"/>
              <a:t>The predicted probabilities of CNN are not continuous with respect to translations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Translations deform CNN code vectors more softly.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49" y="1999949"/>
            <a:ext cx="3695700" cy="3403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9" y="1999949"/>
            <a:ext cx="3733800" cy="340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7" y="1911049"/>
            <a:ext cx="35941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108994"/>
            <a:ext cx="10375900" cy="3784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16965"/>
            <a:ext cx="10515600" cy="2852737"/>
          </a:xfrm>
        </p:spPr>
        <p:txBody>
          <a:bodyPr/>
          <a:lstStyle/>
          <a:p>
            <a:pPr marL="1143000" indent="-1143000">
              <a:buFont typeface="+mj-lt"/>
              <a:buAutoNum type="romanUcPeriod"/>
            </a:pPr>
            <a:r>
              <a:rPr lang="en-US" dirty="0" smtClean="0"/>
              <a:t>Motivation and Introduction to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580469"/>
            <a:ext cx="10515600" cy="150018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Neural </a:t>
            </a:r>
            <a:r>
              <a:rPr lang="en-US" sz="2800" dirty="0" smtClean="0"/>
              <a:t>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Convolution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Convolutional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383" y="0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383" y="1116176"/>
            <a:ext cx="11709838" cy="155047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CNN classifier achieved 99.3% accuracy on MNIST hand-written digit </a:t>
            </a:r>
            <a:r>
              <a:rPr lang="en-US" dirty="0" smtClean="0"/>
              <a:t>dataset</a:t>
            </a:r>
            <a:r>
              <a:rPr lang="en-US" dirty="0" smtClean="0"/>
              <a:t>, but I cannot interpret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Knowing the information it did/did not learn can be the key to improvements.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Validation accuracy exceeds training accuracy after data augmentation!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40640" y="2718163"/>
            <a:ext cx="7031036" cy="4016649"/>
            <a:chOff x="-40640" y="2718163"/>
            <a:chExt cx="7031036" cy="40166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640" y="2718163"/>
              <a:ext cx="6827106" cy="376923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50110" y="6365480"/>
              <a:ext cx="66402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www.kaggle.com</a:t>
              </a:r>
              <a:r>
                <a:rPr lang="en-US" dirty="0"/>
                <a:t>/</a:t>
              </a:r>
              <a:r>
                <a:rPr lang="en-US" dirty="0" err="1"/>
                <a:t>cdeotte</a:t>
              </a:r>
              <a:r>
                <a:rPr lang="en-US" dirty="0"/>
                <a:t>/25-million-images-0-99757-mnist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53619" y="2740940"/>
            <a:ext cx="5001704" cy="3783244"/>
            <a:chOff x="6753619" y="2740940"/>
            <a:chExt cx="5001704" cy="37832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79"/>
            <a:stretch/>
          </p:blipFill>
          <p:spPr>
            <a:xfrm>
              <a:off x="6926002" y="4688772"/>
              <a:ext cx="4829321" cy="183541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0" r="1984" b="1"/>
            <a:stretch/>
          </p:blipFill>
          <p:spPr>
            <a:xfrm>
              <a:off x="6753619" y="2740940"/>
              <a:ext cx="5001704" cy="1896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929" y="3043"/>
            <a:ext cx="10515600" cy="1325563"/>
          </a:xfrm>
        </p:spPr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19200" y="2461379"/>
            <a:ext cx="772732" cy="2609850"/>
            <a:chOff x="2060620" y="2590800"/>
            <a:chExt cx="772732" cy="2609850"/>
          </a:xfrm>
        </p:grpSpPr>
        <p:sp>
          <p:nvSpPr>
            <p:cNvPr id="4" name="Oval 3"/>
            <p:cNvSpPr/>
            <p:nvPr/>
          </p:nvSpPr>
          <p:spPr>
            <a:xfrm>
              <a:off x="2176530" y="2730321"/>
              <a:ext cx="540912" cy="5409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176530" y="3600029"/>
              <a:ext cx="540912" cy="5409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76530" y="4501937"/>
              <a:ext cx="540912" cy="54091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60620" y="2590800"/>
              <a:ext cx="772732" cy="2609850"/>
              <a:chOff x="2060620" y="2590800"/>
              <a:chExt cx="772732" cy="26098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60620" y="2590800"/>
                <a:ext cx="772732" cy="2609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060620" y="3412901"/>
                <a:ext cx="7727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060620" y="4363791"/>
                <a:ext cx="7727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3693822" y="2794754"/>
            <a:ext cx="772732" cy="1943100"/>
            <a:chOff x="4170072" y="2933700"/>
            <a:chExt cx="772732" cy="1943100"/>
          </a:xfrm>
        </p:grpSpPr>
        <p:sp>
          <p:nvSpPr>
            <p:cNvPr id="8" name="Oval 7"/>
            <p:cNvSpPr/>
            <p:nvPr/>
          </p:nvSpPr>
          <p:spPr>
            <a:xfrm>
              <a:off x="4273640" y="3160001"/>
              <a:ext cx="540912" cy="54091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73640" y="4072899"/>
              <a:ext cx="540912" cy="540912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0072" y="2933700"/>
              <a:ext cx="772732" cy="1943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170072" y="3873436"/>
              <a:ext cx="7727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09601" y="5631720"/>
            <a:ext cx="98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0605" y="2587814"/>
                <a:ext cx="796949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[1]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5" y="2587814"/>
                <a:ext cx="796949" cy="6082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3455" y="3457491"/>
                <a:ext cx="796949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[2]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5" y="3457491"/>
                <a:ext cx="796949" cy="608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3455" y="4295691"/>
                <a:ext cx="796949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[3]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5" y="4295691"/>
                <a:ext cx="796949" cy="6082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977845" y="3238036"/>
            <a:ext cx="1691293" cy="450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77845" y="3485785"/>
            <a:ext cx="1691293" cy="11420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36548" y="4120375"/>
                <a:ext cx="1146788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,3]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48" y="4120375"/>
                <a:ext cx="1146788" cy="6082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991932" y="2177772"/>
            <a:ext cx="1677206" cy="857960"/>
            <a:chOff x="1991932" y="2177772"/>
            <a:chExt cx="1677206" cy="85796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991932" y="2891935"/>
              <a:ext cx="1677206" cy="14379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69483" y="2177772"/>
                  <a:ext cx="1146789" cy="6082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,1]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483" y="2177772"/>
                  <a:ext cx="1146789" cy="6082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5638800" y="297180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12047" y="5416276"/>
            <a:ext cx="14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Hidden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</a:t>
            </a:r>
            <a:endParaRPr lang="en-US" sz="2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308601" y="2606293"/>
            <a:ext cx="772732" cy="2609850"/>
            <a:chOff x="2060620" y="2590800"/>
            <a:chExt cx="772732" cy="2609850"/>
          </a:xfrm>
        </p:grpSpPr>
        <p:sp>
          <p:nvSpPr>
            <p:cNvPr id="51" name="Oval 50"/>
            <p:cNvSpPr/>
            <p:nvPr/>
          </p:nvSpPr>
          <p:spPr>
            <a:xfrm>
              <a:off x="2176530" y="2730321"/>
              <a:ext cx="540912" cy="54091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2060620" y="2590800"/>
              <a:ext cx="772732" cy="2609850"/>
              <a:chOff x="2060620" y="2590800"/>
              <a:chExt cx="772732" cy="260985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60620" y="2590800"/>
                <a:ext cx="772732" cy="26098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060620" y="3412901"/>
                <a:ext cx="7727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60620" y="4363791"/>
                <a:ext cx="7727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/>
          <p:cNvSpPr txBox="1"/>
          <p:nvPr/>
        </p:nvSpPr>
        <p:spPr>
          <a:xfrm>
            <a:off x="6059729" y="5438993"/>
            <a:ext cx="14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en-US" sz="28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454212" y="2913455"/>
            <a:ext cx="1879874" cy="29755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491238" y="3157388"/>
            <a:ext cx="1752111" cy="118336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5110" y="1021999"/>
            <a:ext cx="9105900" cy="4953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335110" y="1604722"/>
            <a:ext cx="10723533" cy="558800"/>
            <a:chOff x="1335110" y="1604722"/>
            <a:chExt cx="10723533" cy="558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823491" y="1611589"/>
                  <a:ext cx="9235152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altLang="zh-TW" sz="3200" b="0" i="1" smtClean="0">
                            <a:latin typeface="Cambria Math" charset="0"/>
                          </a:rPr>
                          <m:t>:</m:t>
                        </m:r>
                        <m:r>
                          <a:rPr lang="en-US" altLang="zh-TW" sz="3200" i="1">
                            <a:latin typeface="Cambria Math" charset="0"/>
                          </a:rPr>
                          <m:t>𝑛𝑜𝑛𝑙𝑖𝑛𝑒𝑎𝑟</m:t>
                        </m:r>
                        <m:r>
                          <a:rPr lang="en-US" altLang="zh-TW" sz="3200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TW" sz="3200" b="0" i="1" smtClean="0">
                            <a:latin typeface="Cambria Math" charset="0"/>
                          </a:rPr>
                          <m:t>𝑎𝑐𝑡𝑖𝑣𝑎𝑡𝑖𝑜𝑛</m:t>
                        </m:r>
                        <m:r>
                          <a:rPr lang="zh-TW" altLang="en-US" sz="32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TW" sz="3200" b="0" i="1" smtClean="0">
                            <a:latin typeface="Cambria Math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491" y="1611589"/>
                  <a:ext cx="9235152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35110" y="1604722"/>
              <a:ext cx="2565400" cy="5588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787518" y="2328123"/>
            <a:ext cx="4372288" cy="3440342"/>
            <a:chOff x="7787518" y="2328123"/>
            <a:chExt cx="4372288" cy="3440342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7518" y="4737854"/>
              <a:ext cx="4372288" cy="103061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032639" y="2328123"/>
              <a:ext cx="188468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TL;DR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3200" dirty="0" smtClean="0"/>
                <a:t>Weigh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3200" dirty="0" smtClean="0"/>
                <a:t>Bias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3200" dirty="0" smtClean="0"/>
                <a:t>Activate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797390" y="3010391"/>
                <a:ext cx="838143" cy="627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90" y="3010391"/>
                <a:ext cx="838143" cy="62716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797390" y="3886988"/>
                <a:ext cx="812658" cy="608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[</m:t>
                          </m:r>
                          <m:r>
                            <a:rPr lang="en-US" sz="36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sz="36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90" y="3886988"/>
                <a:ext cx="812658" cy="6082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690688"/>
            <a:ext cx="5943600" cy="1994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75" y="4428794"/>
            <a:ext cx="8453835" cy="11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20" y="250989"/>
            <a:ext cx="10515600" cy="1325563"/>
          </a:xfrm>
        </p:spPr>
        <p:txBody>
          <a:bodyPr/>
          <a:lstStyle/>
          <a:p>
            <a:r>
              <a:rPr lang="en-US" dirty="0" smtClean="0"/>
              <a:t>Neural Network </a:t>
            </a:r>
            <a:r>
              <a:rPr lang="mr-IN" dirty="0" smtClean="0"/>
              <a:t>–</a:t>
            </a:r>
            <a:r>
              <a:rPr lang="en-US" dirty="0" smtClean="0"/>
              <a:t> fully </a:t>
            </a:r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7</a:t>
            </a:fld>
            <a:endParaRPr lang="en-US"/>
          </a:p>
        </p:txBody>
      </p:sp>
      <p:pic>
        <p:nvPicPr>
          <p:cNvPr id="1032" name="Picture 8" descr="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39" y="1576552"/>
            <a:ext cx="10014381" cy="49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326"/>
            <a:ext cx="10515600" cy="1325563"/>
          </a:xfrm>
        </p:spPr>
        <p:txBody>
          <a:bodyPr/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887064"/>
            <a:ext cx="7759683" cy="5970936"/>
          </a:xfrm>
          <a:prstGeom prst="rect">
            <a:avLst/>
          </a:prstGeom>
        </p:spPr>
      </p:pic>
      <p:sp>
        <p:nvSpPr>
          <p:cNvPr id="8" name="AutoShape 2" descr="data:image/png;base64,iVBORw0KGgoAAAANSUhEUgAAAP8AAAD8CAYAAAC4nHJkAAAABHNCSVQICAgIfAhkiAAAAAlwSFlzAAALEgAACxIB0t1+/AAAADl0RVh0U29mdHdhcmUAbWF0cGxvdGxpYiB2ZXJzaW9uIDMuMC4zLCBodHRwOi8vbWF0cGxvdGxpYi5vcmcvnQurowAADhpJREFUeJzt3X+MVPW5x/HPU4REBY3aiKvQ0jbm2itZ4WZj1DZmtbGxtQZr0FT/kKvV9Y+SlMSY66+ISYU0KlUTTZNtuoEm1ELCItiUW4xpoDUNcSGmYtkCIQgIwlUUrD9SYZ/7xx6aFfd8zzBzZs7sPu9XQmbmPHPOeTL62XNmvjPna+4uAPF8qeoGAFSD8ANBEX4gKMIPBEX4gaAIPxAU4QeCIvxAUIQfCOq0Vu7MzPg6IdBk7m61PK+hI7+ZXW9m/zCznWb2QCPbAtBaVu93+81sgqTtkq6TtE/Sa5Juc/e/J9bhyA80WSuO/JdL2unuu9z9X5J+J2lOA9sD0EKNhP8iSXtHPN6XLfscM+sxswEzG2hgXwBK1sgHfqOdWnzhtN7deyX1Spz2A+2kkSP/PknTRzyeJml/Y+0AaJVGwv+apIvN7GtmNknSjyStLactAM1W92m/ux8zs/mS/ihpgqQ+d3+ztM4ANFXdQ3117Yz3/EDTteRLPgDGLsIPBEX4gaAIPxAU4QeCIvxAUIQfCIrwA0ERfiAowg8ERfiBoAg/EBThB4Jq6aW7gXYxefLkZP2GG25I1q+88spkvb+/P1l/8838X7+/9957yXXLwpEfCIrwA0ERfiAowg8ERfiBoAg/EBThB4Li6r0YsyZNmpSsL1q0KLd2zTXXJNedPXt2XT3VavXq1bm1uXPnNrRtrt4LIInwA0ERfiAowg8ERfiBoAg/EBThB4Jq6Pf8ZrZb0oeSjks65u5dZTQFSNIll1ySrK9cuTJZv/TSS+ve99KlS5P1p59+Olnv7u5O1p999tlT7Kh8ZVzM4xp3f7eE7QBoIU77gaAaDb9LWm9mm82sp4yGALRGo6f933L3/WZ2vqSXzWzQ3TeOfEL2R4E/DECbaejI7+77s9tDklZLunyU5/S6excfBgLtpe7wm9mZZjblxH1J35W0tazGADRXI6f9UyWtNrMT2/mtu/9vKV0BaLq6w+/uuyRdVmIvCGbmzJnJ+rp165L1Cy+8MFnfvn17bu2RRx5Jrlt03f2i62AMDg42tH4rMNQHBEX4gaAIPxAU4QeCIvxAUIQfCIpLd6MhHR0dyfodd9yRW5s/f35y3aKhvA0bNiTrd955Z27trbfeSq47lnHpbgBJhB8IivADQRF+ICjCDwRF+IGgCD8QVBlX78U4VjSV9TPPPJOsd3Z25taGhoaS6z755JPJ+sMPP5ysHz9+PFmPjiM/EBThB4Ii/EBQhB8IivADQRF+ICjCDwTFOP84l82rkOuuu+5K1p9//vlkfeLEicn6+vXrc2uPPvpoct3Nmzcn64zjN4YjPxAU4QeCIvxAUIQfCIrwA0ERfiAowg8EVTjOb2Z9kn4g6ZC7z8yWnStphaQZknZLutXd329em6hX0Th+b29vQ9tfsWJFsr548eLc2tatWxvaNxpTy5F/qaTrT1r2gKRX3P1iSa9kjwGMIYXhd/eNkg6ftHiOpGXZ/WWSbiq5LwBNVu97/qnufkCSstvzy2sJQCs0/bv9ZtYjqafZ+wFwauo98h80sw5Jym4P5T3R3Xvdvcvdu+rcF4AmqDf8ayXNy+7Pk7SmnHYAtEph+M3sBUl/lfQfZrbPzH4s6eeSrjOzHZKuyx4DGEPM3Vu3M7PW7SyQu+++O7f23HPPJdct+j3+8uXLk/V77703Wf/kk0+SdZTP3dMXccjwDT8gKMIPBEX4gaAIPxAU4QeCIvxAUFy6uw2cccYZyfqqVauS9e7u7txa0VBe0U9yGcobvzjyA0ERfiAowg8ERfiBoAg/EBThB4Ii/EBQjPO3wBVXXJGsb9y4MVk/7bT0f6aPPvoot/bUU08l133iiSeSdcbxxy+O/EBQhB8IivADQRF+ICjCDwRF+IGgCD8QFOP8JbjsssuS9ccffzxZnzBhQrJ+5MiRZP3222/Prc2aNSu5btF3DPbs2ZOsFzl69GhubenSpcl133777WR9cHCwnpaQ4cgPBEX4gaAIPxAU4QeCIvxAUIQfCIrwA0EVTtFtZn2SfiDpkLvPzJY9JukeSf+XPe0hd/9D4c7G8BTdZ511Vm5tw4YNyXU7OzuT9U8//TRZnzt3brK+bt263NqcOXOS6/b39yfrjTLLny266P+9999/P1mfPn16sh71WgRlTtG9VNL1oyx/2t1nZf8Kgw+gvRSG3903Sjrcgl4AtFAj7/nnm9nfzKzPzM4prSMALVFv+H8p6RuSZkk6IGlJ3hPNrMfMBsxsoM59AWiCusLv7gfd/bi7D0n6laTLE8/tdfcud++qt0kA5asr/GbWMeLhDyVtLacdAK1S+JNeM3tBUrekL5vZPkkLJXWb2SxJLmm3pPQ8zgDaTuE4f6k7G8Pj/K+++mpurei6/AMD6Y877r///mS96Df3Kalxdkk6/fTT6962JM2ePTtZv/rqq3Nr06ZNS657zz33JOsffPBBsn7zzTfn1jZt2pRc97PPPkvW21mZ4/wAxiHCDwRF+IGgCD8QFOEHgiL8QFAM9dVoaGgot1b0GhZdunvhwoV19TTeFU0fft9999W97dQwoCStWbOm7m1XjaE+AEmEHwiK8ANBEX4gKMIPBEX4gaAIPxAUU3S3wOuvv151C23pggsuSNbPPvvspu27aOrysTzOXyuO/EBQhB8IivADQRF+ICjCDwRF+IGgCD8QFOP8NUpduvuqq65Krvvggw8m60VTURdd+ruZZsyYkazfeOONyfqCBQtyaxMnTkyuWzTO//HHHyfrfX19ubXFixcn142AIz8QFOEHgiL8QFCEHwiK8ANBEX4gKMIPBFV43X4zmy7pN5IukDQkqdfdnzWzcyWtkDRD0m5Jt7p7csB6LF+3f8qUKbm1oim0Ozs7y25nzHjnnXdya1u2bEmu++KLLybry5YtS9aPHTuWrI9XZV63/5ik+9z9m5KukPQTM/tPSQ9IesXdL5b0SvYYwBhRGH53P+DuW7L7H0raJukiSXMknfjTu0zSTc1qEkD5Tuk9v5nNkDRb0iZJU939gDT8B0LS+WU3B6B5av5uv5lNlrRK0gJ3P2pW09sKmVmPpJ762gPQLDUd+c1sooaDv9zd+7PFB82sI6t3SDo02rru3uvuXe7eVUbDAMpRGH4bPsT/WtI2d//FiNJaSfOy+/Mkjf/LnQLjSC1Dfd+W9GdJb2h4qE+SHtLw+/6Vkr4iaY+kW9z9cMG2xuxQX0rRUN6SJUuS9WuvvbbMdj5nx44dyfrg4GCyvmvXrmT9pZdeStZ37tyZW9u7d29yXdSn1qG+wvf87v4XSXkb+86pNAWgffANPyAowg8ERfiBoAg/EBThB4Ii/EBQheP8pe5snI7zF0n9HFiSzjvvvKbt+8iRI8l60WXDMfaU+ZNeAOMQ4QeCIvxAUIQfCIrwA0ERfiAowg8ExTg/MM4wzg8gifADQRF+ICjCDwRF+IGgCD8QFOEHgiL8QFCEHwiK8ANBEX4gKMIPBEX4gaAIPxAU4QeCKgy/mU03sz+Z2TYze9PMfpotf8zM3jaz17N/329+uwDKUngxDzPrkNTh7lvMbIqkzZJuknSrpH+6+1M174yLeQBNV+vFPE6rYUMHJB3I7n9oZtskXdRYewCqdkrv+c1shqTZkjZli+ab2d/MrM/MzslZp8fMBsxsoKFOAZSq5mv4mdlkSRskLXL3fjObKuldSS7pZxp+a3BXwTY47QearNbT/prCb2YTJf1e0h/d/Rej1GdI+r27zyzYDuEHmqy0C3iamUn6taRtI4OffRB4wg8lbT3VJgFUp5ZP+78t6c+S3pA0lC1+SNJtkmZp+LR/t6R7sw8HU9viyA80Wamn/WUh/EDzcd1+AEmEHwiK8ANBEX4gKMIPBEX4gaAIPxAU4QeCIvxAUIQfCIrwA0ERfiAowg8ERfiBoAov4FmydyW9NeLxl7Nl7ahde2vXviR6q1eZvX211ie29Pf8X9i52YC7d1XWQEK79taufUn0Vq+qeuO0HwiK8ANBVR3+3or3n9KuvbVrXxK91auS3ip9zw+gOlUf+QFUpJLwm9n1ZvYPM9tpZg9U0UMeM9ttZm9kMw9XOsVYNg3aITPbOmLZuWb2spntyG5HnSatot7aYubmxMzSlb527TbjdctP+81sgqTtkq6TtE/Sa5Juc/e/t7SRHGa2W1KXu1c+JmxmV0v6p6TfnJgNycyekHTY3X+e/eE8x93/p016e0ynOHNzk3rLm1n6v1Xha1fmjNdlqOLIf7mkne6+y93/Jel3kuZU0Efbc/eNkg6ftHiOpGXZ/WUa/p+n5XJ6awvufsDdt2T3P5R0YmbpSl+7RF+VqCL8F0naO+LxPrXXlN8uab2ZbTaznqqbGcXUEzMjZbfnV9zPyQpnbm6lk2aWbpvXrp4Zr8tWRfhHm02knYYcvuXu/yXpe5J+kp3eoja/lPQNDU/jdkDSkiqbyWaWXiVpgbsfrbKXkUbpq5LXrYrw75M0fcTjaZL2V9DHqNx9f3Z7SNJqDb9NaScHT0ySmt0eqriff3P3g+5+3N2HJP1KFb522czSqyQtd/f+bHHlr91ofVX1ulUR/tckXWxmXzOzSZJ+JGltBX18gZmdmX0QIzM7U9J31X6zD6+VNC+7P0/Smgp7+Zx2mbk5b2ZpVfzatduM15V8yScbynhG0gRJfe6+qOVNjMLMvq7ho700/IvH31bZm5m9IKlbw7/6OihpoaQXJa2U9BVJeyTd4u4t/+Atp7duneLMzU3qLW9m6U2q8LUrc8brUvrhG35ATHzDDwiK8ANBEX4gKMIPBEX4gaAIPxAU4QeCIvxAUP8PfQVRv1yh2d4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28799"/>
            <a:ext cx="3136740" cy="30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4483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ABA9-0ACD-0347-B1E1-B636030B30E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8111714" y="4459049"/>
                <a:ext cx="33989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Convolved output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14" y="4459049"/>
                <a:ext cx="3398968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3770" b="-1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854478" y="2069599"/>
            <a:ext cx="2800350" cy="2800350"/>
            <a:chOff x="704850" y="2286000"/>
            <a:chExt cx="2800350" cy="2800350"/>
          </a:xfrm>
        </p:grpSpPr>
        <p:grpSp>
          <p:nvGrpSpPr>
            <p:cNvPr id="34" name="Group 33"/>
            <p:cNvGrpSpPr/>
            <p:nvPr/>
          </p:nvGrpSpPr>
          <p:grpSpPr>
            <a:xfrm>
              <a:off x="704850" y="2286000"/>
              <a:ext cx="2800350" cy="2800350"/>
              <a:chOff x="1257300" y="2476498"/>
              <a:chExt cx="2343150" cy="2343148"/>
            </a:xfrm>
            <a:scene3d>
              <a:camera prst="orthographicFront">
                <a:rot lat="20699988" lon="1200000" rev="0"/>
              </a:camera>
              <a:lightRig rig="threePt" dir="t"/>
            </a:scene3d>
          </p:grpSpPr>
          <p:grpSp>
            <p:nvGrpSpPr>
              <p:cNvPr id="24" name="Group 23"/>
              <p:cNvGrpSpPr/>
              <p:nvPr/>
            </p:nvGrpSpPr>
            <p:grpSpPr>
              <a:xfrm>
                <a:off x="1257300" y="2476498"/>
                <a:ext cx="2343150" cy="2343148"/>
                <a:chOff x="1238250" y="3048000"/>
                <a:chExt cx="2343150" cy="234315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238250" y="3619500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238250" y="4219575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238250" y="3048000"/>
                  <a:ext cx="2343150" cy="234315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238250" y="4791075"/>
                  <a:ext cx="234315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847850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09825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000375" y="3048000"/>
                  <a:ext cx="0" cy="234315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Oval 24"/>
              <p:cNvSpPr/>
              <p:nvPr/>
            </p:nvSpPr>
            <p:spPr>
              <a:xfrm>
                <a:off x="1329661" y="2551276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14526" y="2531267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328242" y="3110160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02868" y="3114423"/>
                <a:ext cx="476250" cy="476250"/>
              </a:xfrm>
              <a:prstGeom prst="ellipse">
                <a:avLst/>
              </a:prstGeom>
              <a:solidFill>
                <a:srgbClr val="FF0000">
                  <a:alpha val="83000"/>
                </a:srgb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279088" y="2340131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385668" y="2333968"/>
            <a:ext cx="1404893" cy="1434387"/>
            <a:chOff x="5677964" y="2670791"/>
            <a:chExt cx="1391338" cy="1400175"/>
          </a:xfrm>
          <a:scene3d>
            <a:camera prst="orthographicFront">
              <a:rot lat="20699998" lon="1200000" rev="0"/>
            </a:camera>
            <a:lightRig rig="threePt" dir="t"/>
          </a:scene3d>
        </p:grpSpPr>
        <p:grpSp>
          <p:nvGrpSpPr>
            <p:cNvPr id="84" name="Group 83"/>
            <p:cNvGrpSpPr/>
            <p:nvPr/>
          </p:nvGrpSpPr>
          <p:grpSpPr>
            <a:xfrm>
              <a:off x="5677964" y="2670791"/>
              <a:ext cx="1391338" cy="1400175"/>
              <a:chOff x="5882746" y="2351456"/>
              <a:chExt cx="1391338" cy="1400175"/>
            </a:xfrm>
          </p:grpSpPr>
          <p:cxnSp>
            <p:nvCxnSpPr>
              <p:cNvPr id="72" name="Straight Connector 71"/>
              <p:cNvCxnSpPr>
                <a:stCxn id="74" idx="1"/>
              </p:cNvCxnSpPr>
              <p:nvPr/>
            </p:nvCxnSpPr>
            <p:spPr>
              <a:xfrm flipV="1">
                <a:off x="5882746" y="3034468"/>
                <a:ext cx="1391338" cy="17076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5882746" y="2351456"/>
                <a:ext cx="1391338" cy="1400175"/>
              </a:xfrm>
              <a:prstGeom prst="rect">
                <a:avLst/>
              </a:prstGeom>
              <a:noFill/>
              <a:ln w="508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endCxn id="74" idx="2"/>
              </p:cNvCxnSpPr>
              <p:nvPr/>
            </p:nvCxnSpPr>
            <p:spPr>
              <a:xfrm flipH="1">
                <a:off x="6578415" y="2351456"/>
                <a:ext cx="6621" cy="1400175"/>
              </a:xfrm>
              <a:prstGeom prst="line">
                <a:avLst/>
              </a:prstGeom>
              <a:ln w="508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5841529" y="2743086"/>
              <a:ext cx="389264" cy="570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</a:rPr>
                <a:t>1</a:t>
              </a:r>
              <a:endParaRPr 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424934" y="3418574"/>
              <a:ext cx="518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</a:rPr>
                <a:t>-1</a:t>
              </a:r>
              <a:endParaRPr 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74941" y="2764970"/>
              <a:ext cx="513092" cy="570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/>
                  </a:solidFill>
                </a:rPr>
                <a:t>-1</a:t>
              </a:r>
              <a:endParaRPr 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40017" y="3434169"/>
              <a:ext cx="389264" cy="570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37830" y="1579861"/>
            <a:ext cx="1470623" cy="677108"/>
            <a:chOff x="5911444" y="3480396"/>
            <a:chExt cx="1470623" cy="677108"/>
          </a:xfrm>
        </p:grpSpPr>
        <p:sp>
          <p:nvSpPr>
            <p:cNvPr id="134" name="TextBox 133"/>
            <p:cNvSpPr txBox="1"/>
            <p:nvPr/>
          </p:nvSpPr>
          <p:spPr>
            <a:xfrm>
              <a:off x="5911444" y="3617827"/>
              <a:ext cx="982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filter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820503" y="3480396"/>
                  <a:ext cx="56156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sz="4400" b="0" dirty="0" smtClean="0"/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03" y="3480396"/>
                  <a:ext cx="561564" cy="6771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120375" y="4853078"/>
            <a:ext cx="1640653" cy="677108"/>
            <a:chOff x="1335527" y="4933760"/>
            <a:chExt cx="1640653" cy="677108"/>
          </a:xfrm>
        </p:grpSpPr>
        <p:sp>
          <p:nvSpPr>
            <p:cNvPr id="37" name="TextBox 36"/>
            <p:cNvSpPr txBox="1"/>
            <p:nvPr/>
          </p:nvSpPr>
          <p:spPr>
            <a:xfrm>
              <a:off x="1335527" y="5008537"/>
              <a:ext cx="982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input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470272" y="4933760"/>
                  <a:ext cx="50590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272" y="4933760"/>
                  <a:ext cx="505908" cy="6771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8801120" y="2753326"/>
            <a:ext cx="1400175" cy="1400175"/>
            <a:chOff x="8651492" y="1244406"/>
            <a:chExt cx="1400175" cy="1400175"/>
          </a:xfrm>
          <a:scene3d>
            <a:camera prst="orthographicFront">
              <a:rot lat="20699998" lon="1200000" rev="0"/>
            </a:camera>
            <a:lightRig rig="threePt" dir="t"/>
          </a:scene3d>
        </p:grpSpPr>
        <p:cxnSp>
          <p:nvCxnSpPr>
            <p:cNvPr id="49" name="Straight Connector 48"/>
            <p:cNvCxnSpPr/>
            <p:nvPr/>
          </p:nvCxnSpPr>
          <p:spPr>
            <a:xfrm>
              <a:off x="8651492" y="1927418"/>
              <a:ext cx="140017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8651492" y="1244406"/>
              <a:ext cx="1400175" cy="140017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9349377" y="1244406"/>
              <a:ext cx="0" cy="14001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8693077" y="1301324"/>
              <a:ext cx="569177" cy="569177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7474104" y="2267886"/>
                <a:ext cx="1318501" cy="725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44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04" y="2267886"/>
                <a:ext cx="1318501" cy="7255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757387" y="28481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50853" y="22073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87018" y="2282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94928" y="293493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632488" y="2830844"/>
            <a:ext cx="7523869" cy="387355"/>
          </a:xfrm>
          <a:prstGeom prst="straightConnector1">
            <a:avLst/>
          </a:prstGeom>
          <a:ln w="98425" cmpd="tri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76316" y="28738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83024" y="3266215"/>
            <a:ext cx="7573333" cy="1434387"/>
            <a:chOff x="1583024" y="3266215"/>
            <a:chExt cx="7573333" cy="143438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1583024" y="3816734"/>
              <a:ext cx="7573333" cy="426703"/>
            </a:xfrm>
            <a:prstGeom prst="straightConnector1">
              <a:avLst/>
            </a:prstGeom>
            <a:ln w="98425" cmpd="tri">
              <a:solidFill>
                <a:schemeClr val="tx1">
                  <a:alpha val="2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901506" y="3266215"/>
              <a:ext cx="1404893" cy="1434387"/>
              <a:chOff x="5677964" y="2670791"/>
              <a:chExt cx="1391338" cy="1400175"/>
            </a:xfrm>
            <a:scene3d>
              <a:camera prst="orthographicFront">
                <a:rot lat="20699998" lon="1200000" rev="0"/>
              </a:camera>
              <a:lightRig rig="threePt" dir="t"/>
            </a:scene3d>
          </p:grpSpPr>
          <p:grpSp>
            <p:nvGrpSpPr>
              <p:cNvPr id="71" name="Group 70"/>
              <p:cNvGrpSpPr/>
              <p:nvPr/>
            </p:nvGrpSpPr>
            <p:grpSpPr>
              <a:xfrm>
                <a:off x="5677964" y="2670791"/>
                <a:ext cx="1391338" cy="1400175"/>
                <a:chOff x="5882746" y="2351456"/>
                <a:chExt cx="1391338" cy="1400175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882746" y="3034468"/>
                  <a:ext cx="1391338" cy="17076"/>
                </a:xfrm>
                <a:prstGeom prst="line">
                  <a:avLst/>
                </a:prstGeom>
                <a:ln w="508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/>
                <p:cNvSpPr/>
                <p:nvPr/>
              </p:nvSpPr>
              <p:spPr>
                <a:xfrm>
                  <a:off x="5882746" y="2351456"/>
                  <a:ext cx="1391338" cy="1400175"/>
                </a:xfrm>
                <a:prstGeom prst="rect">
                  <a:avLst/>
                </a:prstGeom>
                <a:noFill/>
                <a:ln w="508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6578415" y="2351456"/>
                  <a:ext cx="6621" cy="1400175"/>
                </a:xfrm>
                <a:prstGeom prst="line">
                  <a:avLst/>
                </a:prstGeom>
                <a:ln w="508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5841529" y="2743086"/>
                <a:ext cx="389264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24934" y="3418574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-1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474941" y="2764970"/>
                <a:ext cx="513092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tx2"/>
                    </a:solidFill>
                  </a:rPr>
                  <a:t>-1</a:t>
                </a:r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840017" y="3434169"/>
                <a:ext cx="389264" cy="57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8860866" y="3527728"/>
            <a:ext cx="576612" cy="593631"/>
            <a:chOff x="8860866" y="3527728"/>
            <a:chExt cx="576612" cy="593631"/>
          </a:xfrm>
        </p:grpSpPr>
        <p:sp>
          <p:nvSpPr>
            <p:cNvPr id="164" name="Oval 163"/>
            <p:cNvSpPr/>
            <p:nvPr/>
          </p:nvSpPr>
          <p:spPr>
            <a:xfrm>
              <a:off x="8868301" y="3527728"/>
              <a:ext cx="569177" cy="569177"/>
            </a:xfrm>
            <a:prstGeom prst="ellipse">
              <a:avLst/>
            </a:prstGeom>
            <a:solidFill>
              <a:schemeClr val="accent1">
                <a:alpha val="56000"/>
              </a:schemeClr>
            </a:solidFill>
            <a:ln w="50800">
              <a:solidFill>
                <a:schemeClr val="tx1"/>
              </a:solidFill>
              <a:prstDash val="dash"/>
            </a:ln>
            <a:scene3d>
              <a:camera prst="orthographicFront">
                <a:rot lat="20699988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60866" y="3536584"/>
              <a:ext cx="5180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-4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1035" y="3557353"/>
            <a:ext cx="1238118" cy="1346361"/>
            <a:chOff x="991035" y="3557353"/>
            <a:chExt cx="1238118" cy="1346361"/>
          </a:xfrm>
        </p:grpSpPr>
        <p:grpSp>
          <p:nvGrpSpPr>
            <p:cNvPr id="90" name="Group 89"/>
            <p:cNvGrpSpPr/>
            <p:nvPr/>
          </p:nvGrpSpPr>
          <p:grpSpPr>
            <a:xfrm>
              <a:off x="991035" y="3557353"/>
              <a:ext cx="1238118" cy="1330116"/>
              <a:chOff x="1003392" y="3507925"/>
              <a:chExt cx="1238118" cy="1330116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006595" y="3580812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003392" y="4268864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672137" y="4194224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672333" y="3507925"/>
                <a:ext cx="569177" cy="569177"/>
              </a:xfrm>
              <a:prstGeom prst="ellipse">
                <a:avLst/>
              </a:prstGeom>
              <a:solidFill>
                <a:srgbClr val="FF0000">
                  <a:alpha val="44000"/>
                </a:srgbClr>
              </a:solidFill>
              <a:ln w="50800">
                <a:solidFill>
                  <a:schemeClr val="tx1"/>
                </a:solidFill>
                <a:prstDash val="dash"/>
              </a:ln>
              <a:scene3d>
                <a:camera prst="orthographicFront">
                  <a:rot lat="20699988" lon="12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775317" y="423215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0</a:t>
              </a:r>
              <a:endParaRPr lang="en-US" sz="3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68783" y="359137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5</a:t>
              </a:r>
              <a:endParaRPr lang="en-US" sz="32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04948" y="36664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1</a:t>
              </a:r>
              <a:endParaRPr lang="en-US" sz="32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12858" y="431893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0</a:t>
              </a:r>
              <a:endParaRPr lang="en-US" sz="3200" b="1" dirty="0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828" y="236564"/>
            <a:ext cx="5854700" cy="1320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928" y="5279970"/>
            <a:ext cx="6083300" cy="1320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231186" y="5707424"/>
                <a:ext cx="20637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</a:rPr>
                        <m:t>𝑤</m:t>
                      </m:r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</a:rPr>
                        <m:t>∗</m:t>
                      </m:r>
                      <m:r>
                        <a:rPr lang="en-US" sz="3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186" y="5707424"/>
                <a:ext cx="2063706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3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6329</TotalTime>
  <Words>761</Words>
  <Application>Microsoft Macintosh PowerPoint</Application>
  <PresentationFormat>Widescreen</PresentationFormat>
  <Paragraphs>266</Paragraphs>
  <Slides>25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Mangal</vt:lpstr>
      <vt:lpstr>新細明體</vt:lpstr>
      <vt:lpstr>Arial</vt:lpstr>
      <vt:lpstr>Office Theme</vt:lpstr>
      <vt:lpstr>Interpreting a trained CNN -- What did my convolutional network learn?</vt:lpstr>
      <vt:lpstr>Outline Interpreting a trained CNN</vt:lpstr>
      <vt:lpstr>Motivation and Introduction to CNN</vt:lpstr>
      <vt:lpstr>Motivation</vt:lpstr>
      <vt:lpstr>Neural network</vt:lpstr>
      <vt:lpstr>PowerPoint Presentation</vt:lpstr>
      <vt:lpstr>Neural Network – fully connected</vt:lpstr>
      <vt:lpstr>Pixels</vt:lpstr>
      <vt:lpstr>Convolution</vt:lpstr>
      <vt:lpstr>Convolution</vt:lpstr>
      <vt:lpstr>Convolutional Network-I</vt:lpstr>
      <vt:lpstr>Conv Net-II</vt:lpstr>
      <vt:lpstr>The approaches</vt:lpstr>
      <vt:lpstr>Visualize the intermediate activations-I</vt:lpstr>
      <vt:lpstr>Visualize the intermediate activations-II</vt:lpstr>
      <vt:lpstr>Visualize the intermediate activations-III</vt:lpstr>
      <vt:lpstr>PowerPoint Presentation</vt:lpstr>
      <vt:lpstr>PowerPoint Presentation</vt:lpstr>
      <vt:lpstr>Translational Invariance</vt:lpstr>
      <vt:lpstr>Did my CNN learn translational invariance?</vt:lpstr>
      <vt:lpstr>Did my CNN learn translational symmetry?</vt:lpstr>
      <vt:lpstr>Conclusion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My CNN Learn? -- an attempt to extract information from trained convolutional neural networks </dc:title>
  <dc:creator>Chen, Waylon</dc:creator>
  <cp:lastModifiedBy>Chen, Waylon</cp:lastModifiedBy>
  <cp:revision>131</cp:revision>
  <dcterms:created xsi:type="dcterms:W3CDTF">2019-05-03T02:02:26Z</dcterms:created>
  <dcterms:modified xsi:type="dcterms:W3CDTF">2019-06-05T21:43:22Z</dcterms:modified>
</cp:coreProperties>
</file>