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Open Sans" panose="020B0606030504020204" pitchFamily="34" charset="0"/>
      <p:regular r:id="rId48"/>
      <p:bold r:id="rId49"/>
      <p:italic r:id="rId50"/>
      <p:boldItalic r:id="rId51"/>
    </p:embeddedFont>
    <p:embeddedFont>
      <p:font typeface="PT Sans Narrow" panose="020B0506020203020204" pitchFamily="34" charset="0"/>
      <p:regular r:id="rId52"/>
      <p:bold r:id="rId53"/>
    </p:embeddedFont>
    <p:embeddedFont>
      <p:font typeface="Roboto" panose="02000000000000000000"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323AF8-2226-4785-8759-AEE8CC23156E}" v="1" dt="2024-08-11T05:11:23.982"/>
  </p1510:revLst>
</p1510:revInfo>
</file>

<file path=ppt/tableStyles.xml><?xml version="1.0" encoding="utf-8"?>
<a:tblStyleLst xmlns:a="http://schemas.openxmlformats.org/drawingml/2006/main" def="{85DD6B24-44C3-48DA-9B01-3D37EC7B4165}">
  <a:tblStyle styleId="{85DD6B24-44C3-48DA-9B01-3D37EC7B41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W WAYNE" userId="6f1c6481-a688-4ed8-aaf4-890920662305" providerId="ADAL" clId="{B4323AF8-2226-4785-8759-AEE8CC23156E}"/>
    <pc:docChg chg="undo custSel modSld">
      <pc:chgData name="CHEW WAYNE" userId="6f1c6481-a688-4ed8-aaf4-890920662305" providerId="ADAL" clId="{B4323AF8-2226-4785-8759-AEE8CC23156E}" dt="2024-08-11T05:11:30.049" v="49" actId="1076"/>
      <pc:docMkLst>
        <pc:docMk/>
      </pc:docMkLst>
      <pc:sldChg chg="addSp modSp mod">
        <pc:chgData name="CHEW WAYNE" userId="6f1c6481-a688-4ed8-aaf4-890920662305" providerId="ADAL" clId="{B4323AF8-2226-4785-8759-AEE8CC23156E}" dt="2024-08-11T05:11:30.049" v="49" actId="1076"/>
        <pc:sldMkLst>
          <pc:docMk/>
          <pc:sldMk cId="0" sldId="256"/>
        </pc:sldMkLst>
        <pc:spChg chg="add mod">
          <ac:chgData name="CHEW WAYNE" userId="6f1c6481-a688-4ed8-aaf4-890920662305" providerId="ADAL" clId="{B4323AF8-2226-4785-8759-AEE8CC23156E}" dt="2024-08-11T05:11:30.049" v="49" actId="1076"/>
          <ac:spMkLst>
            <pc:docMk/>
            <pc:sldMk cId="0" sldId="256"/>
            <ac:spMk id="2" creationId="{36695664-EFED-438E-3C69-4C4CE2E5C9BC}"/>
          </ac:spMkLst>
        </pc:spChg>
        <pc:spChg chg="mod">
          <ac:chgData name="CHEW WAYNE" userId="6f1c6481-a688-4ed8-aaf4-890920662305" providerId="ADAL" clId="{B4323AF8-2226-4785-8759-AEE8CC23156E}" dt="2024-08-11T05:11:08.483" v="33" actId="20577"/>
          <ac:spMkLst>
            <pc:docMk/>
            <pc:sldMk cId="0" sldId="256"/>
            <ac:spMk id="67" creationId="{00000000-0000-0000-0000-000000000000}"/>
          </ac:spMkLst>
        </pc:spChg>
      </pc:sldChg>
      <pc:sldChg chg="modSp mod">
        <pc:chgData name="CHEW WAYNE" userId="6f1c6481-a688-4ed8-aaf4-890920662305" providerId="ADAL" clId="{B4323AF8-2226-4785-8759-AEE8CC23156E}" dt="2024-08-11T05:11:24.094" v="35" actId="27636"/>
        <pc:sldMkLst>
          <pc:docMk/>
          <pc:sldMk cId="0" sldId="262"/>
        </pc:sldMkLst>
        <pc:spChg chg="mod">
          <ac:chgData name="CHEW WAYNE" userId="6f1c6481-a688-4ed8-aaf4-890920662305" providerId="ADAL" clId="{B4323AF8-2226-4785-8759-AEE8CC23156E}" dt="2024-08-11T05:11:24.094" v="35" actId="27636"/>
          <ac:spMkLst>
            <pc:docMk/>
            <pc:sldMk cId="0" sldId="262"/>
            <ac:spMk id="104" creationId="{00000000-0000-0000-0000-000000000000}"/>
          </ac:spMkLst>
        </pc:spChg>
      </pc:sldChg>
      <pc:sldChg chg="modSp mod">
        <pc:chgData name="CHEW WAYNE" userId="6f1c6481-a688-4ed8-aaf4-890920662305" providerId="ADAL" clId="{B4323AF8-2226-4785-8759-AEE8CC23156E}" dt="2024-08-11T05:11:24.113" v="36" actId="27636"/>
        <pc:sldMkLst>
          <pc:docMk/>
          <pc:sldMk cId="0" sldId="264"/>
        </pc:sldMkLst>
        <pc:spChg chg="mod">
          <ac:chgData name="CHEW WAYNE" userId="6f1c6481-a688-4ed8-aaf4-890920662305" providerId="ADAL" clId="{B4323AF8-2226-4785-8759-AEE8CC23156E}" dt="2024-08-11T05:11:24.113" v="36" actId="27636"/>
          <ac:spMkLst>
            <pc:docMk/>
            <pc:sldMk cId="0" sldId="264"/>
            <ac:spMk id="117" creationId="{00000000-0000-0000-0000-000000000000}"/>
          </ac:spMkLst>
        </pc:spChg>
      </pc:sldChg>
      <pc:sldChg chg="modSp mod">
        <pc:chgData name="CHEW WAYNE" userId="6f1c6481-a688-4ed8-aaf4-890920662305" providerId="ADAL" clId="{B4323AF8-2226-4785-8759-AEE8CC23156E}" dt="2024-08-11T05:11:24.154" v="37" actId="27636"/>
        <pc:sldMkLst>
          <pc:docMk/>
          <pc:sldMk cId="0" sldId="267"/>
        </pc:sldMkLst>
        <pc:spChg chg="mod">
          <ac:chgData name="CHEW WAYNE" userId="6f1c6481-a688-4ed8-aaf4-890920662305" providerId="ADAL" clId="{B4323AF8-2226-4785-8759-AEE8CC23156E}" dt="2024-08-11T05:11:24.154" v="37" actId="27636"/>
          <ac:spMkLst>
            <pc:docMk/>
            <pc:sldMk cId="0" sldId="267"/>
            <ac:spMk id="136" creationId="{00000000-0000-0000-0000-000000000000}"/>
          </ac:spMkLst>
        </pc:spChg>
      </pc:sldChg>
      <pc:sldChg chg="modSp mod">
        <pc:chgData name="CHEW WAYNE" userId="6f1c6481-a688-4ed8-aaf4-890920662305" providerId="ADAL" clId="{B4323AF8-2226-4785-8759-AEE8CC23156E}" dt="2024-08-11T05:11:24.187" v="38" actId="27636"/>
        <pc:sldMkLst>
          <pc:docMk/>
          <pc:sldMk cId="0" sldId="279"/>
        </pc:sldMkLst>
        <pc:spChg chg="mod">
          <ac:chgData name="CHEW WAYNE" userId="6f1c6481-a688-4ed8-aaf4-890920662305" providerId="ADAL" clId="{B4323AF8-2226-4785-8759-AEE8CC23156E}" dt="2024-08-11T05:11:24.187" v="38" actId="27636"/>
          <ac:spMkLst>
            <pc:docMk/>
            <pc:sldMk cId="0" sldId="279"/>
            <ac:spMk id="214" creationId="{00000000-0000-0000-0000-000000000000}"/>
          </ac:spMkLst>
        </pc:spChg>
      </pc:sldChg>
      <pc:sldChg chg="modSp mod">
        <pc:chgData name="CHEW WAYNE" userId="6f1c6481-a688-4ed8-aaf4-890920662305" providerId="ADAL" clId="{B4323AF8-2226-4785-8759-AEE8CC23156E}" dt="2024-08-11T05:11:24.196" v="39" actId="27636"/>
        <pc:sldMkLst>
          <pc:docMk/>
          <pc:sldMk cId="0" sldId="281"/>
        </pc:sldMkLst>
        <pc:spChg chg="mod">
          <ac:chgData name="CHEW WAYNE" userId="6f1c6481-a688-4ed8-aaf4-890920662305" providerId="ADAL" clId="{B4323AF8-2226-4785-8759-AEE8CC23156E}" dt="2024-08-11T05:11:24.196" v="39" actId="27636"/>
          <ac:spMkLst>
            <pc:docMk/>
            <pc:sldMk cId="0" sldId="281"/>
            <ac:spMk id="227" creationId="{00000000-0000-0000-0000-000000000000}"/>
          </ac:spMkLst>
        </pc:spChg>
      </pc:sldChg>
      <pc:sldChg chg="modSp mod">
        <pc:chgData name="CHEW WAYNE" userId="6f1c6481-a688-4ed8-aaf4-890920662305" providerId="ADAL" clId="{B4323AF8-2226-4785-8759-AEE8CC23156E}" dt="2024-08-11T05:11:24.236" v="40" actId="27636"/>
        <pc:sldMkLst>
          <pc:docMk/>
          <pc:sldMk cId="0" sldId="284"/>
        </pc:sldMkLst>
        <pc:spChg chg="mod">
          <ac:chgData name="CHEW WAYNE" userId="6f1c6481-a688-4ed8-aaf4-890920662305" providerId="ADAL" clId="{B4323AF8-2226-4785-8759-AEE8CC23156E}" dt="2024-08-11T05:11:24.236" v="40" actId="27636"/>
          <ac:spMkLst>
            <pc:docMk/>
            <pc:sldMk cId="0" sldId="284"/>
            <ac:spMk id="24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Afternoon everyone, my name is Wayne and with me I have Yi Xiang, Kieron, Yi Xiong and Li Ming. Together we will present our findings and results for the Travelling Salesman Problem.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f1408c3aff_3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f1408c3aff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this project, we went with Memoization. </a:t>
            </a:r>
            <a:r>
              <a:rPr lang="en">
                <a:solidFill>
                  <a:schemeClr val="dk1"/>
                </a:solidFill>
              </a:rPr>
              <a:t>Memoization </a:t>
            </a:r>
            <a:r>
              <a:rPr lang="en"/>
              <a:t>is particularly useful for solving the TSP because it breaks down larger subproblems recursively and uses caching to store results, avoiding redundant calculations. This approach efficiently handles overlapping subproblems and avoids deep recursion issues with careful implementation.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f1408c3af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f1408c3af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graph generated when we test our code with 10 cities. The time taken to execute is 0.02 seconds and the minimum cost is 81.88.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7a058e7f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7a058e7f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695D46"/>
                </a:solidFill>
              </a:rPr>
              <a:t>Q-Learning is a reinforcement learning Algorithm used to find optimal solution in environments where an agent learns to make decision through trial and error. </a:t>
            </a:r>
            <a:endParaRPr>
              <a:solidFill>
                <a:srgbClr val="695D46"/>
              </a:solidFill>
            </a:endParaRPr>
          </a:p>
          <a:p>
            <a:pPr marL="0" lvl="0" indent="0" algn="l" rtl="0">
              <a:lnSpc>
                <a:spcPct val="115000"/>
              </a:lnSpc>
              <a:spcBef>
                <a:spcPts val="1200"/>
              </a:spcBef>
              <a:spcAft>
                <a:spcPts val="0"/>
              </a:spcAft>
              <a:buNone/>
            </a:pPr>
            <a:r>
              <a:rPr lang="en">
                <a:solidFill>
                  <a:srgbClr val="695D46"/>
                </a:solidFill>
              </a:rPr>
              <a:t>Core idea of Q-Learning is to estimate the value of taking a specific action in a given state, which is represented by a Q-value.</a:t>
            </a:r>
            <a:endParaRPr>
              <a:solidFill>
                <a:srgbClr val="695D46"/>
              </a:solidFill>
            </a:endParaRPr>
          </a:p>
          <a:p>
            <a:pPr marL="0" lvl="0" indent="0" algn="l" rtl="0">
              <a:spcBef>
                <a:spcPts val="1200"/>
              </a:spcBef>
              <a:spcAft>
                <a:spcPts val="0"/>
              </a:spcAft>
              <a:buNone/>
            </a:pPr>
            <a:br>
              <a:rPr lang="en"/>
            </a:br>
            <a:r>
              <a:rPr lang="en"/>
              <a:t>Using the formula below, the agent will iteratively explore and updates its Q value to learn the best actions to take in each state to maximise overall reward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7fa70d7f5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7fa70d7f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In Q-Learning, epsilon (ε) determines the probability of choosing a random action rather than the best-known action. An e value of 0.1 means there is a 10% chance of selecting a random action. </a:t>
            </a:r>
            <a:endParaRPr/>
          </a:p>
          <a:p>
            <a:pPr marL="0" lvl="0" indent="0" algn="l" rtl="0">
              <a:lnSpc>
                <a:spcPct val="115000"/>
              </a:lnSpc>
              <a:spcBef>
                <a:spcPts val="1200"/>
              </a:spcBef>
              <a:spcAft>
                <a:spcPts val="0"/>
              </a:spcAft>
              <a:buClr>
                <a:schemeClr val="dk1"/>
              </a:buClr>
              <a:buSzPts val="1100"/>
              <a:buFont typeface="Arial"/>
              <a:buNone/>
            </a:pPr>
            <a:r>
              <a:rPr lang="en"/>
              <a:t>In our Q-Learning implementation, we’ve made several key improvements to enhance its effectiveness:</a:t>
            </a:r>
            <a:endParaRPr/>
          </a:p>
          <a:p>
            <a:pPr marL="0" lvl="0" indent="0" algn="l" rtl="0">
              <a:lnSpc>
                <a:spcPct val="115000"/>
              </a:lnSpc>
              <a:spcBef>
                <a:spcPts val="1200"/>
              </a:spcBef>
              <a:spcAft>
                <a:spcPts val="0"/>
              </a:spcAft>
              <a:buClr>
                <a:schemeClr val="dk1"/>
              </a:buClr>
              <a:buSzPts val="1100"/>
              <a:buFont typeface="Arial"/>
              <a:buNone/>
            </a:pPr>
            <a:r>
              <a:rPr lang="en"/>
              <a:t>Firstly is ε-greedy which </a:t>
            </a:r>
            <a:r>
              <a:rPr lang="en">
                <a:solidFill>
                  <a:schemeClr val="dk1"/>
                </a:solidFill>
              </a:rPr>
              <a:t>helps balance exploration and exploitation .</a:t>
            </a:r>
            <a:r>
              <a:rPr lang="en"/>
              <a:t> This method generate a random number. If this number is greater than e value, the algorithm selects a random city from the list of unvisited cities. Otherwise, it chooses the city with the highest Q-value.</a:t>
            </a:r>
            <a:endParaRPr/>
          </a:p>
          <a:p>
            <a:pPr marL="0" lvl="0" indent="0" algn="l" rtl="0">
              <a:lnSpc>
                <a:spcPct val="115000"/>
              </a:lnSpc>
              <a:spcBef>
                <a:spcPts val="1200"/>
              </a:spcBef>
              <a:spcAft>
                <a:spcPts val="0"/>
              </a:spcAft>
              <a:buClr>
                <a:schemeClr val="dk1"/>
              </a:buClr>
              <a:buSzPts val="1100"/>
              <a:buFont typeface="Arial"/>
              <a:buNone/>
            </a:pPr>
            <a:r>
              <a:rPr lang="en"/>
              <a:t>To enhance this method, I've implemented a decaying epsilon strategy. Initially, e value is set to a higher value, allowing for more exploration. Over time, e value gradually decreases, reducing the likelihood of random actions and encouraging the algorithm to exploit the best-known actions more frequently. This approach helps the algorithm explore the environment thoroughly in the early stages and focus on optimizing the solution in the later stages.</a:t>
            </a:r>
            <a:endParaRPr/>
          </a:p>
          <a:p>
            <a:pPr marL="0" lvl="0" indent="0" algn="l" rtl="0">
              <a:spcBef>
                <a:spcPts val="12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79f6f65175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79f6f65175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the top image we can see at each iteration of the Q learning training progress. At the start of the training the cost is not as optimal as it focus more on exploration whereas at the ending part it start to exploit the optimal path.</a:t>
            </a:r>
            <a:endParaRPr/>
          </a:p>
          <a:p>
            <a:pPr marL="0" lvl="0" indent="0" algn="l" rtl="0">
              <a:spcBef>
                <a:spcPts val="0"/>
              </a:spcBef>
              <a:spcAft>
                <a:spcPts val="0"/>
              </a:spcAft>
              <a:buNone/>
            </a:pPr>
            <a:br>
              <a:rPr lang="en"/>
            </a:br>
            <a:r>
              <a:rPr lang="en"/>
              <a:t>And from the bottom image, we can tell that around 3000+ epoch(or iteration) of the Q learning training phase, the algorithm have already found the most optimal solution but will still continue to train until the stopping criteria is met which is 10000 iteration where there is no improvement to the cost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f08848fd3e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f08848fd3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result of the most optimal path for the 10 cities using Q learning where the best cost of 81.88</a:t>
            </a:r>
            <a:endParaRPr/>
          </a:p>
          <a:p>
            <a:pPr marL="0" lvl="0" indent="0" algn="l" rtl="0">
              <a:spcBef>
                <a:spcPts val="0"/>
              </a:spcBef>
              <a:spcAft>
                <a:spcPts val="0"/>
              </a:spcAft>
              <a:buNone/>
            </a:pPr>
            <a:r>
              <a:rPr lang="en"/>
              <a:t>Next i will pass the time to kieron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f0a777c046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f0a777c04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 is the number of episode and n is the number of city </a:t>
            </a:r>
            <a:br>
              <a:rPr lang="en"/>
            </a:br>
            <a:r>
              <a:rPr lang="en"/>
              <a:t>Hi i am kieron and i will be going over the comparison of the 2 algos </a:t>
            </a:r>
            <a:endParaRPr/>
          </a:p>
          <a:p>
            <a:pPr marL="0" lvl="0" indent="0" algn="l" rtl="0">
              <a:spcBef>
                <a:spcPts val="0"/>
              </a:spcBef>
              <a:spcAft>
                <a:spcPts val="0"/>
              </a:spcAft>
              <a:buClr>
                <a:schemeClr val="dk1"/>
              </a:buClr>
              <a:buSzPts val="1100"/>
              <a:buFont typeface="Arial"/>
              <a:buNone/>
            </a:pPr>
            <a:r>
              <a:rPr lang="en"/>
              <a:t>We will start with time complexity</a:t>
            </a:r>
            <a:endParaRPr/>
          </a:p>
          <a:p>
            <a:pPr marL="0" lvl="0" indent="0" algn="l" rtl="0">
              <a:spcBef>
                <a:spcPts val="0"/>
              </a:spcBef>
              <a:spcAft>
                <a:spcPts val="0"/>
              </a:spcAft>
              <a:buClr>
                <a:schemeClr val="dk1"/>
              </a:buClr>
              <a:buSzPts val="1100"/>
              <a:buFont typeface="Arial"/>
              <a:buNone/>
            </a:pPr>
            <a:r>
              <a:rPr lang="en"/>
              <a:t>Q - Learning has a quadratic time complexity, while DynamicProgramming has a Exponential time complexity, </a:t>
            </a:r>
            <a:endParaRPr/>
          </a:p>
          <a:p>
            <a:pPr marL="0" lvl="0" indent="0" algn="l" rtl="0">
              <a:spcBef>
                <a:spcPts val="0"/>
              </a:spcBef>
              <a:spcAft>
                <a:spcPts val="0"/>
              </a:spcAft>
              <a:buClr>
                <a:schemeClr val="dk1"/>
              </a:buClr>
              <a:buSzPts val="1100"/>
              <a:buFont typeface="Arial"/>
              <a:buNone/>
            </a:pPr>
            <a:r>
              <a:rPr lang="en"/>
              <a:t>this graph paints a very vibrant picture of how DynamicProgramming might be more efficient in smaller datasets</a:t>
            </a:r>
            <a:endParaRPr/>
          </a:p>
          <a:p>
            <a:pPr marL="0" lvl="0" indent="0" algn="l" rtl="0">
              <a:spcBef>
                <a:spcPts val="0"/>
              </a:spcBef>
              <a:spcAft>
                <a:spcPts val="0"/>
              </a:spcAft>
              <a:buClr>
                <a:schemeClr val="dk1"/>
              </a:buClr>
              <a:buSzPts val="1100"/>
              <a:buFont typeface="Arial"/>
              <a:buNone/>
            </a:pPr>
            <a:r>
              <a:rPr lang="en"/>
              <a:t>but quickly grows inefficient when dealing with larger datasets. </a:t>
            </a:r>
            <a:endParaRPr/>
          </a:p>
          <a:p>
            <a:pPr marL="0" lvl="0" indent="0" algn="l" rtl="0">
              <a:spcBef>
                <a:spcPts val="0"/>
              </a:spcBef>
              <a:spcAft>
                <a:spcPts val="0"/>
              </a:spcAft>
              <a:buClr>
                <a:schemeClr val="dk1"/>
              </a:buClr>
              <a:buSzPts val="1100"/>
              <a:buFont typeface="Arial"/>
              <a:buNone/>
            </a:pPr>
            <a:r>
              <a:rPr lang="en"/>
              <a:t>In larger datasets it will be more efficient to use Q learning to achieve better time complexity</a:t>
            </a: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7fab4b881a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7fab4b881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Space Complexity graph shows a very similar story, </a:t>
            </a:r>
            <a:endParaRPr/>
          </a:p>
          <a:p>
            <a:pPr marL="0" lvl="0" indent="0" algn="l" rtl="0">
              <a:spcBef>
                <a:spcPts val="0"/>
              </a:spcBef>
              <a:spcAft>
                <a:spcPts val="0"/>
              </a:spcAft>
              <a:buClr>
                <a:schemeClr val="dk1"/>
              </a:buClr>
              <a:buSzPts val="1100"/>
              <a:buFont typeface="Arial"/>
              <a:buNone/>
            </a:pPr>
            <a:r>
              <a:rPr lang="en"/>
              <a:t>where in smaller datasets, </a:t>
            </a:r>
            <a:endParaRPr/>
          </a:p>
          <a:p>
            <a:pPr marL="0" lvl="0" indent="0" algn="l" rtl="0">
              <a:spcBef>
                <a:spcPts val="0"/>
              </a:spcBef>
              <a:spcAft>
                <a:spcPts val="0"/>
              </a:spcAft>
              <a:buClr>
                <a:schemeClr val="dk1"/>
              </a:buClr>
              <a:buSzPts val="1100"/>
              <a:buFont typeface="Arial"/>
              <a:buNone/>
            </a:pPr>
            <a:r>
              <a:rPr lang="en"/>
              <a:t>we have similar results with both algorithms, </a:t>
            </a:r>
            <a:endParaRPr/>
          </a:p>
          <a:p>
            <a:pPr marL="0" lvl="0" indent="0" algn="l" rtl="0">
              <a:spcBef>
                <a:spcPts val="0"/>
              </a:spcBef>
              <a:spcAft>
                <a:spcPts val="0"/>
              </a:spcAft>
              <a:buClr>
                <a:schemeClr val="dk1"/>
              </a:buClr>
              <a:buSzPts val="1100"/>
              <a:buFont typeface="Arial"/>
              <a:buNone/>
            </a:pPr>
            <a:r>
              <a:rPr lang="en"/>
              <a:t>but in larger datasets DynamicProgramming </a:t>
            </a:r>
            <a:endParaRPr/>
          </a:p>
          <a:p>
            <a:pPr marL="0" lvl="0" indent="0" algn="l" rtl="0">
              <a:spcBef>
                <a:spcPts val="0"/>
              </a:spcBef>
              <a:spcAft>
                <a:spcPts val="0"/>
              </a:spcAft>
              <a:buClr>
                <a:schemeClr val="dk1"/>
              </a:buClr>
              <a:buSzPts val="1100"/>
              <a:buFont typeface="Arial"/>
              <a:buNone/>
            </a:pPr>
            <a:r>
              <a:rPr lang="en"/>
              <a:t>quickly grows impractical due to the excessive memory and time requirements</a:t>
            </a: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fa70d7f5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fa70d7f5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Now Lets compare our min cost result </a:t>
            </a:r>
            <a:endParaRPr/>
          </a:p>
          <a:p>
            <a:pPr marL="0" lvl="0" indent="0" algn="l" rtl="0">
              <a:spcBef>
                <a:spcPts val="0"/>
              </a:spcBef>
              <a:spcAft>
                <a:spcPts val="0"/>
              </a:spcAft>
              <a:buClr>
                <a:schemeClr val="dk1"/>
              </a:buClr>
              <a:buSzPts val="1100"/>
              <a:buFont typeface="Arial"/>
              <a:buNone/>
            </a:pPr>
            <a:r>
              <a:rPr lang="en"/>
              <a:t>given all it’s drawbacks of taking more resources and time in large datasets, </a:t>
            </a:r>
            <a:endParaRPr/>
          </a:p>
          <a:p>
            <a:pPr marL="0" lvl="0" indent="0" algn="l" rtl="0">
              <a:spcBef>
                <a:spcPts val="0"/>
              </a:spcBef>
              <a:spcAft>
                <a:spcPts val="0"/>
              </a:spcAft>
              <a:buClr>
                <a:schemeClr val="dk1"/>
              </a:buClr>
              <a:buSzPts val="1100"/>
              <a:buFont typeface="Arial"/>
              <a:buNone/>
            </a:pPr>
            <a:r>
              <a:rPr lang="en"/>
              <a:t>Dynamic Programming is able to guarantee the optimal route, </a:t>
            </a:r>
            <a:endParaRPr/>
          </a:p>
          <a:p>
            <a:pPr marL="0" lvl="0" indent="0" algn="l" rtl="0">
              <a:spcBef>
                <a:spcPts val="0"/>
              </a:spcBef>
              <a:spcAft>
                <a:spcPts val="0"/>
              </a:spcAft>
              <a:buClr>
                <a:schemeClr val="dk1"/>
              </a:buClr>
              <a:buSzPts val="1100"/>
              <a:buFont typeface="Arial"/>
              <a:buNone/>
            </a:pPr>
            <a:r>
              <a:rPr lang="en"/>
              <a:t>while Q - Learning cannot because it is a greedy alorithm and because of its inherent randomness, </a:t>
            </a:r>
            <a:endParaRPr/>
          </a:p>
          <a:p>
            <a:pPr marL="0" lvl="0" indent="0" algn="l" rtl="0">
              <a:spcBef>
                <a:spcPts val="0"/>
              </a:spcBef>
              <a:spcAft>
                <a:spcPts val="0"/>
              </a:spcAft>
              <a:buClr>
                <a:schemeClr val="dk1"/>
              </a:buClr>
              <a:buSzPts val="1100"/>
              <a:buFont typeface="Arial"/>
              <a:buNone/>
            </a:pPr>
            <a:r>
              <a:rPr lang="en"/>
              <a:t>Q learning will just find a best possible solution that might or might not be the optimal route. </a:t>
            </a:r>
            <a:endParaRPr/>
          </a:p>
          <a:p>
            <a:pPr marL="0" lvl="0" indent="0" algn="l" rtl="0">
              <a:spcBef>
                <a:spcPts val="0"/>
              </a:spcBef>
              <a:spcAft>
                <a:spcPts val="0"/>
              </a:spcAft>
              <a:buClr>
                <a:schemeClr val="dk1"/>
              </a:buClr>
              <a:buSzPts val="1100"/>
              <a:buFont typeface="Arial"/>
              <a:buNone/>
            </a:pPr>
            <a:r>
              <a:rPr lang="en"/>
              <a:t>Next i will hand over to Li Ming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f1e03a59a6_1_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f1e03a59a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Afternoon everyone, my name is Wayne and with me I have Yi Xiang, Kieron, Yi Xiong and Li Ming. Together we will present our findings and results for the Travelling Salesman Problem.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f1be51800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f1be51800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f1e03a59a6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f1e03a59a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f1e03a59a6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f1e03a59a6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the Traveling Salesman Problem? The Traveling Salesman Problem or TSP for short, is a classic optimization problem in computer science and operations research. The goal is to find the shortest possible route that visits each city exactly once and returns to the origin city, forming a complete loop.</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f1e03a59a6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f1e03a59a6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f1e03a59a6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f1e03a59a6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f1e03a59a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f1e03a59a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this project, we selected the dataset xqf13 provided by Andre Rohe We chose this dataset because it provides realistic distances that represents practical spatial representations, and simplicity of data with distances rounded to whole numbers. Since the dataset we are using is large, we will only be using the first 20 entries from the dataset to save time (and our machines).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f1e03a59a6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f1e03a59a6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Dynamic Programming (DP) is a method for solving complex problems by breaking them down into simpler subproblems. There are two approaches to DP, Tabulation and Memoization.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f1e03a59a6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f1e03a59a6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Tabulation is particularly useful for solving the TSP because it handles smaller subproblems first and builds up to the overall solution. This approach avoids the pitfalls of deep recursion and makes it easy to access previously computed results, reducing redundant calculations.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f1e03a59a6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f1e03a59a6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this project, we went with Memoization. </a:t>
            </a:r>
            <a:r>
              <a:rPr lang="en">
                <a:solidFill>
                  <a:schemeClr val="dk1"/>
                </a:solidFill>
              </a:rPr>
              <a:t>Memoization </a:t>
            </a:r>
            <a:r>
              <a:rPr lang="en"/>
              <a:t>is particularly useful for solving the TSP because it breaks down larger subproblems recursively and uses caching to store results, avoiding redundant calculations. This approach efficiently handles overlapping subproblems and avoids deep recursion issues with careful implementation.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f1e03a59a6_1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f1e03a59a6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graph generated when we test our code with 10 cities. The time taken to execute is 0.02 seconds and the minimum cost is 81.88.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f1e03a59a6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f1e03a59a6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695D46"/>
                </a:solidFill>
              </a:rPr>
              <a:t>Q-Learning is a reinforcement learning Algorithm used to find optimal solution in environments where an agent learns to make decision through trial and error. </a:t>
            </a:r>
            <a:endParaRPr>
              <a:solidFill>
                <a:srgbClr val="695D46"/>
              </a:solidFill>
            </a:endParaRPr>
          </a:p>
          <a:p>
            <a:pPr marL="0" lvl="0" indent="0" algn="l" rtl="0">
              <a:lnSpc>
                <a:spcPct val="115000"/>
              </a:lnSpc>
              <a:spcBef>
                <a:spcPts val="1200"/>
              </a:spcBef>
              <a:spcAft>
                <a:spcPts val="0"/>
              </a:spcAft>
              <a:buNone/>
            </a:pPr>
            <a:r>
              <a:rPr lang="en">
                <a:solidFill>
                  <a:srgbClr val="695D46"/>
                </a:solidFill>
              </a:rPr>
              <a:t>Core idea of Q-Learning is to estimate the value of taking a specific action in a given state, which is represented by a Q-value.</a:t>
            </a:r>
            <a:endParaRPr>
              <a:solidFill>
                <a:srgbClr val="695D46"/>
              </a:solidFill>
            </a:endParaRPr>
          </a:p>
          <a:p>
            <a:pPr marL="0" lvl="0" indent="0" algn="l" rtl="0">
              <a:spcBef>
                <a:spcPts val="1200"/>
              </a:spcBef>
              <a:spcAft>
                <a:spcPts val="0"/>
              </a:spcAft>
              <a:buNone/>
            </a:pPr>
            <a:br>
              <a:rPr lang="en"/>
            </a:br>
            <a:r>
              <a:rPr lang="en"/>
              <a:t>Using the formula below, the agent will iteratively explore and updates its Q value to learn the best actions to take in each state to maximise overall reward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79f66eccf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79f66ecc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f1e03a59a6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f1e03a59a6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In Q-Learning, epsilon (ε) determines the probability of choosing a random action rather than the best-known action. An e value of 0.1 means there is a 10% chance of selecting a random action. </a:t>
            </a:r>
            <a:endParaRPr/>
          </a:p>
          <a:p>
            <a:pPr marL="0" lvl="0" indent="0" algn="l" rtl="0">
              <a:lnSpc>
                <a:spcPct val="115000"/>
              </a:lnSpc>
              <a:spcBef>
                <a:spcPts val="1200"/>
              </a:spcBef>
              <a:spcAft>
                <a:spcPts val="0"/>
              </a:spcAft>
              <a:buClr>
                <a:schemeClr val="dk1"/>
              </a:buClr>
              <a:buSzPts val="1100"/>
              <a:buFont typeface="Arial"/>
              <a:buNone/>
            </a:pPr>
            <a:r>
              <a:rPr lang="en"/>
              <a:t>In our Q-Learning implementation, we’ve made several key improvements to enhance its effectiveness:</a:t>
            </a:r>
            <a:endParaRPr/>
          </a:p>
          <a:p>
            <a:pPr marL="0" lvl="0" indent="0" algn="l" rtl="0">
              <a:lnSpc>
                <a:spcPct val="115000"/>
              </a:lnSpc>
              <a:spcBef>
                <a:spcPts val="1200"/>
              </a:spcBef>
              <a:spcAft>
                <a:spcPts val="0"/>
              </a:spcAft>
              <a:buClr>
                <a:schemeClr val="dk1"/>
              </a:buClr>
              <a:buSzPts val="1100"/>
              <a:buFont typeface="Arial"/>
              <a:buNone/>
            </a:pPr>
            <a:r>
              <a:rPr lang="en"/>
              <a:t>Firstly is ε-greedy which </a:t>
            </a:r>
            <a:r>
              <a:rPr lang="en">
                <a:solidFill>
                  <a:schemeClr val="dk1"/>
                </a:solidFill>
              </a:rPr>
              <a:t>helps balance exploration and exploitation .</a:t>
            </a:r>
            <a:r>
              <a:rPr lang="en"/>
              <a:t> This method generate a random number. If this number is greater than e value, the algorithm selects a random city from the list of unvisited cities. Otherwise, it chooses the city with the highest Q-value.</a:t>
            </a:r>
            <a:endParaRPr/>
          </a:p>
          <a:p>
            <a:pPr marL="0" lvl="0" indent="0" algn="l" rtl="0">
              <a:lnSpc>
                <a:spcPct val="115000"/>
              </a:lnSpc>
              <a:spcBef>
                <a:spcPts val="1200"/>
              </a:spcBef>
              <a:spcAft>
                <a:spcPts val="0"/>
              </a:spcAft>
              <a:buClr>
                <a:schemeClr val="dk1"/>
              </a:buClr>
              <a:buSzPts val="1100"/>
              <a:buFont typeface="Arial"/>
              <a:buNone/>
            </a:pPr>
            <a:r>
              <a:rPr lang="en"/>
              <a:t>To enhance this method, I've implemented a decaying epsilon strategy. Initially, e value is set to a higher value, allowing for more exploration. Over time, e value gradually decreases, reducing the likelihood of random actions and encouraging the algorithm to exploit the best-known actions more frequently. This approach helps the algorithm explore the environment thoroughly in the early stages and focus on optimizing the solution in the later stages.</a:t>
            </a:r>
            <a:endParaRPr/>
          </a:p>
          <a:p>
            <a:pPr marL="0" lvl="0" indent="0" algn="l" rtl="0">
              <a:spcBef>
                <a:spcPts val="120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f1e03a59a6_1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f1e03a59a6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the top image we can see at each iteration of the Q learning training progress. At the start of the training the cost is not as optimal as it focus more on exploration whereas at the ending part it start to exploit the optimal path.</a:t>
            </a:r>
            <a:endParaRPr/>
          </a:p>
          <a:p>
            <a:pPr marL="0" lvl="0" indent="0" algn="l" rtl="0">
              <a:spcBef>
                <a:spcPts val="0"/>
              </a:spcBef>
              <a:spcAft>
                <a:spcPts val="0"/>
              </a:spcAft>
              <a:buNone/>
            </a:pPr>
            <a:br>
              <a:rPr lang="en"/>
            </a:br>
            <a:r>
              <a:rPr lang="en"/>
              <a:t>And from the bottom image, we can tell that around 3000+ epoch(or iteration) of the Q learning training phase, the algorithm have already found the most optimal solution but will still continue to train until the stopping criteria is met which is 10000 iteration where there is no improvement to the cost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f1e03a59a6_1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f1e03a59a6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result of the most optimal path for the 10 cities using Q learning where the best cost of 81.88</a:t>
            </a:r>
            <a:endParaRPr/>
          </a:p>
          <a:p>
            <a:pPr marL="0" lvl="0" indent="0" algn="l" rtl="0">
              <a:spcBef>
                <a:spcPts val="0"/>
              </a:spcBef>
              <a:spcAft>
                <a:spcPts val="0"/>
              </a:spcAft>
              <a:buNone/>
            </a:pPr>
            <a:r>
              <a:rPr lang="en"/>
              <a:t>Next i will pass the time to kieron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f1e03a59a6_1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f1e03a59a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 is the number of episode and n is the number of city </a:t>
            </a:r>
            <a:br>
              <a:rPr lang="en"/>
            </a:br>
            <a:r>
              <a:rPr lang="en"/>
              <a:t>Hi i am kieron and i will be going over the comparison of the 2 algos </a:t>
            </a:r>
            <a:endParaRPr/>
          </a:p>
          <a:p>
            <a:pPr marL="0" lvl="0" indent="0" algn="l" rtl="0">
              <a:spcBef>
                <a:spcPts val="0"/>
              </a:spcBef>
              <a:spcAft>
                <a:spcPts val="0"/>
              </a:spcAft>
              <a:buClr>
                <a:schemeClr val="dk1"/>
              </a:buClr>
              <a:buSzPts val="1100"/>
              <a:buFont typeface="Arial"/>
              <a:buNone/>
            </a:pPr>
            <a:r>
              <a:rPr lang="en"/>
              <a:t>We will start with time complexity</a:t>
            </a:r>
            <a:endParaRPr/>
          </a:p>
          <a:p>
            <a:pPr marL="0" lvl="0" indent="0" algn="l" rtl="0">
              <a:spcBef>
                <a:spcPts val="0"/>
              </a:spcBef>
              <a:spcAft>
                <a:spcPts val="0"/>
              </a:spcAft>
              <a:buClr>
                <a:schemeClr val="dk1"/>
              </a:buClr>
              <a:buSzPts val="1100"/>
              <a:buFont typeface="Arial"/>
              <a:buNone/>
            </a:pPr>
            <a:r>
              <a:rPr lang="en"/>
              <a:t>Q - Learning has a quadratic time complexity, while DynamicProgramming has a Exponential time complexity, </a:t>
            </a:r>
            <a:endParaRPr/>
          </a:p>
          <a:p>
            <a:pPr marL="0" lvl="0" indent="0" algn="l" rtl="0">
              <a:spcBef>
                <a:spcPts val="0"/>
              </a:spcBef>
              <a:spcAft>
                <a:spcPts val="0"/>
              </a:spcAft>
              <a:buClr>
                <a:schemeClr val="dk1"/>
              </a:buClr>
              <a:buSzPts val="1100"/>
              <a:buFont typeface="Arial"/>
              <a:buNone/>
            </a:pPr>
            <a:r>
              <a:rPr lang="en"/>
              <a:t>this graph paints a very vibrant picture of how DynamicProgramming might be more efficient in smaller datasets</a:t>
            </a:r>
            <a:endParaRPr/>
          </a:p>
          <a:p>
            <a:pPr marL="0" lvl="0" indent="0" algn="l" rtl="0">
              <a:spcBef>
                <a:spcPts val="0"/>
              </a:spcBef>
              <a:spcAft>
                <a:spcPts val="0"/>
              </a:spcAft>
              <a:buClr>
                <a:schemeClr val="dk1"/>
              </a:buClr>
              <a:buSzPts val="1100"/>
              <a:buFont typeface="Arial"/>
              <a:buNone/>
            </a:pPr>
            <a:r>
              <a:rPr lang="en"/>
              <a:t>but quickly grows inefficient when dealing with larger datasets. </a:t>
            </a:r>
            <a:endParaRPr/>
          </a:p>
          <a:p>
            <a:pPr marL="0" lvl="0" indent="0" algn="l" rtl="0">
              <a:spcBef>
                <a:spcPts val="0"/>
              </a:spcBef>
              <a:spcAft>
                <a:spcPts val="0"/>
              </a:spcAft>
              <a:buClr>
                <a:schemeClr val="dk1"/>
              </a:buClr>
              <a:buSzPts val="1100"/>
              <a:buFont typeface="Arial"/>
              <a:buNone/>
            </a:pPr>
            <a:r>
              <a:rPr lang="en"/>
              <a:t>In larger datasets it will be more efficient to use Q learning to achieve better time complexity</a:t>
            </a:r>
            <a:endParaRPr/>
          </a:p>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f1e03a59a6_1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f1e03a59a6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Space Complexity graph shows a very similar story, </a:t>
            </a:r>
            <a:endParaRPr/>
          </a:p>
          <a:p>
            <a:pPr marL="0" lvl="0" indent="0" algn="l" rtl="0">
              <a:spcBef>
                <a:spcPts val="0"/>
              </a:spcBef>
              <a:spcAft>
                <a:spcPts val="0"/>
              </a:spcAft>
              <a:buClr>
                <a:schemeClr val="dk1"/>
              </a:buClr>
              <a:buSzPts val="1100"/>
              <a:buFont typeface="Arial"/>
              <a:buNone/>
            </a:pPr>
            <a:r>
              <a:rPr lang="en"/>
              <a:t>where in smaller datasets, </a:t>
            </a:r>
            <a:endParaRPr/>
          </a:p>
          <a:p>
            <a:pPr marL="0" lvl="0" indent="0" algn="l" rtl="0">
              <a:spcBef>
                <a:spcPts val="0"/>
              </a:spcBef>
              <a:spcAft>
                <a:spcPts val="0"/>
              </a:spcAft>
              <a:buClr>
                <a:schemeClr val="dk1"/>
              </a:buClr>
              <a:buSzPts val="1100"/>
              <a:buFont typeface="Arial"/>
              <a:buNone/>
            </a:pPr>
            <a:r>
              <a:rPr lang="en"/>
              <a:t>we have similar results with both algorithms, </a:t>
            </a:r>
            <a:endParaRPr/>
          </a:p>
          <a:p>
            <a:pPr marL="0" lvl="0" indent="0" algn="l" rtl="0">
              <a:spcBef>
                <a:spcPts val="0"/>
              </a:spcBef>
              <a:spcAft>
                <a:spcPts val="0"/>
              </a:spcAft>
              <a:buClr>
                <a:schemeClr val="dk1"/>
              </a:buClr>
              <a:buSzPts val="1100"/>
              <a:buFont typeface="Arial"/>
              <a:buNone/>
            </a:pPr>
            <a:r>
              <a:rPr lang="en"/>
              <a:t>but in larger datasets DynamicProgramming </a:t>
            </a:r>
            <a:endParaRPr/>
          </a:p>
          <a:p>
            <a:pPr marL="0" lvl="0" indent="0" algn="l" rtl="0">
              <a:spcBef>
                <a:spcPts val="0"/>
              </a:spcBef>
              <a:spcAft>
                <a:spcPts val="0"/>
              </a:spcAft>
              <a:buClr>
                <a:schemeClr val="dk1"/>
              </a:buClr>
              <a:buSzPts val="1100"/>
              <a:buFont typeface="Arial"/>
              <a:buNone/>
            </a:pPr>
            <a:r>
              <a:rPr lang="en"/>
              <a:t>quickly grows impractical due to the excessive memory and time requirements</a:t>
            </a:r>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f1e03a59a6_1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f1e03a59a6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Now Lets compare our min cost result </a:t>
            </a:r>
            <a:endParaRPr/>
          </a:p>
          <a:p>
            <a:pPr marL="0" lvl="0" indent="0" algn="l" rtl="0">
              <a:spcBef>
                <a:spcPts val="0"/>
              </a:spcBef>
              <a:spcAft>
                <a:spcPts val="0"/>
              </a:spcAft>
              <a:buClr>
                <a:schemeClr val="dk1"/>
              </a:buClr>
              <a:buSzPts val="1100"/>
              <a:buFont typeface="Arial"/>
              <a:buNone/>
            </a:pPr>
            <a:r>
              <a:rPr lang="en"/>
              <a:t>given all it’s drawbacks of taking more resources and time in large datasets, </a:t>
            </a:r>
            <a:endParaRPr/>
          </a:p>
          <a:p>
            <a:pPr marL="0" lvl="0" indent="0" algn="l" rtl="0">
              <a:spcBef>
                <a:spcPts val="0"/>
              </a:spcBef>
              <a:spcAft>
                <a:spcPts val="0"/>
              </a:spcAft>
              <a:buClr>
                <a:schemeClr val="dk1"/>
              </a:buClr>
              <a:buSzPts val="1100"/>
              <a:buFont typeface="Arial"/>
              <a:buNone/>
            </a:pPr>
            <a:r>
              <a:rPr lang="en"/>
              <a:t>Dynamic Programming is able to guarantee the optimal route, </a:t>
            </a:r>
            <a:endParaRPr/>
          </a:p>
          <a:p>
            <a:pPr marL="0" lvl="0" indent="0" algn="l" rtl="0">
              <a:spcBef>
                <a:spcPts val="0"/>
              </a:spcBef>
              <a:spcAft>
                <a:spcPts val="0"/>
              </a:spcAft>
              <a:buClr>
                <a:schemeClr val="dk1"/>
              </a:buClr>
              <a:buSzPts val="1100"/>
              <a:buFont typeface="Arial"/>
              <a:buNone/>
            </a:pPr>
            <a:r>
              <a:rPr lang="en"/>
              <a:t>while Q - Learning cannot because it is a greedy alorithm and because of its inherent randomness, </a:t>
            </a:r>
            <a:endParaRPr/>
          </a:p>
          <a:p>
            <a:pPr marL="0" lvl="0" indent="0" algn="l" rtl="0">
              <a:spcBef>
                <a:spcPts val="0"/>
              </a:spcBef>
              <a:spcAft>
                <a:spcPts val="0"/>
              </a:spcAft>
              <a:buClr>
                <a:schemeClr val="dk1"/>
              </a:buClr>
              <a:buSzPts val="1100"/>
              <a:buFont typeface="Arial"/>
              <a:buNone/>
            </a:pPr>
            <a:r>
              <a:rPr lang="en"/>
              <a:t>Q learning will just find a best possible solution that might or might not be the optimal route. </a:t>
            </a:r>
            <a:endParaRPr/>
          </a:p>
          <a:p>
            <a:pPr marL="0" lvl="0" indent="0" algn="l" rtl="0">
              <a:spcBef>
                <a:spcPts val="0"/>
              </a:spcBef>
              <a:spcAft>
                <a:spcPts val="0"/>
              </a:spcAft>
              <a:buClr>
                <a:schemeClr val="dk1"/>
              </a:buClr>
              <a:buSzPts val="1100"/>
              <a:buFont typeface="Arial"/>
              <a:buNone/>
            </a:pPr>
            <a:r>
              <a:rPr lang="en"/>
              <a:t>Next i will hand over to Li Ming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f1e03a59a6_1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f1e03a59a6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Conclusion, Dynamic Programming &amp; reinforcement learning have their pros &amp; cons.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f1e03a59a6_1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f1e03a59a6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Dynamic Programming, it is much more accurate, especially with small datasets. But it has high memory space demands, and it is inefficient with large datasets.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f1e03a59a6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f1e03a59a6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Reinforcement learning meanwhile is simple, flexible and adaptable( Pros point 2 summarized broadly). But it is not as accurate/optimal as Dynamic Programming, while also becomes less efficient with larger or complex datasets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f1e03a59a6_1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f1e03a59a6_1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79f6f65175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79f6f6517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the Traveling Salesman Problem? The Traveling Salesman Problem or TSP for short, is a classic optimization problem in computer science and operations research. The goal is to find the shortest possible route that visits each city exactly once and returns to the origin city, forming a complete loop.</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f1e03a59a6_1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f1e03a59a6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f1408c3aff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f1408c3af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Conclusion, Dynamic Programming &amp; reinforcement learning have their pros &amp; cons.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7fa70d7f5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7fa70d7f5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Dynamic Programming, it is much more accurate, especially with small datasets. But it has high memory space demands, and it is inefficient with large datasets.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f0f744fdc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f0f744fd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Reinforcement learning meanwhile is simple, flexible and adaptable( Pros point 2 summarized broadly). But it is not as accurate/optimal as Dynamic Programming, while also becomes less efficient with larger or complex datasets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f1408c3aff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f1408c3aff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79f6f65175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79f6f65175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f1408c3aff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f1408c3aff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f1408c3aff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f1408c3aff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79f6f65175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79f6f65175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this project, we selected the dataset xqf13 provided by Andre Rohe We chose this dataset because it provides realistic distances that represents practical spatial representations, and simplicity of data with distances rounded to whole numbers. Since the dataset we are using is large, we will only be using the first 20 entries from the dataset to save time (and our machines).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f1408c3aff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f1408c3aff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Dynamic Programming (DP) is a method for solving complex problems by breaking them down into simpler subproblems. There are two approaches to DP, Tabulation and Memoization.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f1408c3af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f1408c3af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Tabulation is particularly useful for solving the TSP because it handles smaller subproblems first and builds up to the overall solution. This approach avoids the pitfalls of deep recursion and makes it easy to access previously computed results, reducing redundant calculations.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youtu.be/RRVQnWeLU8Y"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optimization.cbe.cornell.edu/index.php?title=Traveling_salesman_problem"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optimization.cbe.cornell.edu/index.php?title=Traveling_salesman_problem"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Travelling Salesman Problem</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dirty="0"/>
              <a:t>Done By:</a:t>
            </a:r>
            <a:endParaRPr dirty="0"/>
          </a:p>
          <a:p>
            <a:pPr marL="0" lvl="0" indent="0" algn="ctr" rtl="0">
              <a:spcBef>
                <a:spcPts val="0"/>
              </a:spcBef>
              <a:spcAft>
                <a:spcPts val="0"/>
              </a:spcAft>
              <a:buNone/>
            </a:pPr>
            <a:r>
              <a:rPr lang="en" sz="1800" dirty="0"/>
              <a:t>Wayne, Yi Xiang, Kieron, Yi Xiong, Li Ming</a:t>
            </a:r>
            <a:endParaRPr sz="1800" dirty="0"/>
          </a:p>
        </p:txBody>
      </p:sp>
      <p:sp>
        <p:nvSpPr>
          <p:cNvPr id="2" name="TextBox 1">
            <a:extLst>
              <a:ext uri="{FF2B5EF4-FFF2-40B4-BE49-F238E27FC236}">
                <a16:creationId xmlns:a16="http://schemas.microsoft.com/office/drawing/2014/main" id="{36695664-EFED-438E-3C69-4C4CE2E5C9BC}"/>
              </a:ext>
            </a:extLst>
          </p:cNvPr>
          <p:cNvSpPr txBox="1"/>
          <p:nvPr/>
        </p:nvSpPr>
        <p:spPr>
          <a:xfrm>
            <a:off x="7251132" y="600704"/>
            <a:ext cx="1779436" cy="307777"/>
          </a:xfrm>
          <a:prstGeom prst="rect">
            <a:avLst/>
          </a:prstGeom>
          <a:noFill/>
        </p:spPr>
        <p:txBody>
          <a:bodyPr wrap="square" rtlCol="0">
            <a:spAutoFit/>
          </a:bodyPr>
          <a:lstStyle/>
          <a:p>
            <a:r>
              <a:rPr lang="en-SG" dirty="0"/>
              <a:t>Group 53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Dynamic Programming (Memoization)</a:t>
            </a:r>
            <a:endParaRPr/>
          </a:p>
        </p:txBody>
      </p:sp>
      <p:sp>
        <p:nvSpPr>
          <p:cNvPr id="123" name="Google Shape;123;p22"/>
          <p:cNvSpPr txBox="1">
            <a:spLocks noGrp="1"/>
          </p:cNvSpPr>
          <p:nvPr>
            <p:ph type="body" idx="1"/>
          </p:nvPr>
        </p:nvSpPr>
        <p:spPr>
          <a:xfrm>
            <a:off x="311700" y="1152425"/>
            <a:ext cx="8520600" cy="3302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sz="7200"/>
          </a:p>
          <a:p>
            <a:pPr marL="457200" lvl="0" indent="-342900" algn="l" rtl="0">
              <a:spcBef>
                <a:spcPts val="1200"/>
              </a:spcBef>
              <a:spcAft>
                <a:spcPts val="0"/>
              </a:spcAft>
              <a:buSzPct val="100000"/>
              <a:buChar char="-"/>
            </a:pPr>
            <a:r>
              <a:rPr lang="en" sz="7200"/>
              <a:t>Solves larger subproblems first by breaking them down recursively.</a:t>
            </a:r>
            <a:endParaRPr sz="7200"/>
          </a:p>
          <a:p>
            <a:pPr marL="0" lvl="0" indent="0" algn="l" rtl="0">
              <a:spcBef>
                <a:spcPts val="1200"/>
              </a:spcBef>
              <a:spcAft>
                <a:spcPts val="0"/>
              </a:spcAft>
              <a:buNone/>
            </a:pPr>
            <a:endParaRPr sz="7200"/>
          </a:p>
          <a:p>
            <a:pPr marL="457200" lvl="0" indent="-342900" algn="l" rtl="0">
              <a:spcBef>
                <a:spcPts val="1200"/>
              </a:spcBef>
              <a:spcAft>
                <a:spcPts val="0"/>
              </a:spcAft>
              <a:buSzPct val="100000"/>
              <a:buChar char="-"/>
            </a:pPr>
            <a:r>
              <a:rPr lang="en" sz="7200"/>
              <a:t>Uses caching to avoid redundant calculations.</a:t>
            </a:r>
            <a:endParaRPr sz="7200"/>
          </a:p>
          <a:p>
            <a:pPr marL="0" lvl="0" indent="0" algn="l" rtl="0">
              <a:spcBef>
                <a:spcPts val="1200"/>
              </a:spcBef>
              <a:spcAft>
                <a:spcPts val="0"/>
              </a:spcAft>
              <a:buNone/>
            </a:pPr>
            <a:endParaRPr sz="7200"/>
          </a:p>
          <a:p>
            <a:pPr marL="457200" lvl="0" indent="-342900" algn="l" rtl="0">
              <a:spcBef>
                <a:spcPts val="1200"/>
              </a:spcBef>
              <a:spcAft>
                <a:spcPts val="0"/>
              </a:spcAft>
              <a:buSzPct val="100000"/>
              <a:buChar char="-"/>
            </a:pPr>
            <a:r>
              <a:rPr lang="en" sz="7200"/>
              <a:t>Efficiently handles overlapping subproblems.</a:t>
            </a:r>
            <a:endParaRPr sz="7200"/>
          </a:p>
          <a:p>
            <a:pPr marL="0" lvl="0" indent="0" algn="l" rtl="0">
              <a:spcBef>
                <a:spcPts val="1200"/>
              </a:spcBef>
              <a:spcAft>
                <a:spcPts val="0"/>
              </a:spcAft>
              <a:buNone/>
            </a:pPr>
            <a:endParaRPr sz="7200"/>
          </a:p>
          <a:p>
            <a:pPr marL="457200" lvl="0" indent="-342900" algn="l" rtl="0">
              <a:spcBef>
                <a:spcPts val="1200"/>
              </a:spcBef>
              <a:spcAft>
                <a:spcPts val="0"/>
              </a:spcAft>
              <a:buSzPct val="100000"/>
              <a:buChar char="-"/>
            </a:pPr>
            <a:r>
              <a:rPr lang="en" sz="7200"/>
              <a:t>Avoids deep recursion issues with careful implementation.</a:t>
            </a:r>
            <a:endParaRPr sz="7200"/>
          </a:p>
          <a:p>
            <a:pPr marL="0" lvl="0" indent="0" algn="l" rtl="0">
              <a:spcBef>
                <a:spcPts val="1200"/>
              </a:spcBef>
              <a:spcAft>
                <a:spcPts val="0"/>
              </a:spcAft>
              <a:buNone/>
            </a:pPr>
            <a:endParaRPr sz="1400"/>
          </a:p>
          <a:p>
            <a:pPr marL="0" lvl="0" indent="0" algn="l" rtl="0">
              <a:spcBef>
                <a:spcPts val="1200"/>
              </a:spcBef>
              <a:spcAft>
                <a:spcPts val="1200"/>
              </a:spcAft>
              <a:buNone/>
            </a:pP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Dynamic Programming Result (10 Cities)</a:t>
            </a:r>
            <a:endParaRPr/>
          </a:p>
        </p:txBody>
      </p:sp>
      <p:pic>
        <p:nvPicPr>
          <p:cNvPr id="129" name="Google Shape;129;p23"/>
          <p:cNvPicPr preferRelativeResize="0"/>
          <p:nvPr/>
        </p:nvPicPr>
        <p:blipFill>
          <a:blip r:embed="rId3">
            <a:alphaModFix/>
          </a:blip>
          <a:stretch>
            <a:fillRect/>
          </a:stretch>
        </p:blipFill>
        <p:spPr>
          <a:xfrm>
            <a:off x="311700" y="1446075"/>
            <a:ext cx="4597801" cy="2943199"/>
          </a:xfrm>
          <a:prstGeom prst="rect">
            <a:avLst/>
          </a:prstGeom>
          <a:noFill/>
          <a:ln>
            <a:noFill/>
          </a:ln>
        </p:spPr>
      </p:pic>
      <p:pic>
        <p:nvPicPr>
          <p:cNvPr id="130" name="Google Shape;130;p23"/>
          <p:cNvPicPr preferRelativeResize="0"/>
          <p:nvPr/>
        </p:nvPicPr>
        <p:blipFill>
          <a:blip r:embed="rId4">
            <a:alphaModFix/>
          </a:blip>
          <a:stretch>
            <a:fillRect/>
          </a:stretch>
        </p:blipFill>
        <p:spPr>
          <a:xfrm>
            <a:off x="5004023" y="2195513"/>
            <a:ext cx="3828275" cy="752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1275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Reinforcement Learning (Q-Learning)</a:t>
            </a:r>
            <a:endParaRPr/>
          </a:p>
        </p:txBody>
      </p:sp>
      <p:sp>
        <p:nvSpPr>
          <p:cNvPr id="136" name="Google Shape;136;p24"/>
          <p:cNvSpPr txBox="1">
            <a:spLocks noGrp="1"/>
          </p:cNvSpPr>
          <p:nvPr>
            <p:ph type="body" idx="1"/>
          </p:nvPr>
        </p:nvSpPr>
        <p:spPr>
          <a:xfrm>
            <a:off x="230075" y="758725"/>
            <a:ext cx="8520600" cy="39861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
              <a:t>Q-Learning is a reinforcement learning Algorithm used to find optimal solution in environments where an agent learns to make decision through trial and error. </a:t>
            </a:r>
            <a:endParaRPr/>
          </a:p>
          <a:p>
            <a:pPr marL="457200" lvl="0" indent="-342900" algn="l" rtl="0">
              <a:spcBef>
                <a:spcPts val="0"/>
              </a:spcBef>
              <a:spcAft>
                <a:spcPts val="0"/>
              </a:spcAft>
              <a:buSzPts val="1800"/>
              <a:buChar char="-"/>
            </a:pPr>
            <a:r>
              <a:rPr lang="en"/>
              <a:t>Core idea of Q-Learning is to estimate the value of taking a specific action in a given state, which is represented by a Q-value.</a:t>
            </a:r>
            <a:endParaRPr/>
          </a:p>
          <a:p>
            <a:pPr marL="1371600" lvl="0" indent="457200" algn="l" rtl="0">
              <a:spcBef>
                <a:spcPts val="1200"/>
              </a:spcBef>
              <a:spcAft>
                <a:spcPts val="0"/>
              </a:spcAft>
              <a:buNone/>
            </a:pPr>
            <a:r>
              <a:rPr lang="en"/>
              <a:t>Q(s,a) ← Q(s,a) + </a:t>
            </a:r>
            <a:r>
              <a:rPr lang="en">
                <a:solidFill>
                  <a:srgbClr val="51565E"/>
                </a:solidFill>
                <a:highlight>
                  <a:srgbClr val="FFFFFF"/>
                </a:highlight>
              </a:rPr>
              <a:t>𝛼[𝑟 + 𝛾 max𝑎′𝑄(𝑠′,𝑎′) − 𝑄(𝑠,𝑎)]</a:t>
            </a:r>
            <a:endParaRPr>
              <a:solidFill>
                <a:srgbClr val="51565E"/>
              </a:solidFill>
              <a:highlight>
                <a:srgbClr val="FFFFFF"/>
              </a:highlight>
            </a:endParaRPr>
          </a:p>
          <a:p>
            <a:pPr marL="1371600" lvl="0" indent="457200" algn="l" rtl="0">
              <a:lnSpc>
                <a:spcPct val="150000"/>
              </a:lnSpc>
              <a:spcBef>
                <a:spcPts val="1200"/>
              </a:spcBef>
              <a:spcAft>
                <a:spcPts val="2300"/>
              </a:spcAft>
              <a:buNone/>
            </a:pPr>
            <a:r>
              <a:rPr lang="en" sz="1215">
                <a:solidFill>
                  <a:srgbClr val="51565E"/>
                </a:solidFill>
                <a:highlight>
                  <a:srgbClr val="FFFFFF"/>
                </a:highlight>
                <a:latin typeface="Roboto"/>
                <a:ea typeface="Roboto"/>
                <a:cs typeface="Roboto"/>
                <a:sym typeface="Roboto"/>
              </a:rPr>
              <a:t>𝑠 is the current state.</a:t>
            </a:r>
            <a:br>
              <a:rPr lang="en" sz="1215">
                <a:solidFill>
                  <a:srgbClr val="51565E"/>
                </a:solidFill>
                <a:highlight>
                  <a:srgbClr val="FFFFFF"/>
                </a:highlight>
                <a:latin typeface="Roboto"/>
                <a:ea typeface="Roboto"/>
                <a:cs typeface="Roboto"/>
                <a:sym typeface="Roboto"/>
              </a:rPr>
            </a:br>
            <a:r>
              <a:rPr lang="en" sz="1215">
                <a:solidFill>
                  <a:srgbClr val="51565E"/>
                </a:solidFill>
                <a:highlight>
                  <a:srgbClr val="FFFFFF"/>
                </a:highlight>
                <a:latin typeface="Roboto"/>
                <a:ea typeface="Roboto"/>
                <a:cs typeface="Roboto"/>
                <a:sym typeface="Roboto"/>
              </a:rPr>
              <a:t>	𝑎 is the action taken.</a:t>
            </a:r>
            <a:br>
              <a:rPr lang="en" sz="1215">
                <a:solidFill>
                  <a:srgbClr val="51565E"/>
                </a:solidFill>
                <a:highlight>
                  <a:srgbClr val="FFFFFF"/>
                </a:highlight>
                <a:latin typeface="Roboto"/>
                <a:ea typeface="Roboto"/>
                <a:cs typeface="Roboto"/>
                <a:sym typeface="Roboto"/>
              </a:rPr>
            </a:br>
            <a:r>
              <a:rPr lang="en" sz="1215">
                <a:solidFill>
                  <a:srgbClr val="51565E"/>
                </a:solidFill>
                <a:highlight>
                  <a:srgbClr val="FFFFFF"/>
                </a:highlight>
                <a:latin typeface="Roboto"/>
                <a:ea typeface="Roboto"/>
                <a:cs typeface="Roboto"/>
                <a:sym typeface="Roboto"/>
              </a:rPr>
              <a:t>	r is the reward received after taking action 𝑎 in state 𝑠.</a:t>
            </a:r>
            <a:br>
              <a:rPr lang="en" sz="1215">
                <a:solidFill>
                  <a:srgbClr val="51565E"/>
                </a:solidFill>
                <a:highlight>
                  <a:srgbClr val="FFFFFF"/>
                </a:highlight>
                <a:latin typeface="Roboto"/>
                <a:ea typeface="Roboto"/>
                <a:cs typeface="Roboto"/>
                <a:sym typeface="Roboto"/>
              </a:rPr>
            </a:br>
            <a:r>
              <a:rPr lang="en" sz="1215">
                <a:solidFill>
                  <a:srgbClr val="51565E"/>
                </a:solidFill>
                <a:highlight>
                  <a:srgbClr val="FFFFFF"/>
                </a:highlight>
                <a:latin typeface="Roboto"/>
                <a:ea typeface="Roboto"/>
                <a:cs typeface="Roboto"/>
                <a:sym typeface="Roboto"/>
              </a:rPr>
              <a:t>	𝑠′ is the new state after action.</a:t>
            </a:r>
            <a:br>
              <a:rPr lang="en" sz="1215">
                <a:solidFill>
                  <a:srgbClr val="51565E"/>
                </a:solidFill>
                <a:highlight>
                  <a:srgbClr val="FFFFFF"/>
                </a:highlight>
                <a:latin typeface="Roboto"/>
                <a:ea typeface="Roboto"/>
                <a:cs typeface="Roboto"/>
                <a:sym typeface="Roboto"/>
              </a:rPr>
            </a:br>
            <a:r>
              <a:rPr lang="en" sz="1215">
                <a:solidFill>
                  <a:srgbClr val="51565E"/>
                </a:solidFill>
                <a:highlight>
                  <a:srgbClr val="FFFFFF"/>
                </a:highlight>
                <a:latin typeface="Roboto"/>
                <a:ea typeface="Roboto"/>
                <a:cs typeface="Roboto"/>
                <a:sym typeface="Roboto"/>
              </a:rPr>
              <a:t>	𝑎′ is any possible action from the new state 𝑠′.</a:t>
            </a:r>
            <a:br>
              <a:rPr lang="en" sz="1215">
                <a:solidFill>
                  <a:srgbClr val="51565E"/>
                </a:solidFill>
                <a:highlight>
                  <a:srgbClr val="FFFFFF"/>
                </a:highlight>
                <a:latin typeface="Roboto"/>
                <a:ea typeface="Roboto"/>
                <a:cs typeface="Roboto"/>
                <a:sym typeface="Roboto"/>
              </a:rPr>
            </a:br>
            <a:r>
              <a:rPr lang="en" sz="1215">
                <a:solidFill>
                  <a:srgbClr val="51565E"/>
                </a:solidFill>
                <a:highlight>
                  <a:srgbClr val="FFFFFF"/>
                </a:highlight>
                <a:latin typeface="Roboto"/>
                <a:ea typeface="Roboto"/>
                <a:cs typeface="Roboto"/>
                <a:sym typeface="Roboto"/>
              </a:rPr>
              <a:t>	𝛼 is the learning rate (0 &lt; α ≤ 1).</a:t>
            </a:r>
            <a:br>
              <a:rPr lang="en" sz="1215">
                <a:solidFill>
                  <a:srgbClr val="51565E"/>
                </a:solidFill>
                <a:highlight>
                  <a:srgbClr val="FFFFFF"/>
                </a:highlight>
                <a:latin typeface="Roboto"/>
                <a:ea typeface="Roboto"/>
                <a:cs typeface="Roboto"/>
                <a:sym typeface="Roboto"/>
              </a:rPr>
            </a:br>
            <a:r>
              <a:rPr lang="en" sz="1215">
                <a:solidFill>
                  <a:srgbClr val="51565E"/>
                </a:solidFill>
                <a:highlight>
                  <a:srgbClr val="FFFFFF"/>
                </a:highlight>
                <a:latin typeface="Roboto"/>
                <a:ea typeface="Roboto"/>
                <a:cs typeface="Roboto"/>
                <a:sym typeface="Roboto"/>
              </a:rPr>
              <a:t>	𝛾 is the discount factor (0 ≤ γ &lt; 1).</a:t>
            </a:r>
            <a:endParaRPr sz="1383">
              <a:solidFill>
                <a:srgbClr val="51565E"/>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2372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Q-Learning Improvements Made</a:t>
            </a:r>
            <a:endParaRPr/>
          </a:p>
        </p:txBody>
      </p:sp>
      <p:sp>
        <p:nvSpPr>
          <p:cNvPr id="142" name="Google Shape;142;p25"/>
          <p:cNvSpPr txBox="1">
            <a:spLocks noGrp="1"/>
          </p:cNvSpPr>
          <p:nvPr>
            <p:ph type="body" idx="1"/>
          </p:nvPr>
        </p:nvSpPr>
        <p:spPr>
          <a:xfrm>
            <a:off x="311700" y="944600"/>
            <a:ext cx="8520600" cy="39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00"/>
                </a:solidFill>
              </a:rPr>
              <a:t>Epsilon (ε) in Q-Learning:</a:t>
            </a:r>
            <a:endParaRPr sz="1400" b="1">
              <a:solidFill>
                <a:srgbClr val="000000"/>
              </a:solidFill>
            </a:endParaRPr>
          </a:p>
          <a:p>
            <a:pPr marL="457200" lvl="0" indent="-317500" algn="l" rtl="0">
              <a:spcBef>
                <a:spcPts val="1200"/>
              </a:spcBef>
              <a:spcAft>
                <a:spcPts val="0"/>
              </a:spcAft>
              <a:buClr>
                <a:srgbClr val="000000"/>
              </a:buClr>
              <a:buSzPts val="1400"/>
              <a:buFont typeface="Open Sans"/>
              <a:buChar char="●"/>
            </a:pPr>
            <a:r>
              <a:rPr lang="en" sz="1400">
                <a:solidFill>
                  <a:srgbClr val="000000"/>
                </a:solidFill>
              </a:rPr>
              <a:t>Determines probability of choosing a random action</a:t>
            </a:r>
            <a:endParaRPr sz="1400">
              <a:solidFill>
                <a:srgbClr val="000000"/>
              </a:solidFill>
            </a:endParaRPr>
          </a:p>
          <a:p>
            <a:pPr marL="457200" lvl="0" indent="-317500" algn="l" rtl="0">
              <a:spcBef>
                <a:spcPts val="0"/>
              </a:spcBef>
              <a:spcAft>
                <a:spcPts val="0"/>
              </a:spcAft>
              <a:buClr>
                <a:srgbClr val="000000"/>
              </a:buClr>
              <a:buSzPts val="1400"/>
              <a:buFont typeface="Open Sans"/>
              <a:buChar char="●"/>
            </a:pPr>
            <a:r>
              <a:rPr lang="en" sz="1400">
                <a:solidFill>
                  <a:srgbClr val="000000"/>
                </a:solidFill>
              </a:rPr>
              <a:t>ε = 0.1 → 10% chance of random action</a:t>
            </a:r>
            <a:endParaRPr sz="1400">
              <a:solidFill>
                <a:srgbClr val="000000"/>
              </a:solidFill>
            </a:endParaRPr>
          </a:p>
          <a:p>
            <a:pPr marL="0" lvl="0" indent="0" algn="l" rtl="0">
              <a:spcBef>
                <a:spcPts val="1200"/>
              </a:spcBef>
              <a:spcAft>
                <a:spcPts val="0"/>
              </a:spcAft>
              <a:buNone/>
            </a:pPr>
            <a:r>
              <a:rPr lang="en" sz="1400" b="1">
                <a:solidFill>
                  <a:srgbClr val="000000"/>
                </a:solidFill>
              </a:rPr>
              <a:t>ε-Greedy Method:</a:t>
            </a:r>
            <a:endParaRPr sz="1400" b="1">
              <a:solidFill>
                <a:srgbClr val="000000"/>
              </a:solidFill>
            </a:endParaRPr>
          </a:p>
          <a:p>
            <a:pPr marL="457200" lvl="0" indent="-317500" algn="l" rtl="0">
              <a:spcBef>
                <a:spcPts val="1200"/>
              </a:spcBef>
              <a:spcAft>
                <a:spcPts val="0"/>
              </a:spcAft>
              <a:buClr>
                <a:srgbClr val="000000"/>
              </a:buClr>
              <a:buSzPts val="1400"/>
              <a:buFont typeface="Open Sans"/>
              <a:buChar char="●"/>
            </a:pPr>
            <a:r>
              <a:rPr lang="en" sz="1400">
                <a:solidFill>
                  <a:srgbClr val="000000"/>
                </a:solidFill>
              </a:rPr>
              <a:t>Balances exploration (random actions) and exploitation (best-known actions)</a:t>
            </a:r>
            <a:endParaRPr sz="1400">
              <a:solidFill>
                <a:srgbClr val="000000"/>
              </a:solidFill>
            </a:endParaRPr>
          </a:p>
          <a:p>
            <a:pPr marL="457200" lvl="0" indent="-317500" algn="l" rtl="0">
              <a:spcBef>
                <a:spcPts val="0"/>
              </a:spcBef>
              <a:spcAft>
                <a:spcPts val="0"/>
              </a:spcAft>
              <a:buClr>
                <a:srgbClr val="000000"/>
              </a:buClr>
              <a:buSzPts val="1400"/>
              <a:buFont typeface="Open Sans"/>
              <a:buChar char="●"/>
            </a:pPr>
            <a:r>
              <a:rPr lang="en" sz="1400">
                <a:solidFill>
                  <a:srgbClr val="000000"/>
                </a:solidFill>
              </a:rPr>
              <a:t>Random number &gt; ε → Explore: Select random unvisited city (Exploration)</a:t>
            </a:r>
            <a:endParaRPr sz="1400">
              <a:solidFill>
                <a:srgbClr val="000000"/>
              </a:solidFill>
            </a:endParaRPr>
          </a:p>
          <a:p>
            <a:pPr marL="457200" lvl="0" indent="-317500" algn="l" rtl="0">
              <a:spcBef>
                <a:spcPts val="0"/>
              </a:spcBef>
              <a:spcAft>
                <a:spcPts val="0"/>
              </a:spcAft>
              <a:buClr>
                <a:srgbClr val="000000"/>
              </a:buClr>
              <a:buSzPts val="1400"/>
              <a:buFont typeface="Open Sans"/>
              <a:buChar char="●"/>
            </a:pPr>
            <a:r>
              <a:rPr lang="en" sz="1400">
                <a:solidFill>
                  <a:srgbClr val="000000"/>
                </a:solidFill>
              </a:rPr>
              <a:t>Random number ≤ ε → Exploit: Select city with highest Q-value (Exploitation)</a:t>
            </a:r>
            <a:endParaRPr sz="1400">
              <a:solidFill>
                <a:srgbClr val="000000"/>
              </a:solidFill>
            </a:endParaRPr>
          </a:p>
          <a:p>
            <a:pPr marL="0" lvl="0" indent="0" algn="l" rtl="0">
              <a:spcBef>
                <a:spcPts val="1200"/>
              </a:spcBef>
              <a:spcAft>
                <a:spcPts val="0"/>
              </a:spcAft>
              <a:buNone/>
            </a:pPr>
            <a:r>
              <a:rPr lang="en" sz="1400" b="1">
                <a:solidFill>
                  <a:srgbClr val="000000"/>
                </a:solidFill>
              </a:rPr>
              <a:t>Decaying Epsilon Strategy:</a:t>
            </a:r>
            <a:endParaRPr sz="1400" b="1">
              <a:solidFill>
                <a:srgbClr val="000000"/>
              </a:solidFill>
            </a:endParaRPr>
          </a:p>
          <a:p>
            <a:pPr marL="457200" lvl="0" indent="-317500" algn="l" rtl="0">
              <a:spcBef>
                <a:spcPts val="1200"/>
              </a:spcBef>
              <a:spcAft>
                <a:spcPts val="0"/>
              </a:spcAft>
              <a:buClr>
                <a:srgbClr val="000000"/>
              </a:buClr>
              <a:buSzPts val="1400"/>
              <a:buFont typeface="Open Sans"/>
              <a:buChar char="●"/>
            </a:pPr>
            <a:r>
              <a:rPr lang="en" sz="1400">
                <a:solidFill>
                  <a:srgbClr val="000000"/>
                </a:solidFill>
              </a:rPr>
              <a:t>Start with high ε for more exploration</a:t>
            </a:r>
            <a:endParaRPr sz="1400">
              <a:solidFill>
                <a:srgbClr val="000000"/>
              </a:solidFill>
            </a:endParaRPr>
          </a:p>
          <a:p>
            <a:pPr marL="457200" lvl="0" indent="-317500" algn="l" rtl="0">
              <a:spcBef>
                <a:spcPts val="0"/>
              </a:spcBef>
              <a:spcAft>
                <a:spcPts val="0"/>
              </a:spcAft>
              <a:buClr>
                <a:srgbClr val="000000"/>
              </a:buClr>
              <a:buSzPts val="1400"/>
              <a:buFont typeface="Open Sans"/>
              <a:buChar char="●"/>
            </a:pPr>
            <a:r>
              <a:rPr lang="en" sz="1400">
                <a:solidFill>
                  <a:srgbClr val="000000"/>
                </a:solidFill>
              </a:rPr>
              <a:t>Gradually decrease ε over time</a:t>
            </a:r>
            <a:endParaRPr sz="1400">
              <a:solidFill>
                <a:srgbClr val="000000"/>
              </a:solidFill>
            </a:endParaRPr>
          </a:p>
          <a:p>
            <a:pPr marL="457200" lvl="0" indent="-317500" algn="l" rtl="0">
              <a:spcBef>
                <a:spcPts val="0"/>
              </a:spcBef>
              <a:spcAft>
                <a:spcPts val="0"/>
              </a:spcAft>
              <a:buClr>
                <a:srgbClr val="000000"/>
              </a:buClr>
              <a:buSzPts val="1400"/>
              <a:buFont typeface="Open Sans"/>
              <a:buChar char="●"/>
            </a:pPr>
            <a:r>
              <a:rPr lang="en" sz="1400">
                <a:solidFill>
                  <a:srgbClr val="000000"/>
                </a:solidFill>
              </a:rPr>
              <a:t>Transition from exploration to exploitation</a:t>
            </a:r>
            <a:endParaRPr sz="1400">
              <a:solidFill>
                <a:srgbClr val="000000"/>
              </a:solidFill>
            </a:endParaRPr>
          </a:p>
          <a:p>
            <a:pPr marL="457200" lvl="0" indent="-317500" algn="l" rtl="0">
              <a:spcBef>
                <a:spcPts val="0"/>
              </a:spcBef>
              <a:spcAft>
                <a:spcPts val="0"/>
              </a:spcAft>
              <a:buClr>
                <a:srgbClr val="000000"/>
              </a:buClr>
              <a:buSzPts val="1400"/>
              <a:buFont typeface="Open Sans"/>
              <a:buChar char="●"/>
            </a:pPr>
            <a:r>
              <a:rPr lang="en" sz="1400">
                <a:solidFill>
                  <a:srgbClr val="000000"/>
                </a:solidFill>
              </a:rPr>
              <a:t>Enhances thorough exploration early on and optimal decision-making later</a:t>
            </a:r>
            <a:endParaRPr sz="1383">
              <a:solidFill>
                <a:srgbClr val="51565E"/>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0" y="-1355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Q-Learning Training (10 Cities) </a:t>
            </a:r>
            <a:endParaRPr/>
          </a:p>
        </p:txBody>
      </p:sp>
      <p:pic>
        <p:nvPicPr>
          <p:cNvPr id="148" name="Google Shape;148;p26"/>
          <p:cNvPicPr preferRelativeResize="0"/>
          <p:nvPr/>
        </p:nvPicPr>
        <p:blipFill>
          <a:blip r:embed="rId3">
            <a:alphaModFix/>
          </a:blip>
          <a:stretch>
            <a:fillRect/>
          </a:stretch>
        </p:blipFill>
        <p:spPr>
          <a:xfrm>
            <a:off x="1674025" y="2800950"/>
            <a:ext cx="5795951" cy="2331826"/>
          </a:xfrm>
          <a:prstGeom prst="rect">
            <a:avLst/>
          </a:prstGeom>
          <a:noFill/>
          <a:ln>
            <a:noFill/>
          </a:ln>
        </p:spPr>
      </p:pic>
      <p:pic>
        <p:nvPicPr>
          <p:cNvPr id="149" name="Google Shape;149;p26"/>
          <p:cNvPicPr preferRelativeResize="0"/>
          <p:nvPr/>
        </p:nvPicPr>
        <p:blipFill>
          <a:blip r:embed="rId4">
            <a:alphaModFix/>
          </a:blip>
          <a:stretch>
            <a:fillRect/>
          </a:stretch>
        </p:blipFill>
        <p:spPr>
          <a:xfrm>
            <a:off x="1674013" y="469100"/>
            <a:ext cx="5795975" cy="23318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Q-Learning Result (10 Cities)</a:t>
            </a:r>
            <a:endParaRPr/>
          </a:p>
        </p:txBody>
      </p:sp>
      <p:pic>
        <p:nvPicPr>
          <p:cNvPr id="155" name="Google Shape;155;p27"/>
          <p:cNvPicPr preferRelativeResize="0"/>
          <p:nvPr/>
        </p:nvPicPr>
        <p:blipFill>
          <a:blip r:embed="rId3">
            <a:alphaModFix/>
          </a:blip>
          <a:stretch>
            <a:fillRect/>
          </a:stretch>
        </p:blipFill>
        <p:spPr>
          <a:xfrm>
            <a:off x="6268825" y="1333738"/>
            <a:ext cx="2647950" cy="676275"/>
          </a:xfrm>
          <a:prstGeom prst="rect">
            <a:avLst/>
          </a:prstGeom>
          <a:noFill/>
          <a:ln>
            <a:noFill/>
          </a:ln>
        </p:spPr>
      </p:pic>
      <p:pic>
        <p:nvPicPr>
          <p:cNvPr id="156" name="Google Shape;156;p27"/>
          <p:cNvPicPr preferRelativeResize="0"/>
          <p:nvPr/>
        </p:nvPicPr>
        <p:blipFill>
          <a:blip r:embed="rId4">
            <a:alphaModFix/>
          </a:blip>
          <a:stretch>
            <a:fillRect/>
          </a:stretch>
        </p:blipFill>
        <p:spPr>
          <a:xfrm>
            <a:off x="311698" y="1152413"/>
            <a:ext cx="5623624" cy="3657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109875" y="199250"/>
            <a:ext cx="8641500" cy="69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Dynamic Programming Vs Q-Learning (Time Complexity)</a:t>
            </a:r>
            <a:endParaRPr/>
          </a:p>
        </p:txBody>
      </p:sp>
      <p:pic>
        <p:nvPicPr>
          <p:cNvPr id="162" name="Google Shape;162;p28"/>
          <p:cNvPicPr preferRelativeResize="0"/>
          <p:nvPr/>
        </p:nvPicPr>
        <p:blipFill>
          <a:blip r:embed="rId3">
            <a:alphaModFix/>
          </a:blip>
          <a:stretch>
            <a:fillRect/>
          </a:stretch>
        </p:blipFill>
        <p:spPr>
          <a:xfrm>
            <a:off x="109875" y="1133000"/>
            <a:ext cx="5615149" cy="2877500"/>
          </a:xfrm>
          <a:prstGeom prst="rect">
            <a:avLst/>
          </a:prstGeom>
          <a:noFill/>
          <a:ln>
            <a:noFill/>
          </a:ln>
        </p:spPr>
      </p:pic>
      <p:graphicFrame>
        <p:nvGraphicFramePr>
          <p:cNvPr id="163" name="Google Shape;163;p28"/>
          <p:cNvGraphicFramePr/>
          <p:nvPr/>
        </p:nvGraphicFramePr>
        <p:xfrm>
          <a:off x="5725025" y="1379200"/>
          <a:ext cx="3000000" cy="3000000"/>
        </p:xfrm>
        <a:graphic>
          <a:graphicData uri="http://schemas.openxmlformats.org/drawingml/2006/table">
            <a:tbl>
              <a:tblPr>
                <a:noFill/>
                <a:tableStyleId>{85DD6B24-44C3-48DA-9B01-3D37EC7B4165}</a:tableStyleId>
              </a:tblPr>
              <a:tblGrid>
                <a:gridCol w="1568125">
                  <a:extLst>
                    <a:ext uri="{9D8B030D-6E8A-4147-A177-3AD203B41FA5}">
                      <a16:colId xmlns:a16="http://schemas.microsoft.com/office/drawing/2014/main" val="20000"/>
                    </a:ext>
                  </a:extLst>
                </a:gridCol>
                <a:gridCol w="1680700">
                  <a:extLst>
                    <a:ext uri="{9D8B030D-6E8A-4147-A177-3AD203B41FA5}">
                      <a16:colId xmlns:a16="http://schemas.microsoft.com/office/drawing/2014/main" val="20001"/>
                    </a:ext>
                  </a:extLst>
                </a:gridCol>
              </a:tblGrid>
              <a:tr h="469325">
                <a:tc>
                  <a:txBody>
                    <a:bodyPr/>
                    <a:lstStyle/>
                    <a:p>
                      <a:pPr marL="0" lvl="0" indent="0" algn="l" rtl="0">
                        <a:spcBef>
                          <a:spcPts val="0"/>
                        </a:spcBef>
                        <a:spcAft>
                          <a:spcPts val="0"/>
                        </a:spcAft>
                        <a:buNone/>
                      </a:pPr>
                      <a:r>
                        <a:rPr lang="en" b="1">
                          <a:solidFill>
                            <a:srgbClr val="434343"/>
                          </a:solidFill>
                          <a:latin typeface="PT Sans Narrow"/>
                          <a:ea typeface="PT Sans Narrow"/>
                          <a:cs typeface="PT Sans Narrow"/>
                          <a:sym typeface="PT Sans Narrow"/>
                        </a:rPr>
                        <a:t>Q - Learning </a:t>
                      </a:r>
                      <a:endParaRPr b="1">
                        <a:solidFill>
                          <a:srgbClr val="434343"/>
                        </a:solidFill>
                        <a:latin typeface="PT Sans Narrow"/>
                        <a:ea typeface="PT Sans Narrow"/>
                        <a:cs typeface="PT Sans Narrow"/>
                        <a:sym typeface="PT Sans Narrow"/>
                      </a:endParaRPr>
                    </a:p>
                  </a:txBody>
                  <a:tcPr marL="91425" marR="91425" marT="91425" marB="91425">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b="1">
                          <a:solidFill>
                            <a:srgbClr val="434343"/>
                          </a:solidFill>
                          <a:latin typeface="PT Sans Narrow"/>
                          <a:ea typeface="PT Sans Narrow"/>
                          <a:cs typeface="PT Sans Narrow"/>
                          <a:sym typeface="PT Sans Narrow"/>
                        </a:rPr>
                        <a:t>Dynamic Programming</a:t>
                      </a:r>
                      <a:endParaRPr b="1">
                        <a:solidFill>
                          <a:srgbClr val="434343"/>
                        </a:solidFill>
                        <a:latin typeface="PT Sans Narrow"/>
                        <a:ea typeface="PT Sans Narrow"/>
                        <a:cs typeface="PT Sans Narrow"/>
                        <a:sym typeface="PT Sans Narrow"/>
                      </a:endParaRPr>
                    </a:p>
                  </a:txBody>
                  <a:tcPr marL="91425" marR="91425" marT="91425" marB="91425">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0"/>
                  </a:ext>
                </a:extLst>
              </a:tr>
              <a:tr h="592150">
                <a:tc>
                  <a:txBody>
                    <a:bodyPr/>
                    <a:lstStyle/>
                    <a:p>
                      <a:pPr marL="0" lvl="0" indent="0" algn="l" rtl="0">
                        <a:spcBef>
                          <a:spcPts val="0"/>
                        </a:spcBef>
                        <a:spcAft>
                          <a:spcPts val="0"/>
                        </a:spcAft>
                        <a:buNone/>
                      </a:pPr>
                      <a:r>
                        <a:rPr lang="en">
                          <a:solidFill>
                            <a:srgbClr val="666666"/>
                          </a:solidFill>
                          <a:latin typeface="PT Sans Narrow"/>
                          <a:ea typeface="PT Sans Narrow"/>
                          <a:cs typeface="PT Sans Narrow"/>
                          <a:sym typeface="PT Sans Narrow"/>
                        </a:rPr>
                        <a:t>Quadratic: O(E × n²)</a:t>
                      </a:r>
                      <a:endParaRPr>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666666"/>
                          </a:solidFill>
                          <a:latin typeface="PT Sans Narrow"/>
                          <a:ea typeface="PT Sans Narrow"/>
                          <a:cs typeface="PT Sans Narrow"/>
                          <a:sym typeface="PT Sans Narrow"/>
                        </a:rPr>
                        <a:t>Exponential: O(n² × 2ⁿ)</a:t>
                      </a:r>
                      <a:endParaRPr>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592150">
                <a:tc gridSpan="2">
                  <a:txBody>
                    <a:bodyPr/>
                    <a:lstStyle/>
                    <a:p>
                      <a:pPr marL="0" lvl="0" indent="0" algn="l" rtl="0">
                        <a:spcBef>
                          <a:spcPts val="0"/>
                        </a:spcBef>
                        <a:spcAft>
                          <a:spcPts val="0"/>
                        </a:spcAft>
                        <a:buNone/>
                      </a:pPr>
                      <a:r>
                        <a:rPr lang="en" sz="1200">
                          <a:solidFill>
                            <a:srgbClr val="666666"/>
                          </a:solidFill>
                          <a:latin typeface="PT Sans Narrow"/>
                          <a:ea typeface="PT Sans Narrow"/>
                          <a:cs typeface="PT Sans Narrow"/>
                          <a:sym typeface="PT Sans Narrow"/>
                        </a:rPr>
                        <a:t>Q - Learning would provide better scalability in larger datasets compared to dynamic programming </a:t>
                      </a:r>
                      <a:endParaRPr sz="1200">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592150">
                <a:tc gridSpan="2">
                  <a:txBody>
                    <a:bodyPr/>
                    <a:lstStyle/>
                    <a:p>
                      <a:pPr marL="0" lvl="0" indent="0" algn="l" rtl="0">
                        <a:spcBef>
                          <a:spcPts val="0"/>
                        </a:spcBef>
                        <a:spcAft>
                          <a:spcPts val="0"/>
                        </a:spcAft>
                        <a:buNone/>
                      </a:pPr>
                      <a:r>
                        <a:rPr lang="en" sz="1200">
                          <a:solidFill>
                            <a:srgbClr val="666666"/>
                          </a:solidFill>
                          <a:latin typeface="PT Sans Narrow"/>
                          <a:ea typeface="PT Sans Narrow"/>
                          <a:cs typeface="PT Sans Narrow"/>
                          <a:sym typeface="PT Sans Narrow"/>
                        </a:rPr>
                        <a:t>Q - Learning will generally be more efficient for larger datasets while dynamic programming will quickly become impractical</a:t>
                      </a:r>
                      <a:endParaRPr sz="1200">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109875" y="64450"/>
            <a:ext cx="9034200" cy="69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Dynamic Programming Vs Q-Learning (Space Complexity)</a:t>
            </a:r>
            <a:endParaRPr/>
          </a:p>
          <a:p>
            <a:pPr marL="0" lvl="0" indent="0" algn="l" rtl="0">
              <a:spcBef>
                <a:spcPts val="0"/>
              </a:spcBef>
              <a:spcAft>
                <a:spcPts val="0"/>
              </a:spcAft>
              <a:buNone/>
            </a:pPr>
            <a:endParaRPr/>
          </a:p>
        </p:txBody>
      </p:sp>
      <p:graphicFrame>
        <p:nvGraphicFramePr>
          <p:cNvPr id="169" name="Google Shape;169;p29"/>
          <p:cNvGraphicFramePr/>
          <p:nvPr/>
        </p:nvGraphicFramePr>
        <p:xfrm>
          <a:off x="5603600" y="1130725"/>
          <a:ext cx="3000000" cy="3000000"/>
        </p:xfrm>
        <a:graphic>
          <a:graphicData uri="http://schemas.openxmlformats.org/drawingml/2006/table">
            <a:tbl>
              <a:tblPr>
                <a:noFill/>
                <a:tableStyleId>{85DD6B24-44C3-48DA-9B01-3D37EC7B4165}</a:tableStyleId>
              </a:tblPr>
              <a:tblGrid>
                <a:gridCol w="1629425">
                  <a:extLst>
                    <a:ext uri="{9D8B030D-6E8A-4147-A177-3AD203B41FA5}">
                      <a16:colId xmlns:a16="http://schemas.microsoft.com/office/drawing/2014/main" val="20000"/>
                    </a:ext>
                  </a:extLst>
                </a:gridCol>
                <a:gridCol w="1746400">
                  <a:extLst>
                    <a:ext uri="{9D8B030D-6E8A-4147-A177-3AD203B41FA5}">
                      <a16:colId xmlns:a16="http://schemas.microsoft.com/office/drawing/2014/main" val="20001"/>
                    </a:ext>
                  </a:extLst>
                </a:gridCol>
              </a:tblGrid>
              <a:tr h="465625">
                <a:tc>
                  <a:txBody>
                    <a:bodyPr/>
                    <a:lstStyle/>
                    <a:p>
                      <a:pPr marL="0" lvl="0" indent="0" algn="l" rtl="0">
                        <a:spcBef>
                          <a:spcPts val="0"/>
                        </a:spcBef>
                        <a:spcAft>
                          <a:spcPts val="0"/>
                        </a:spcAft>
                        <a:buNone/>
                      </a:pPr>
                      <a:r>
                        <a:rPr lang="en" b="1">
                          <a:solidFill>
                            <a:srgbClr val="434343"/>
                          </a:solidFill>
                          <a:latin typeface="PT Sans Narrow"/>
                          <a:ea typeface="PT Sans Narrow"/>
                          <a:cs typeface="PT Sans Narrow"/>
                          <a:sym typeface="PT Sans Narrow"/>
                        </a:rPr>
                        <a:t>Q - Learning </a:t>
                      </a:r>
                      <a:endParaRPr b="1">
                        <a:solidFill>
                          <a:srgbClr val="434343"/>
                        </a:solidFill>
                        <a:latin typeface="PT Sans Narrow"/>
                        <a:ea typeface="PT Sans Narrow"/>
                        <a:cs typeface="PT Sans Narrow"/>
                        <a:sym typeface="PT Sans Narrow"/>
                      </a:endParaRPr>
                    </a:p>
                  </a:txBody>
                  <a:tcPr marL="91425" marR="91425" marT="91425" marB="91425">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b="1">
                          <a:solidFill>
                            <a:srgbClr val="434343"/>
                          </a:solidFill>
                          <a:latin typeface="PT Sans Narrow"/>
                          <a:ea typeface="PT Sans Narrow"/>
                          <a:cs typeface="PT Sans Narrow"/>
                          <a:sym typeface="PT Sans Narrow"/>
                        </a:rPr>
                        <a:t>Dynamic Programming</a:t>
                      </a:r>
                      <a:endParaRPr b="1">
                        <a:solidFill>
                          <a:srgbClr val="434343"/>
                        </a:solidFill>
                        <a:latin typeface="PT Sans Narrow"/>
                        <a:ea typeface="PT Sans Narrow"/>
                        <a:cs typeface="PT Sans Narrow"/>
                        <a:sym typeface="PT Sans Narrow"/>
                      </a:endParaRPr>
                    </a:p>
                  </a:txBody>
                  <a:tcPr marL="91425" marR="91425" marT="91425" marB="91425">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0"/>
                  </a:ext>
                </a:extLst>
              </a:tr>
              <a:tr h="587500">
                <a:tc>
                  <a:txBody>
                    <a:bodyPr/>
                    <a:lstStyle/>
                    <a:p>
                      <a:pPr marL="0" lvl="0" indent="0" algn="l" rtl="0">
                        <a:spcBef>
                          <a:spcPts val="0"/>
                        </a:spcBef>
                        <a:spcAft>
                          <a:spcPts val="0"/>
                        </a:spcAft>
                        <a:buNone/>
                      </a:pPr>
                      <a:r>
                        <a:rPr lang="en">
                          <a:solidFill>
                            <a:srgbClr val="666666"/>
                          </a:solidFill>
                          <a:latin typeface="PT Sans Narrow"/>
                          <a:ea typeface="PT Sans Narrow"/>
                          <a:cs typeface="PT Sans Narrow"/>
                          <a:sym typeface="PT Sans Narrow"/>
                        </a:rPr>
                        <a:t>Quadratic: O(n²)</a:t>
                      </a:r>
                      <a:endParaRPr>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666666"/>
                          </a:solidFill>
                          <a:latin typeface="PT Sans Narrow"/>
                          <a:ea typeface="PT Sans Narrow"/>
                          <a:cs typeface="PT Sans Narrow"/>
                          <a:sym typeface="PT Sans Narrow"/>
                        </a:rPr>
                        <a:t>Exponential: O(n⋅2ⁿ)</a:t>
                      </a:r>
                      <a:endParaRPr>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807150">
                <a:tc gridSpan="2">
                  <a:txBody>
                    <a:bodyPr/>
                    <a:lstStyle/>
                    <a:p>
                      <a:pPr marL="0" lvl="0" indent="0" algn="l" rtl="0">
                        <a:spcBef>
                          <a:spcPts val="0"/>
                        </a:spcBef>
                        <a:spcAft>
                          <a:spcPts val="0"/>
                        </a:spcAft>
                        <a:buNone/>
                      </a:pPr>
                      <a:r>
                        <a:rPr lang="en">
                          <a:solidFill>
                            <a:srgbClr val="666666"/>
                          </a:solidFill>
                          <a:latin typeface="PT Sans Narrow"/>
                          <a:ea typeface="PT Sans Narrow"/>
                          <a:cs typeface="PT Sans Narrow"/>
                          <a:sym typeface="PT Sans Narrow"/>
                        </a:rPr>
                        <a:t>Q-Learning space complexity is O(n²) This is primarily due to the Q-table, which stores state-action values for each pair of cities. </a:t>
                      </a:r>
                      <a:endParaRPr>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816450">
                <a:tc gridSpan="2">
                  <a:txBody>
                    <a:bodyPr/>
                    <a:lstStyle/>
                    <a:p>
                      <a:pPr marL="0" lvl="0" indent="0" algn="l" rtl="0">
                        <a:spcBef>
                          <a:spcPts val="0"/>
                        </a:spcBef>
                        <a:spcAft>
                          <a:spcPts val="0"/>
                        </a:spcAft>
                        <a:buNone/>
                      </a:pPr>
                      <a:r>
                        <a:rPr lang="en">
                          <a:solidFill>
                            <a:srgbClr val="666666"/>
                          </a:solidFill>
                          <a:latin typeface="PT Sans Narrow"/>
                          <a:ea typeface="PT Sans Narrow"/>
                          <a:cs typeface="PT Sans Narrow"/>
                          <a:sym typeface="PT Sans Narrow"/>
                        </a:rPr>
                        <a:t>The space complexity is O(n⋅2ⁿ) because we need to store results for all 2ⁿ subsets of cities and each subset has up to n possible ending cities.</a:t>
                      </a:r>
                      <a:endParaRPr>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816450">
                <a:tc gridSpan="2">
                  <a:txBody>
                    <a:bodyPr/>
                    <a:lstStyle/>
                    <a:p>
                      <a:pPr marL="0" lvl="0" indent="0" algn="l" rtl="0">
                        <a:spcBef>
                          <a:spcPts val="0"/>
                        </a:spcBef>
                        <a:spcAft>
                          <a:spcPts val="0"/>
                        </a:spcAft>
                        <a:buNone/>
                      </a:pPr>
                      <a:r>
                        <a:rPr lang="en">
                          <a:solidFill>
                            <a:srgbClr val="666666"/>
                          </a:solidFill>
                          <a:latin typeface="PT Sans Narrow"/>
                          <a:ea typeface="PT Sans Narrow"/>
                          <a:cs typeface="PT Sans Narrow"/>
                          <a:sym typeface="PT Sans Narrow"/>
                        </a:rPr>
                        <a:t>Q - Learning would be more practical in larger datasets where the input size is large as DP will require excessive memory and time requirements</a:t>
                      </a:r>
                      <a:endParaRPr>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bl>
          </a:graphicData>
        </a:graphic>
      </p:graphicFrame>
      <p:pic>
        <p:nvPicPr>
          <p:cNvPr id="170" name="Google Shape;170;p29"/>
          <p:cNvPicPr preferRelativeResize="0"/>
          <p:nvPr/>
        </p:nvPicPr>
        <p:blipFill>
          <a:blip r:embed="rId3">
            <a:alphaModFix/>
          </a:blip>
          <a:stretch>
            <a:fillRect/>
          </a:stretch>
        </p:blipFill>
        <p:spPr>
          <a:xfrm>
            <a:off x="203975" y="1143663"/>
            <a:ext cx="5399624" cy="285617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109875" y="64450"/>
            <a:ext cx="9144000" cy="69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Dynamic Programming Vs Q-Learning (Minimum Cost Result)</a:t>
            </a:r>
            <a:endParaRPr/>
          </a:p>
          <a:p>
            <a:pPr marL="0" lvl="0" indent="0" algn="l" rtl="0">
              <a:spcBef>
                <a:spcPts val="0"/>
              </a:spcBef>
              <a:spcAft>
                <a:spcPts val="0"/>
              </a:spcAft>
              <a:buNone/>
            </a:pPr>
            <a:endParaRPr/>
          </a:p>
        </p:txBody>
      </p:sp>
      <p:pic>
        <p:nvPicPr>
          <p:cNvPr id="176" name="Google Shape;176;p30"/>
          <p:cNvPicPr preferRelativeResize="0"/>
          <p:nvPr/>
        </p:nvPicPr>
        <p:blipFill>
          <a:blip r:embed="rId3">
            <a:alphaModFix/>
          </a:blip>
          <a:stretch>
            <a:fillRect/>
          </a:stretch>
        </p:blipFill>
        <p:spPr>
          <a:xfrm>
            <a:off x="209050" y="1031450"/>
            <a:ext cx="5659949" cy="3080600"/>
          </a:xfrm>
          <a:prstGeom prst="rect">
            <a:avLst/>
          </a:prstGeom>
          <a:noFill/>
          <a:ln>
            <a:noFill/>
          </a:ln>
        </p:spPr>
      </p:pic>
      <p:graphicFrame>
        <p:nvGraphicFramePr>
          <p:cNvPr id="177" name="Google Shape;177;p30"/>
          <p:cNvGraphicFramePr/>
          <p:nvPr/>
        </p:nvGraphicFramePr>
        <p:xfrm>
          <a:off x="5869000" y="1218100"/>
          <a:ext cx="3000000" cy="3000000"/>
        </p:xfrm>
        <a:graphic>
          <a:graphicData uri="http://schemas.openxmlformats.org/drawingml/2006/table">
            <a:tbl>
              <a:tblPr>
                <a:noFill/>
                <a:tableStyleId>{85DD6B24-44C3-48DA-9B01-3D37EC7B4165}</a:tableStyleId>
              </a:tblPr>
              <a:tblGrid>
                <a:gridCol w="1526375">
                  <a:extLst>
                    <a:ext uri="{9D8B030D-6E8A-4147-A177-3AD203B41FA5}">
                      <a16:colId xmlns:a16="http://schemas.microsoft.com/office/drawing/2014/main" val="20000"/>
                    </a:ext>
                  </a:extLst>
                </a:gridCol>
                <a:gridCol w="1635950">
                  <a:extLst>
                    <a:ext uri="{9D8B030D-6E8A-4147-A177-3AD203B41FA5}">
                      <a16:colId xmlns:a16="http://schemas.microsoft.com/office/drawing/2014/main" val="20001"/>
                    </a:ext>
                  </a:extLst>
                </a:gridCol>
              </a:tblGrid>
              <a:tr h="469325">
                <a:tc>
                  <a:txBody>
                    <a:bodyPr/>
                    <a:lstStyle/>
                    <a:p>
                      <a:pPr marL="0" lvl="0" indent="0" algn="l" rtl="0">
                        <a:spcBef>
                          <a:spcPts val="0"/>
                        </a:spcBef>
                        <a:spcAft>
                          <a:spcPts val="0"/>
                        </a:spcAft>
                        <a:buNone/>
                      </a:pPr>
                      <a:r>
                        <a:rPr lang="en" b="1">
                          <a:solidFill>
                            <a:srgbClr val="434343"/>
                          </a:solidFill>
                          <a:latin typeface="PT Sans Narrow"/>
                          <a:ea typeface="PT Sans Narrow"/>
                          <a:cs typeface="PT Sans Narrow"/>
                          <a:sym typeface="PT Sans Narrow"/>
                        </a:rPr>
                        <a:t>Q - Learning </a:t>
                      </a:r>
                      <a:endParaRPr b="1">
                        <a:solidFill>
                          <a:srgbClr val="434343"/>
                        </a:solidFill>
                        <a:latin typeface="PT Sans Narrow"/>
                        <a:ea typeface="PT Sans Narrow"/>
                        <a:cs typeface="PT Sans Narrow"/>
                        <a:sym typeface="PT Sans Narrow"/>
                      </a:endParaRPr>
                    </a:p>
                  </a:txBody>
                  <a:tcPr marL="91425" marR="91425" marT="91425" marB="91425">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b="1">
                          <a:solidFill>
                            <a:srgbClr val="434343"/>
                          </a:solidFill>
                          <a:latin typeface="PT Sans Narrow"/>
                          <a:ea typeface="PT Sans Narrow"/>
                          <a:cs typeface="PT Sans Narrow"/>
                          <a:sym typeface="PT Sans Narrow"/>
                        </a:rPr>
                        <a:t>Dynamic Programming</a:t>
                      </a:r>
                      <a:endParaRPr b="1">
                        <a:solidFill>
                          <a:srgbClr val="434343"/>
                        </a:solidFill>
                        <a:latin typeface="PT Sans Narrow"/>
                        <a:ea typeface="PT Sans Narrow"/>
                        <a:cs typeface="PT Sans Narrow"/>
                        <a:sym typeface="PT Sans Narrow"/>
                      </a:endParaRPr>
                    </a:p>
                  </a:txBody>
                  <a:tcPr marL="91425" marR="91425" marT="91425" marB="91425">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0"/>
                  </a:ext>
                </a:extLst>
              </a:tr>
              <a:tr h="592150">
                <a:tc>
                  <a:txBody>
                    <a:bodyPr/>
                    <a:lstStyle/>
                    <a:p>
                      <a:pPr marL="0" lvl="0" indent="0" algn="l" rtl="0">
                        <a:spcBef>
                          <a:spcPts val="0"/>
                        </a:spcBef>
                        <a:spcAft>
                          <a:spcPts val="0"/>
                        </a:spcAft>
                        <a:buNone/>
                      </a:pPr>
                      <a:r>
                        <a:rPr lang="en">
                          <a:solidFill>
                            <a:srgbClr val="666666"/>
                          </a:solidFill>
                          <a:latin typeface="PT Sans Narrow"/>
                          <a:ea typeface="PT Sans Narrow"/>
                          <a:cs typeface="PT Sans Narrow"/>
                          <a:sym typeface="PT Sans Narrow"/>
                        </a:rPr>
                        <a:t>Sub-Optimal Route</a:t>
                      </a:r>
                      <a:endParaRPr>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666666"/>
                          </a:solidFill>
                          <a:latin typeface="PT Sans Narrow"/>
                          <a:ea typeface="PT Sans Narrow"/>
                          <a:cs typeface="PT Sans Narrow"/>
                          <a:sym typeface="PT Sans Narrow"/>
                        </a:rPr>
                        <a:t>Optimal Route</a:t>
                      </a:r>
                      <a:endParaRPr>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592150">
                <a:tc gridSpan="2">
                  <a:txBody>
                    <a:bodyPr/>
                    <a:lstStyle/>
                    <a:p>
                      <a:pPr marL="0" lvl="0" indent="0" algn="l" rtl="0">
                        <a:spcBef>
                          <a:spcPts val="0"/>
                        </a:spcBef>
                        <a:spcAft>
                          <a:spcPts val="0"/>
                        </a:spcAft>
                        <a:buNone/>
                      </a:pPr>
                      <a:r>
                        <a:rPr lang="en" sz="1200">
                          <a:solidFill>
                            <a:srgbClr val="666666"/>
                          </a:solidFill>
                          <a:latin typeface="PT Sans Narrow"/>
                          <a:ea typeface="PT Sans Narrow"/>
                          <a:cs typeface="PT Sans Narrow"/>
                          <a:sym typeface="PT Sans Narrow"/>
                        </a:rPr>
                        <a:t>Dynamic Programming would provide the best route while Q Learning might not give the most optimal solution all the time due the inherent randomness in the algorithm</a:t>
                      </a:r>
                      <a:endParaRPr sz="1200">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592150">
                <a:tc gridSpan="2">
                  <a:txBody>
                    <a:bodyPr/>
                    <a:lstStyle/>
                    <a:p>
                      <a:pPr marL="0" lvl="0" indent="0" algn="l" rtl="0">
                        <a:spcBef>
                          <a:spcPts val="0"/>
                        </a:spcBef>
                        <a:spcAft>
                          <a:spcPts val="0"/>
                        </a:spcAft>
                        <a:buNone/>
                      </a:pPr>
                      <a:r>
                        <a:rPr lang="en" sz="1200">
                          <a:solidFill>
                            <a:srgbClr val="666666"/>
                          </a:solidFill>
                          <a:latin typeface="PT Sans Narrow"/>
                          <a:ea typeface="PT Sans Narrow"/>
                          <a:cs typeface="PT Sans Narrow"/>
                          <a:sym typeface="PT Sans Narrow"/>
                        </a:rPr>
                        <a:t>With Larger datasets, it is possible that it might take Q - Learning many more iterations to find a near optimal route due to its inherent randomness.</a:t>
                      </a:r>
                      <a:endParaRPr sz="1200">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Travelling Salesman Problem</a:t>
            </a:r>
            <a:endParaRPr/>
          </a:p>
        </p:txBody>
      </p:sp>
      <p:sp>
        <p:nvSpPr>
          <p:cNvPr id="183" name="Google Shape;183;p31"/>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a:t>Done By:</a:t>
            </a:r>
            <a:endParaRPr/>
          </a:p>
          <a:p>
            <a:pPr marL="0" lvl="0" indent="0" algn="ctr" rtl="0">
              <a:spcBef>
                <a:spcPts val="0"/>
              </a:spcBef>
              <a:spcAft>
                <a:spcPts val="0"/>
              </a:spcAft>
              <a:buNone/>
            </a:pPr>
            <a:r>
              <a:rPr lang="en" sz="1800"/>
              <a:t>Wayne, Yi Xiang, Kieron, Yi Xiong, Li Ming</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Video</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u="sng">
                <a:solidFill>
                  <a:schemeClr val="hlink"/>
                </a:solidFill>
                <a:hlinkClick r:id="rId3"/>
              </a:rPr>
              <a:t>https://youtu.be/RRVQnWeLU8Y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189" name="Google Shape;189;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is the TSP</a:t>
            </a:r>
            <a:endParaRPr/>
          </a:p>
          <a:p>
            <a:pPr marL="914400" lvl="1" indent="-317500" algn="l" rtl="0">
              <a:spcBef>
                <a:spcPts val="0"/>
              </a:spcBef>
              <a:spcAft>
                <a:spcPts val="0"/>
              </a:spcAft>
              <a:buSzPts val="1400"/>
              <a:buChar char="-"/>
            </a:pPr>
            <a:r>
              <a:rPr lang="en"/>
              <a:t>TSP</a:t>
            </a:r>
            <a:endParaRPr/>
          </a:p>
          <a:p>
            <a:pPr marL="914400" lvl="1" indent="-317500" algn="l" rtl="0">
              <a:spcBef>
                <a:spcPts val="0"/>
              </a:spcBef>
              <a:spcAft>
                <a:spcPts val="0"/>
              </a:spcAft>
              <a:buSzPts val="1400"/>
              <a:buChar char="-"/>
            </a:pPr>
            <a:r>
              <a:rPr lang="en"/>
              <a:t>Data set</a:t>
            </a:r>
            <a:endParaRPr/>
          </a:p>
          <a:p>
            <a:pPr marL="914400" lvl="1" indent="-317500" algn="l" rtl="0">
              <a:spcBef>
                <a:spcPts val="0"/>
              </a:spcBef>
              <a:spcAft>
                <a:spcPts val="0"/>
              </a:spcAft>
              <a:buSzPts val="1400"/>
              <a:buChar char="-"/>
            </a:pPr>
            <a:r>
              <a:rPr lang="en"/>
              <a:t>Project Objectives</a:t>
            </a:r>
            <a:endParaRPr/>
          </a:p>
          <a:p>
            <a:pPr marL="457200" lvl="0" indent="-342900" algn="l" rtl="0">
              <a:spcBef>
                <a:spcPts val="0"/>
              </a:spcBef>
              <a:spcAft>
                <a:spcPts val="0"/>
              </a:spcAft>
              <a:buSzPts val="1800"/>
              <a:buChar char="-"/>
            </a:pPr>
            <a:r>
              <a:rPr lang="en"/>
              <a:t>Dynamic Programming</a:t>
            </a:r>
            <a:endParaRPr/>
          </a:p>
          <a:p>
            <a:pPr marL="914400" lvl="1" indent="-317500" algn="l" rtl="0">
              <a:spcBef>
                <a:spcPts val="0"/>
              </a:spcBef>
              <a:spcAft>
                <a:spcPts val="0"/>
              </a:spcAft>
              <a:buSzPts val="1400"/>
              <a:buChar char="-"/>
            </a:pPr>
            <a:r>
              <a:rPr lang="en"/>
              <a:t>Explain algorithm</a:t>
            </a:r>
            <a:endParaRPr/>
          </a:p>
          <a:p>
            <a:pPr marL="914400" lvl="1" indent="-317500" algn="l" rtl="0">
              <a:spcBef>
                <a:spcPts val="0"/>
              </a:spcBef>
              <a:spcAft>
                <a:spcPts val="0"/>
              </a:spcAft>
              <a:buSzPts val="1400"/>
              <a:buChar char="-"/>
            </a:pPr>
            <a:r>
              <a:rPr lang="en"/>
              <a:t>Show results</a:t>
            </a:r>
            <a:endParaRPr/>
          </a:p>
          <a:p>
            <a:pPr marL="457200" lvl="0" indent="-342900" algn="l" rtl="0">
              <a:spcBef>
                <a:spcPts val="0"/>
              </a:spcBef>
              <a:spcAft>
                <a:spcPts val="0"/>
              </a:spcAft>
              <a:buSzPts val="1800"/>
              <a:buChar char="-"/>
            </a:pPr>
            <a:r>
              <a:rPr lang="en"/>
              <a:t>RL</a:t>
            </a:r>
            <a:endParaRPr/>
          </a:p>
          <a:p>
            <a:pPr marL="914400" lvl="1" indent="-317500" algn="l" rtl="0">
              <a:spcBef>
                <a:spcPts val="0"/>
              </a:spcBef>
              <a:spcAft>
                <a:spcPts val="0"/>
              </a:spcAft>
              <a:buSzPts val="1400"/>
              <a:buChar char="-"/>
            </a:pPr>
            <a:r>
              <a:rPr lang="en"/>
              <a:t>Explain algorithm</a:t>
            </a:r>
            <a:endParaRPr/>
          </a:p>
          <a:p>
            <a:pPr marL="914400" lvl="1" indent="-317500" algn="l" rtl="0">
              <a:spcBef>
                <a:spcPts val="0"/>
              </a:spcBef>
              <a:spcAft>
                <a:spcPts val="0"/>
              </a:spcAft>
              <a:buSzPts val="1400"/>
              <a:buChar char="-"/>
            </a:pPr>
            <a:r>
              <a:rPr lang="en"/>
              <a:t>Show results</a:t>
            </a:r>
            <a:endParaRPr/>
          </a:p>
          <a:p>
            <a:pPr marL="457200" lvl="0" indent="-342900" algn="l" rtl="0">
              <a:spcBef>
                <a:spcPts val="0"/>
              </a:spcBef>
              <a:spcAft>
                <a:spcPts val="0"/>
              </a:spcAft>
              <a:buSzPts val="1800"/>
              <a:buChar char="-"/>
            </a:pPr>
            <a:r>
              <a:rPr lang="en"/>
              <a:t>Comparison between algorithms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Travelling Salesman Problem</a:t>
            </a:r>
            <a:endParaRPr/>
          </a:p>
        </p:txBody>
      </p:sp>
      <p:sp>
        <p:nvSpPr>
          <p:cNvPr id="195" name="Google Shape;195;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457200" lvl="0" indent="-342900" algn="l" rtl="0">
              <a:spcBef>
                <a:spcPts val="1200"/>
              </a:spcBef>
              <a:spcAft>
                <a:spcPts val="0"/>
              </a:spcAft>
              <a:buSzPts val="1800"/>
              <a:buChar char="-"/>
            </a:pPr>
            <a:r>
              <a:rPr lang="en"/>
              <a:t>Traveling Salesman Problem (TSP) is a classic optimization problem in computer science and operations research</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The </a:t>
            </a:r>
            <a:r>
              <a:rPr lang="en" b="1"/>
              <a:t>goal</a:t>
            </a:r>
            <a:r>
              <a:rPr lang="en"/>
              <a:t> is to find the shortest possible route that visits each city exactly once and returns to the origin city, forming a complete loop.</a:t>
            </a:r>
            <a:endParaRPr/>
          </a:p>
        </p:txBody>
      </p:sp>
      <p:pic>
        <p:nvPicPr>
          <p:cNvPr id="196" name="Google Shape;196;p33"/>
          <p:cNvPicPr preferRelativeResize="0"/>
          <p:nvPr/>
        </p:nvPicPr>
        <p:blipFill>
          <a:blip r:embed="rId3">
            <a:alphaModFix/>
          </a:blip>
          <a:stretch>
            <a:fillRect/>
          </a:stretch>
        </p:blipFill>
        <p:spPr>
          <a:xfrm>
            <a:off x="6876817" y="445025"/>
            <a:ext cx="1620975" cy="1070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Statement</a:t>
            </a:r>
            <a:endParaRPr/>
          </a:p>
        </p:txBody>
      </p:sp>
      <p:sp>
        <p:nvSpPr>
          <p:cNvPr id="202" name="Google Shape;202;p34"/>
          <p:cNvSpPr txBox="1">
            <a:spLocks noGrp="1"/>
          </p:cNvSpPr>
          <p:nvPr>
            <p:ph type="body" idx="1"/>
          </p:nvPr>
        </p:nvSpPr>
        <p:spPr>
          <a:xfrm>
            <a:off x="311700" y="11524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en"/>
              <a:t>Develop a solution to the Traveling Salesman Problem (TSP) using advanced optimization techniques. The project involves designing and implementing algorithms to find the shortest possible route that visits a given set of cities exactly once and returns to the starting city. The project will also include visualizing the optimal route on a map and comparing the performance of different algorithms.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Objective</a:t>
            </a:r>
            <a:endParaRPr/>
          </a:p>
        </p:txBody>
      </p:sp>
      <p:sp>
        <p:nvSpPr>
          <p:cNvPr id="208" name="Google Shape;208;p35"/>
          <p:cNvSpPr txBox="1">
            <a:spLocks noGrp="1"/>
          </p:cNvSpPr>
          <p:nvPr>
            <p:ph type="body" idx="1"/>
          </p:nvPr>
        </p:nvSpPr>
        <p:spPr>
          <a:xfrm>
            <a:off x="311700" y="131835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en"/>
              <a:t>Implement and test algorithms for solving the Traveling Salesman Problem to find the optimal route for a dataset of up to 20 cities. The objective is to provide a detailed comparison of the Dynamic Programming approach with Reinforced Learning based on accuracy and computational efficiency.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 Plan</a:t>
            </a:r>
            <a:endParaRPr/>
          </a:p>
        </p:txBody>
      </p:sp>
      <p:sp>
        <p:nvSpPr>
          <p:cNvPr id="214" name="Google Shape;214;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a:bodyPr>
          <a:lstStyle/>
          <a:p>
            <a:pPr marL="457200" lvl="0" indent="0" algn="l" rtl="0">
              <a:spcBef>
                <a:spcPts val="0"/>
              </a:spcBef>
              <a:spcAft>
                <a:spcPts val="0"/>
              </a:spcAft>
              <a:buNone/>
            </a:pPr>
            <a:endParaRPr/>
          </a:p>
          <a:p>
            <a:pPr marL="457200" lvl="0" indent="-342900" algn="l" rtl="0">
              <a:spcBef>
                <a:spcPts val="1200"/>
              </a:spcBef>
              <a:spcAft>
                <a:spcPts val="0"/>
              </a:spcAft>
              <a:buSzPts val="1800"/>
              <a:buChar char="-"/>
            </a:pPr>
            <a:r>
              <a:rPr lang="en"/>
              <a:t>For our input dataset, we have chosen xqf131 from the list TSP instances provided by Andre Rohe, based on VLSI design studies from the Forschungsinstitut für Diskrete Mathematik at Universität Bonn</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Realistic Distances, uses Euclidean metrics, and distances rounded to 2 decimal place, balancing accuracy with usability</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Selected testing cities will be from 5 to 20 cities from the xqf131 dataset</a:t>
            </a:r>
            <a:endParaRPr/>
          </a:p>
        </p:txBody>
      </p:sp>
      <p:pic>
        <p:nvPicPr>
          <p:cNvPr id="215" name="Google Shape;215;p36"/>
          <p:cNvPicPr preferRelativeResize="0"/>
          <p:nvPr/>
        </p:nvPicPr>
        <p:blipFill>
          <a:blip r:embed="rId3">
            <a:alphaModFix/>
          </a:blip>
          <a:stretch>
            <a:fillRect/>
          </a:stretch>
        </p:blipFill>
        <p:spPr>
          <a:xfrm>
            <a:off x="6584975" y="445025"/>
            <a:ext cx="1977075" cy="9885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Dynamic Programming</a:t>
            </a:r>
            <a:endParaRPr/>
          </a:p>
        </p:txBody>
      </p:sp>
      <p:sp>
        <p:nvSpPr>
          <p:cNvPr id="221" name="Google Shape;221;p3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900">
              <a:solidFill>
                <a:srgbClr val="51565E"/>
              </a:solidFill>
            </a:endParaRPr>
          </a:p>
          <a:p>
            <a:pPr marL="457200" lvl="0" indent="-349250" algn="l" rtl="0">
              <a:spcBef>
                <a:spcPts val="1200"/>
              </a:spcBef>
              <a:spcAft>
                <a:spcPts val="0"/>
              </a:spcAft>
              <a:buClr>
                <a:srgbClr val="51565E"/>
              </a:buClr>
              <a:buSzPts val="1900"/>
              <a:buChar char="-"/>
            </a:pPr>
            <a:r>
              <a:rPr lang="en" sz="1900">
                <a:solidFill>
                  <a:srgbClr val="51565E"/>
                </a:solidFill>
              </a:rPr>
              <a:t>Dynamic Programming (DP) is a method for solving complex problems by breaking them down into simpler subproblems.</a:t>
            </a:r>
            <a:endParaRPr sz="1900">
              <a:solidFill>
                <a:srgbClr val="51565E"/>
              </a:solidFill>
            </a:endParaRPr>
          </a:p>
          <a:p>
            <a:pPr marL="0" lvl="0" indent="0" algn="l" rtl="0">
              <a:spcBef>
                <a:spcPts val="1200"/>
              </a:spcBef>
              <a:spcAft>
                <a:spcPts val="0"/>
              </a:spcAft>
              <a:buNone/>
            </a:pPr>
            <a:endParaRPr sz="1900">
              <a:solidFill>
                <a:srgbClr val="51565E"/>
              </a:solidFill>
            </a:endParaRPr>
          </a:p>
          <a:p>
            <a:pPr marL="457200" lvl="0" indent="-349250" algn="l" rtl="0">
              <a:spcBef>
                <a:spcPts val="1200"/>
              </a:spcBef>
              <a:spcAft>
                <a:spcPts val="0"/>
              </a:spcAft>
              <a:buClr>
                <a:srgbClr val="51565E"/>
              </a:buClr>
              <a:buSzPts val="1900"/>
              <a:buChar char="-"/>
            </a:pPr>
            <a:r>
              <a:rPr lang="en" sz="1900">
                <a:solidFill>
                  <a:srgbClr val="51565E"/>
                </a:solidFill>
              </a:rPr>
              <a:t>Two approaches : </a:t>
            </a:r>
            <a:r>
              <a:rPr lang="en" sz="1900" b="1">
                <a:solidFill>
                  <a:srgbClr val="51565E"/>
                </a:solidFill>
              </a:rPr>
              <a:t>Tabulation</a:t>
            </a:r>
            <a:r>
              <a:rPr lang="en" sz="1900">
                <a:solidFill>
                  <a:srgbClr val="51565E"/>
                </a:solidFill>
              </a:rPr>
              <a:t>, </a:t>
            </a:r>
            <a:r>
              <a:rPr lang="en" sz="1900" b="1">
                <a:solidFill>
                  <a:srgbClr val="51565E"/>
                </a:solidFill>
              </a:rPr>
              <a:t>Memoization </a:t>
            </a:r>
            <a:endParaRPr sz="1900">
              <a:solidFill>
                <a:srgbClr val="51565E"/>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Dynamic Programming (Tabulation)</a:t>
            </a:r>
            <a:endParaRPr/>
          </a:p>
        </p:txBody>
      </p:sp>
      <p:sp>
        <p:nvSpPr>
          <p:cNvPr id="227" name="Google Shape;227;p38"/>
          <p:cNvSpPr txBox="1">
            <a:spLocks noGrp="1"/>
          </p:cNvSpPr>
          <p:nvPr>
            <p:ph type="body" idx="1"/>
          </p:nvPr>
        </p:nvSpPr>
        <p:spPr>
          <a:xfrm>
            <a:off x="311700" y="1152425"/>
            <a:ext cx="8520600" cy="33027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endParaRPr sz="1900">
              <a:solidFill>
                <a:srgbClr val="51565E"/>
              </a:solidFill>
            </a:endParaRPr>
          </a:p>
          <a:p>
            <a:pPr marL="457200" lvl="0" indent="-340201" algn="l" rtl="0">
              <a:spcBef>
                <a:spcPts val="1200"/>
              </a:spcBef>
              <a:spcAft>
                <a:spcPts val="0"/>
              </a:spcAft>
              <a:buClr>
                <a:srgbClr val="51565E"/>
              </a:buClr>
              <a:buSzPct val="100000"/>
              <a:buChar char="-"/>
            </a:pPr>
            <a:r>
              <a:rPr lang="en" sz="1900">
                <a:solidFill>
                  <a:srgbClr val="51565E"/>
                </a:solidFill>
              </a:rPr>
              <a:t>Solves smallest subproblems first.</a:t>
            </a:r>
            <a:endParaRPr sz="1900">
              <a:solidFill>
                <a:srgbClr val="51565E"/>
              </a:solidFill>
            </a:endParaRPr>
          </a:p>
          <a:p>
            <a:pPr marL="0" lvl="0" indent="0" algn="l" rtl="0">
              <a:spcBef>
                <a:spcPts val="1200"/>
              </a:spcBef>
              <a:spcAft>
                <a:spcPts val="0"/>
              </a:spcAft>
              <a:buNone/>
            </a:pPr>
            <a:endParaRPr sz="1900">
              <a:solidFill>
                <a:srgbClr val="51565E"/>
              </a:solidFill>
            </a:endParaRPr>
          </a:p>
          <a:p>
            <a:pPr marL="457200" lvl="0" indent="-340201" algn="l" rtl="0">
              <a:spcBef>
                <a:spcPts val="1200"/>
              </a:spcBef>
              <a:spcAft>
                <a:spcPts val="0"/>
              </a:spcAft>
              <a:buClr>
                <a:srgbClr val="51565E"/>
              </a:buClr>
              <a:buSzPct val="100000"/>
              <a:buChar char="-"/>
            </a:pPr>
            <a:r>
              <a:rPr lang="en" sz="1900">
                <a:solidFill>
                  <a:srgbClr val="51565E"/>
                </a:solidFill>
              </a:rPr>
              <a:t>Builds up solutions to larger subproblems.</a:t>
            </a:r>
            <a:endParaRPr sz="1900">
              <a:solidFill>
                <a:srgbClr val="51565E"/>
              </a:solidFill>
            </a:endParaRPr>
          </a:p>
          <a:p>
            <a:pPr marL="0" lvl="0" indent="0" algn="l" rtl="0">
              <a:spcBef>
                <a:spcPts val="1200"/>
              </a:spcBef>
              <a:spcAft>
                <a:spcPts val="0"/>
              </a:spcAft>
              <a:buNone/>
            </a:pPr>
            <a:endParaRPr sz="1900">
              <a:solidFill>
                <a:srgbClr val="51565E"/>
              </a:solidFill>
            </a:endParaRPr>
          </a:p>
          <a:p>
            <a:pPr marL="457200" lvl="0" indent="-340201" algn="l" rtl="0">
              <a:spcBef>
                <a:spcPts val="1200"/>
              </a:spcBef>
              <a:spcAft>
                <a:spcPts val="0"/>
              </a:spcAft>
              <a:buClr>
                <a:srgbClr val="51565E"/>
              </a:buClr>
              <a:buSzPct val="100000"/>
              <a:buChar char="-"/>
            </a:pPr>
            <a:r>
              <a:rPr lang="en" sz="1900">
                <a:solidFill>
                  <a:srgbClr val="51565E"/>
                </a:solidFill>
              </a:rPr>
              <a:t>Avoids deep recursion and stack overflow issues.</a:t>
            </a:r>
            <a:endParaRPr sz="1900">
              <a:solidFill>
                <a:srgbClr val="51565E"/>
              </a:solidFill>
            </a:endParaRPr>
          </a:p>
          <a:p>
            <a:pPr marL="0" lvl="0" indent="0" algn="l" rtl="0">
              <a:spcBef>
                <a:spcPts val="1200"/>
              </a:spcBef>
              <a:spcAft>
                <a:spcPts val="0"/>
              </a:spcAft>
              <a:buNone/>
            </a:pPr>
            <a:endParaRPr sz="1900">
              <a:solidFill>
                <a:srgbClr val="51565E"/>
              </a:solidFill>
            </a:endParaRPr>
          </a:p>
          <a:p>
            <a:pPr marL="457200" lvl="0" indent="-340201" algn="l" rtl="0">
              <a:spcBef>
                <a:spcPts val="1200"/>
              </a:spcBef>
              <a:spcAft>
                <a:spcPts val="0"/>
              </a:spcAft>
              <a:buClr>
                <a:srgbClr val="51565E"/>
              </a:buClr>
              <a:buSzPct val="100000"/>
              <a:buChar char="-"/>
            </a:pPr>
            <a:r>
              <a:rPr lang="en" sz="1900">
                <a:solidFill>
                  <a:srgbClr val="51565E"/>
                </a:solidFill>
              </a:rPr>
              <a:t>Efficiently accesses previously computed subproblems.</a:t>
            </a:r>
            <a:endParaRPr sz="1900">
              <a:solidFill>
                <a:srgbClr val="51565E"/>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Dynamic Programming (Memoization)</a:t>
            </a:r>
            <a:endParaRPr/>
          </a:p>
        </p:txBody>
      </p:sp>
      <p:sp>
        <p:nvSpPr>
          <p:cNvPr id="233" name="Google Shape;233;p39"/>
          <p:cNvSpPr txBox="1">
            <a:spLocks noGrp="1"/>
          </p:cNvSpPr>
          <p:nvPr>
            <p:ph type="body" idx="1"/>
          </p:nvPr>
        </p:nvSpPr>
        <p:spPr>
          <a:xfrm>
            <a:off x="311700" y="1152425"/>
            <a:ext cx="8520600" cy="3302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sz="7200"/>
          </a:p>
          <a:p>
            <a:pPr marL="457200" lvl="0" indent="-342900" algn="l" rtl="0">
              <a:spcBef>
                <a:spcPts val="1200"/>
              </a:spcBef>
              <a:spcAft>
                <a:spcPts val="0"/>
              </a:spcAft>
              <a:buSzPct val="100000"/>
              <a:buChar char="-"/>
            </a:pPr>
            <a:r>
              <a:rPr lang="en" sz="7200"/>
              <a:t>Solves larger subproblems first by breaking them down recursively.</a:t>
            </a:r>
            <a:endParaRPr sz="7200"/>
          </a:p>
          <a:p>
            <a:pPr marL="0" lvl="0" indent="0" algn="l" rtl="0">
              <a:spcBef>
                <a:spcPts val="1200"/>
              </a:spcBef>
              <a:spcAft>
                <a:spcPts val="0"/>
              </a:spcAft>
              <a:buNone/>
            </a:pPr>
            <a:endParaRPr sz="7200"/>
          </a:p>
          <a:p>
            <a:pPr marL="457200" lvl="0" indent="-342900" algn="l" rtl="0">
              <a:spcBef>
                <a:spcPts val="1200"/>
              </a:spcBef>
              <a:spcAft>
                <a:spcPts val="0"/>
              </a:spcAft>
              <a:buSzPct val="100000"/>
              <a:buChar char="-"/>
            </a:pPr>
            <a:r>
              <a:rPr lang="en" sz="7200"/>
              <a:t>Uses caching to avoid redundant calculations.</a:t>
            </a:r>
            <a:endParaRPr sz="7200"/>
          </a:p>
          <a:p>
            <a:pPr marL="0" lvl="0" indent="0" algn="l" rtl="0">
              <a:spcBef>
                <a:spcPts val="1200"/>
              </a:spcBef>
              <a:spcAft>
                <a:spcPts val="0"/>
              </a:spcAft>
              <a:buNone/>
            </a:pPr>
            <a:endParaRPr sz="7200"/>
          </a:p>
          <a:p>
            <a:pPr marL="457200" lvl="0" indent="-342900" algn="l" rtl="0">
              <a:spcBef>
                <a:spcPts val="1200"/>
              </a:spcBef>
              <a:spcAft>
                <a:spcPts val="0"/>
              </a:spcAft>
              <a:buSzPct val="100000"/>
              <a:buChar char="-"/>
            </a:pPr>
            <a:r>
              <a:rPr lang="en" sz="7200"/>
              <a:t>Efficiently handles overlapping subproblems.</a:t>
            </a:r>
            <a:endParaRPr sz="7200"/>
          </a:p>
          <a:p>
            <a:pPr marL="0" lvl="0" indent="0" algn="l" rtl="0">
              <a:spcBef>
                <a:spcPts val="1200"/>
              </a:spcBef>
              <a:spcAft>
                <a:spcPts val="0"/>
              </a:spcAft>
              <a:buNone/>
            </a:pPr>
            <a:endParaRPr sz="7200"/>
          </a:p>
          <a:p>
            <a:pPr marL="457200" lvl="0" indent="-342900" algn="l" rtl="0">
              <a:spcBef>
                <a:spcPts val="1200"/>
              </a:spcBef>
              <a:spcAft>
                <a:spcPts val="0"/>
              </a:spcAft>
              <a:buSzPct val="100000"/>
              <a:buChar char="-"/>
            </a:pPr>
            <a:r>
              <a:rPr lang="en" sz="7200"/>
              <a:t>Avoids deep recursion issues with careful implementation.</a:t>
            </a:r>
            <a:endParaRPr sz="7200"/>
          </a:p>
          <a:p>
            <a:pPr marL="0" lvl="0" indent="0" algn="l" rtl="0">
              <a:spcBef>
                <a:spcPts val="1200"/>
              </a:spcBef>
              <a:spcAft>
                <a:spcPts val="0"/>
              </a:spcAft>
              <a:buNone/>
            </a:pPr>
            <a:endParaRPr sz="1400"/>
          </a:p>
          <a:p>
            <a:pPr marL="0" lvl="0" indent="0" algn="l" rtl="0">
              <a:spcBef>
                <a:spcPts val="1200"/>
              </a:spcBef>
              <a:spcAft>
                <a:spcPts val="1200"/>
              </a:spcAft>
              <a:buNone/>
            </a:pP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Dynamic Programming Result (10 Cities)</a:t>
            </a:r>
            <a:endParaRPr/>
          </a:p>
        </p:txBody>
      </p:sp>
      <p:pic>
        <p:nvPicPr>
          <p:cNvPr id="239" name="Google Shape;239;p40"/>
          <p:cNvPicPr preferRelativeResize="0"/>
          <p:nvPr/>
        </p:nvPicPr>
        <p:blipFill>
          <a:blip r:embed="rId3">
            <a:alphaModFix/>
          </a:blip>
          <a:stretch>
            <a:fillRect/>
          </a:stretch>
        </p:blipFill>
        <p:spPr>
          <a:xfrm>
            <a:off x="311700" y="1446075"/>
            <a:ext cx="4597801" cy="2943199"/>
          </a:xfrm>
          <a:prstGeom prst="rect">
            <a:avLst/>
          </a:prstGeom>
          <a:noFill/>
          <a:ln>
            <a:noFill/>
          </a:ln>
        </p:spPr>
      </p:pic>
      <p:pic>
        <p:nvPicPr>
          <p:cNvPr id="240" name="Google Shape;240;p40"/>
          <p:cNvPicPr preferRelativeResize="0"/>
          <p:nvPr/>
        </p:nvPicPr>
        <p:blipFill>
          <a:blip r:embed="rId4">
            <a:alphaModFix/>
          </a:blip>
          <a:stretch>
            <a:fillRect/>
          </a:stretch>
        </p:blipFill>
        <p:spPr>
          <a:xfrm>
            <a:off x="5004023" y="2195513"/>
            <a:ext cx="3828275" cy="752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1"/>
          <p:cNvSpPr txBox="1">
            <a:spLocks noGrp="1"/>
          </p:cNvSpPr>
          <p:nvPr>
            <p:ph type="title"/>
          </p:nvPr>
        </p:nvSpPr>
        <p:spPr>
          <a:xfrm>
            <a:off x="311700" y="1275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Reinforcement Learning (Q-Learning)</a:t>
            </a:r>
            <a:endParaRPr/>
          </a:p>
        </p:txBody>
      </p:sp>
      <p:sp>
        <p:nvSpPr>
          <p:cNvPr id="246" name="Google Shape;246;p41"/>
          <p:cNvSpPr txBox="1">
            <a:spLocks noGrp="1"/>
          </p:cNvSpPr>
          <p:nvPr>
            <p:ph type="body" idx="1"/>
          </p:nvPr>
        </p:nvSpPr>
        <p:spPr>
          <a:xfrm>
            <a:off x="230075" y="758725"/>
            <a:ext cx="8520600" cy="39861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
              <a:t>Q-Learning is a reinforcement learning Algorithm used to find optimal solution in environments where an agent learns to make decision through trial and error. </a:t>
            </a:r>
            <a:endParaRPr/>
          </a:p>
          <a:p>
            <a:pPr marL="457200" lvl="0" indent="-342900" algn="l" rtl="0">
              <a:spcBef>
                <a:spcPts val="0"/>
              </a:spcBef>
              <a:spcAft>
                <a:spcPts val="0"/>
              </a:spcAft>
              <a:buSzPts val="1800"/>
              <a:buChar char="-"/>
            </a:pPr>
            <a:r>
              <a:rPr lang="en"/>
              <a:t>Core idea of Q-Learning is to estimate the value of taking a specific action in a given state, which is represented by a Q-value.</a:t>
            </a:r>
            <a:endParaRPr/>
          </a:p>
          <a:p>
            <a:pPr marL="1371600" lvl="0" indent="457200" algn="l" rtl="0">
              <a:spcBef>
                <a:spcPts val="1200"/>
              </a:spcBef>
              <a:spcAft>
                <a:spcPts val="0"/>
              </a:spcAft>
              <a:buNone/>
            </a:pPr>
            <a:r>
              <a:rPr lang="en"/>
              <a:t>Q(s,a) ← Q(s,a) + </a:t>
            </a:r>
            <a:r>
              <a:rPr lang="en">
                <a:solidFill>
                  <a:srgbClr val="51565E"/>
                </a:solidFill>
                <a:highlight>
                  <a:srgbClr val="FFFFFF"/>
                </a:highlight>
              </a:rPr>
              <a:t>𝛼[𝑟 + 𝛾 max𝑎′𝑄(𝑠′,𝑎′) − 𝑄(𝑠,𝑎)]</a:t>
            </a:r>
            <a:endParaRPr>
              <a:solidFill>
                <a:srgbClr val="51565E"/>
              </a:solidFill>
              <a:highlight>
                <a:srgbClr val="FFFFFF"/>
              </a:highlight>
            </a:endParaRPr>
          </a:p>
          <a:p>
            <a:pPr marL="1371600" lvl="0" indent="457200" algn="l" rtl="0">
              <a:lnSpc>
                <a:spcPct val="150000"/>
              </a:lnSpc>
              <a:spcBef>
                <a:spcPts val="1200"/>
              </a:spcBef>
              <a:spcAft>
                <a:spcPts val="2300"/>
              </a:spcAft>
              <a:buNone/>
            </a:pPr>
            <a:r>
              <a:rPr lang="en" sz="1215">
                <a:solidFill>
                  <a:srgbClr val="51565E"/>
                </a:solidFill>
                <a:highlight>
                  <a:srgbClr val="FFFFFF"/>
                </a:highlight>
                <a:latin typeface="Roboto"/>
                <a:ea typeface="Roboto"/>
                <a:cs typeface="Roboto"/>
                <a:sym typeface="Roboto"/>
              </a:rPr>
              <a:t>𝑠 is the current state.</a:t>
            </a:r>
            <a:br>
              <a:rPr lang="en" sz="1215">
                <a:solidFill>
                  <a:srgbClr val="51565E"/>
                </a:solidFill>
                <a:highlight>
                  <a:srgbClr val="FFFFFF"/>
                </a:highlight>
                <a:latin typeface="Roboto"/>
                <a:ea typeface="Roboto"/>
                <a:cs typeface="Roboto"/>
                <a:sym typeface="Roboto"/>
              </a:rPr>
            </a:br>
            <a:r>
              <a:rPr lang="en" sz="1215">
                <a:solidFill>
                  <a:srgbClr val="51565E"/>
                </a:solidFill>
                <a:highlight>
                  <a:srgbClr val="FFFFFF"/>
                </a:highlight>
                <a:latin typeface="Roboto"/>
                <a:ea typeface="Roboto"/>
                <a:cs typeface="Roboto"/>
                <a:sym typeface="Roboto"/>
              </a:rPr>
              <a:t>	𝑎 is the action taken.</a:t>
            </a:r>
            <a:br>
              <a:rPr lang="en" sz="1215">
                <a:solidFill>
                  <a:srgbClr val="51565E"/>
                </a:solidFill>
                <a:highlight>
                  <a:srgbClr val="FFFFFF"/>
                </a:highlight>
                <a:latin typeface="Roboto"/>
                <a:ea typeface="Roboto"/>
                <a:cs typeface="Roboto"/>
                <a:sym typeface="Roboto"/>
              </a:rPr>
            </a:br>
            <a:r>
              <a:rPr lang="en" sz="1215">
                <a:solidFill>
                  <a:srgbClr val="51565E"/>
                </a:solidFill>
                <a:highlight>
                  <a:srgbClr val="FFFFFF"/>
                </a:highlight>
                <a:latin typeface="Roboto"/>
                <a:ea typeface="Roboto"/>
                <a:cs typeface="Roboto"/>
                <a:sym typeface="Roboto"/>
              </a:rPr>
              <a:t>	r is the reward received after taking action 𝑎 in state 𝑠.</a:t>
            </a:r>
            <a:br>
              <a:rPr lang="en" sz="1215">
                <a:solidFill>
                  <a:srgbClr val="51565E"/>
                </a:solidFill>
                <a:highlight>
                  <a:srgbClr val="FFFFFF"/>
                </a:highlight>
                <a:latin typeface="Roboto"/>
                <a:ea typeface="Roboto"/>
                <a:cs typeface="Roboto"/>
                <a:sym typeface="Roboto"/>
              </a:rPr>
            </a:br>
            <a:r>
              <a:rPr lang="en" sz="1215">
                <a:solidFill>
                  <a:srgbClr val="51565E"/>
                </a:solidFill>
                <a:highlight>
                  <a:srgbClr val="FFFFFF"/>
                </a:highlight>
                <a:latin typeface="Roboto"/>
                <a:ea typeface="Roboto"/>
                <a:cs typeface="Roboto"/>
                <a:sym typeface="Roboto"/>
              </a:rPr>
              <a:t>	𝑠′ is the new state after action.</a:t>
            </a:r>
            <a:br>
              <a:rPr lang="en" sz="1215">
                <a:solidFill>
                  <a:srgbClr val="51565E"/>
                </a:solidFill>
                <a:highlight>
                  <a:srgbClr val="FFFFFF"/>
                </a:highlight>
                <a:latin typeface="Roboto"/>
                <a:ea typeface="Roboto"/>
                <a:cs typeface="Roboto"/>
                <a:sym typeface="Roboto"/>
              </a:rPr>
            </a:br>
            <a:r>
              <a:rPr lang="en" sz="1215">
                <a:solidFill>
                  <a:srgbClr val="51565E"/>
                </a:solidFill>
                <a:highlight>
                  <a:srgbClr val="FFFFFF"/>
                </a:highlight>
                <a:latin typeface="Roboto"/>
                <a:ea typeface="Roboto"/>
                <a:cs typeface="Roboto"/>
                <a:sym typeface="Roboto"/>
              </a:rPr>
              <a:t>	𝑎′ is any possible action from the new state 𝑠′.</a:t>
            </a:r>
            <a:br>
              <a:rPr lang="en" sz="1215">
                <a:solidFill>
                  <a:srgbClr val="51565E"/>
                </a:solidFill>
                <a:highlight>
                  <a:srgbClr val="FFFFFF"/>
                </a:highlight>
                <a:latin typeface="Roboto"/>
                <a:ea typeface="Roboto"/>
                <a:cs typeface="Roboto"/>
                <a:sym typeface="Roboto"/>
              </a:rPr>
            </a:br>
            <a:r>
              <a:rPr lang="en" sz="1215">
                <a:solidFill>
                  <a:srgbClr val="51565E"/>
                </a:solidFill>
                <a:highlight>
                  <a:srgbClr val="FFFFFF"/>
                </a:highlight>
                <a:latin typeface="Roboto"/>
                <a:ea typeface="Roboto"/>
                <a:cs typeface="Roboto"/>
                <a:sym typeface="Roboto"/>
              </a:rPr>
              <a:t>	𝛼 is the learning rate (0 &lt; α ≤ 1).</a:t>
            </a:r>
            <a:br>
              <a:rPr lang="en" sz="1215">
                <a:solidFill>
                  <a:srgbClr val="51565E"/>
                </a:solidFill>
                <a:highlight>
                  <a:srgbClr val="FFFFFF"/>
                </a:highlight>
                <a:latin typeface="Roboto"/>
                <a:ea typeface="Roboto"/>
                <a:cs typeface="Roboto"/>
                <a:sym typeface="Roboto"/>
              </a:rPr>
            </a:br>
            <a:r>
              <a:rPr lang="en" sz="1215">
                <a:solidFill>
                  <a:srgbClr val="51565E"/>
                </a:solidFill>
                <a:highlight>
                  <a:srgbClr val="FFFFFF"/>
                </a:highlight>
                <a:latin typeface="Roboto"/>
                <a:ea typeface="Roboto"/>
                <a:cs typeface="Roboto"/>
                <a:sym typeface="Roboto"/>
              </a:rPr>
              <a:t>	𝛾 is the discount factor (0 ≤ γ &lt; 1).</a:t>
            </a:r>
            <a:endParaRPr sz="1383">
              <a:solidFill>
                <a:srgbClr val="51565E"/>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is the TSP</a:t>
            </a:r>
            <a:endParaRPr/>
          </a:p>
          <a:p>
            <a:pPr marL="914400" lvl="1" indent="-317500" algn="l" rtl="0">
              <a:spcBef>
                <a:spcPts val="0"/>
              </a:spcBef>
              <a:spcAft>
                <a:spcPts val="0"/>
              </a:spcAft>
              <a:buSzPts val="1400"/>
              <a:buChar char="-"/>
            </a:pPr>
            <a:r>
              <a:rPr lang="en"/>
              <a:t>TSP</a:t>
            </a:r>
            <a:endParaRPr/>
          </a:p>
          <a:p>
            <a:pPr marL="914400" lvl="1" indent="-317500" algn="l" rtl="0">
              <a:spcBef>
                <a:spcPts val="0"/>
              </a:spcBef>
              <a:spcAft>
                <a:spcPts val="0"/>
              </a:spcAft>
              <a:buSzPts val="1400"/>
              <a:buChar char="-"/>
            </a:pPr>
            <a:r>
              <a:rPr lang="en"/>
              <a:t>Data set</a:t>
            </a:r>
            <a:endParaRPr/>
          </a:p>
          <a:p>
            <a:pPr marL="914400" lvl="1" indent="-317500" algn="l" rtl="0">
              <a:spcBef>
                <a:spcPts val="0"/>
              </a:spcBef>
              <a:spcAft>
                <a:spcPts val="0"/>
              </a:spcAft>
              <a:buSzPts val="1400"/>
              <a:buChar char="-"/>
            </a:pPr>
            <a:r>
              <a:rPr lang="en"/>
              <a:t>Project Objectives</a:t>
            </a:r>
            <a:endParaRPr/>
          </a:p>
          <a:p>
            <a:pPr marL="457200" lvl="0" indent="-342900" algn="l" rtl="0">
              <a:spcBef>
                <a:spcPts val="0"/>
              </a:spcBef>
              <a:spcAft>
                <a:spcPts val="0"/>
              </a:spcAft>
              <a:buSzPts val="1800"/>
              <a:buChar char="-"/>
            </a:pPr>
            <a:r>
              <a:rPr lang="en"/>
              <a:t>Dynamic Programming</a:t>
            </a:r>
            <a:endParaRPr/>
          </a:p>
          <a:p>
            <a:pPr marL="914400" lvl="1" indent="-317500" algn="l" rtl="0">
              <a:spcBef>
                <a:spcPts val="0"/>
              </a:spcBef>
              <a:spcAft>
                <a:spcPts val="0"/>
              </a:spcAft>
              <a:buSzPts val="1400"/>
              <a:buChar char="-"/>
            </a:pPr>
            <a:r>
              <a:rPr lang="en"/>
              <a:t>Explain algorithm</a:t>
            </a:r>
            <a:endParaRPr/>
          </a:p>
          <a:p>
            <a:pPr marL="914400" lvl="1" indent="-317500" algn="l" rtl="0">
              <a:spcBef>
                <a:spcPts val="0"/>
              </a:spcBef>
              <a:spcAft>
                <a:spcPts val="0"/>
              </a:spcAft>
              <a:buSzPts val="1400"/>
              <a:buChar char="-"/>
            </a:pPr>
            <a:r>
              <a:rPr lang="en"/>
              <a:t>Show results</a:t>
            </a:r>
            <a:endParaRPr/>
          </a:p>
          <a:p>
            <a:pPr marL="457200" lvl="0" indent="-342900" algn="l" rtl="0">
              <a:spcBef>
                <a:spcPts val="0"/>
              </a:spcBef>
              <a:spcAft>
                <a:spcPts val="0"/>
              </a:spcAft>
              <a:buSzPts val="1800"/>
              <a:buChar char="-"/>
            </a:pPr>
            <a:r>
              <a:rPr lang="en"/>
              <a:t>RL</a:t>
            </a:r>
            <a:endParaRPr/>
          </a:p>
          <a:p>
            <a:pPr marL="914400" lvl="1" indent="-317500" algn="l" rtl="0">
              <a:spcBef>
                <a:spcPts val="0"/>
              </a:spcBef>
              <a:spcAft>
                <a:spcPts val="0"/>
              </a:spcAft>
              <a:buSzPts val="1400"/>
              <a:buChar char="-"/>
            </a:pPr>
            <a:r>
              <a:rPr lang="en"/>
              <a:t>Explain algorithm</a:t>
            </a:r>
            <a:endParaRPr/>
          </a:p>
          <a:p>
            <a:pPr marL="914400" lvl="1" indent="-317500" algn="l" rtl="0">
              <a:spcBef>
                <a:spcPts val="0"/>
              </a:spcBef>
              <a:spcAft>
                <a:spcPts val="0"/>
              </a:spcAft>
              <a:buSzPts val="1400"/>
              <a:buChar char="-"/>
            </a:pPr>
            <a:r>
              <a:rPr lang="en"/>
              <a:t>Show results</a:t>
            </a:r>
            <a:endParaRPr/>
          </a:p>
          <a:p>
            <a:pPr marL="457200" lvl="0" indent="-342900" algn="l" rtl="0">
              <a:spcBef>
                <a:spcPts val="0"/>
              </a:spcBef>
              <a:spcAft>
                <a:spcPts val="0"/>
              </a:spcAft>
              <a:buSzPts val="1800"/>
              <a:buChar char="-"/>
            </a:pPr>
            <a:r>
              <a:rPr lang="en"/>
              <a:t>Comparison between algorithms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2"/>
          <p:cNvSpPr txBox="1">
            <a:spLocks noGrp="1"/>
          </p:cNvSpPr>
          <p:nvPr>
            <p:ph type="title"/>
          </p:nvPr>
        </p:nvSpPr>
        <p:spPr>
          <a:xfrm>
            <a:off x="311700" y="2372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Q-Learning Improvements Made</a:t>
            </a:r>
            <a:endParaRPr/>
          </a:p>
        </p:txBody>
      </p:sp>
      <p:sp>
        <p:nvSpPr>
          <p:cNvPr id="252" name="Google Shape;252;p42"/>
          <p:cNvSpPr txBox="1">
            <a:spLocks noGrp="1"/>
          </p:cNvSpPr>
          <p:nvPr>
            <p:ph type="body" idx="1"/>
          </p:nvPr>
        </p:nvSpPr>
        <p:spPr>
          <a:xfrm>
            <a:off x="311700" y="944600"/>
            <a:ext cx="8520600" cy="39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00"/>
                </a:solidFill>
              </a:rPr>
              <a:t>Epsilon (ε) in Q-Learning:</a:t>
            </a:r>
            <a:endParaRPr sz="1400" b="1">
              <a:solidFill>
                <a:srgbClr val="000000"/>
              </a:solidFill>
            </a:endParaRPr>
          </a:p>
          <a:p>
            <a:pPr marL="457200" lvl="0" indent="-317500" algn="l" rtl="0">
              <a:spcBef>
                <a:spcPts val="1200"/>
              </a:spcBef>
              <a:spcAft>
                <a:spcPts val="0"/>
              </a:spcAft>
              <a:buClr>
                <a:srgbClr val="000000"/>
              </a:buClr>
              <a:buSzPts val="1400"/>
              <a:buFont typeface="Open Sans"/>
              <a:buChar char="●"/>
            </a:pPr>
            <a:r>
              <a:rPr lang="en" sz="1400">
                <a:solidFill>
                  <a:srgbClr val="000000"/>
                </a:solidFill>
              </a:rPr>
              <a:t>Determines probability of choosing a random action</a:t>
            </a:r>
            <a:endParaRPr sz="1400">
              <a:solidFill>
                <a:srgbClr val="000000"/>
              </a:solidFill>
            </a:endParaRPr>
          </a:p>
          <a:p>
            <a:pPr marL="457200" lvl="0" indent="-317500" algn="l" rtl="0">
              <a:spcBef>
                <a:spcPts val="0"/>
              </a:spcBef>
              <a:spcAft>
                <a:spcPts val="0"/>
              </a:spcAft>
              <a:buClr>
                <a:srgbClr val="000000"/>
              </a:buClr>
              <a:buSzPts val="1400"/>
              <a:buFont typeface="Open Sans"/>
              <a:buChar char="●"/>
            </a:pPr>
            <a:r>
              <a:rPr lang="en" sz="1400">
                <a:solidFill>
                  <a:srgbClr val="000000"/>
                </a:solidFill>
              </a:rPr>
              <a:t>ε = 0.1 → 10% chance of random action</a:t>
            </a:r>
            <a:endParaRPr sz="1400">
              <a:solidFill>
                <a:srgbClr val="000000"/>
              </a:solidFill>
            </a:endParaRPr>
          </a:p>
          <a:p>
            <a:pPr marL="0" lvl="0" indent="0" algn="l" rtl="0">
              <a:spcBef>
                <a:spcPts val="1200"/>
              </a:spcBef>
              <a:spcAft>
                <a:spcPts val="0"/>
              </a:spcAft>
              <a:buNone/>
            </a:pPr>
            <a:r>
              <a:rPr lang="en" sz="1400" b="1">
                <a:solidFill>
                  <a:srgbClr val="000000"/>
                </a:solidFill>
              </a:rPr>
              <a:t>ε-Greedy Method:</a:t>
            </a:r>
            <a:endParaRPr sz="1400" b="1">
              <a:solidFill>
                <a:srgbClr val="000000"/>
              </a:solidFill>
            </a:endParaRPr>
          </a:p>
          <a:p>
            <a:pPr marL="457200" lvl="0" indent="-317500" algn="l" rtl="0">
              <a:spcBef>
                <a:spcPts val="1200"/>
              </a:spcBef>
              <a:spcAft>
                <a:spcPts val="0"/>
              </a:spcAft>
              <a:buClr>
                <a:srgbClr val="000000"/>
              </a:buClr>
              <a:buSzPts val="1400"/>
              <a:buFont typeface="Open Sans"/>
              <a:buChar char="●"/>
            </a:pPr>
            <a:r>
              <a:rPr lang="en" sz="1400">
                <a:solidFill>
                  <a:srgbClr val="000000"/>
                </a:solidFill>
              </a:rPr>
              <a:t>Balances exploration (random actions) and exploitation (best-known actions)</a:t>
            </a:r>
            <a:endParaRPr sz="1400">
              <a:solidFill>
                <a:srgbClr val="000000"/>
              </a:solidFill>
            </a:endParaRPr>
          </a:p>
          <a:p>
            <a:pPr marL="457200" lvl="0" indent="-317500" algn="l" rtl="0">
              <a:spcBef>
                <a:spcPts val="0"/>
              </a:spcBef>
              <a:spcAft>
                <a:spcPts val="0"/>
              </a:spcAft>
              <a:buClr>
                <a:srgbClr val="000000"/>
              </a:buClr>
              <a:buSzPts val="1400"/>
              <a:buFont typeface="Open Sans"/>
              <a:buChar char="●"/>
            </a:pPr>
            <a:r>
              <a:rPr lang="en" sz="1400">
                <a:solidFill>
                  <a:srgbClr val="000000"/>
                </a:solidFill>
              </a:rPr>
              <a:t>Random number &gt; ε → Explore: Select random unvisited city (Exploration)</a:t>
            </a:r>
            <a:endParaRPr sz="1400">
              <a:solidFill>
                <a:srgbClr val="000000"/>
              </a:solidFill>
            </a:endParaRPr>
          </a:p>
          <a:p>
            <a:pPr marL="457200" lvl="0" indent="-317500" algn="l" rtl="0">
              <a:spcBef>
                <a:spcPts val="0"/>
              </a:spcBef>
              <a:spcAft>
                <a:spcPts val="0"/>
              </a:spcAft>
              <a:buClr>
                <a:srgbClr val="000000"/>
              </a:buClr>
              <a:buSzPts val="1400"/>
              <a:buFont typeface="Open Sans"/>
              <a:buChar char="●"/>
            </a:pPr>
            <a:r>
              <a:rPr lang="en" sz="1400">
                <a:solidFill>
                  <a:srgbClr val="000000"/>
                </a:solidFill>
              </a:rPr>
              <a:t>Random number ≤ ε → Exploit: Select city with highest Q-value (Exploitation)</a:t>
            </a:r>
            <a:endParaRPr sz="1400">
              <a:solidFill>
                <a:srgbClr val="000000"/>
              </a:solidFill>
            </a:endParaRPr>
          </a:p>
          <a:p>
            <a:pPr marL="0" lvl="0" indent="0" algn="l" rtl="0">
              <a:spcBef>
                <a:spcPts val="1200"/>
              </a:spcBef>
              <a:spcAft>
                <a:spcPts val="0"/>
              </a:spcAft>
              <a:buNone/>
            </a:pPr>
            <a:r>
              <a:rPr lang="en" sz="1400" b="1">
                <a:solidFill>
                  <a:srgbClr val="000000"/>
                </a:solidFill>
              </a:rPr>
              <a:t>Decaying Epsilon Strategy:</a:t>
            </a:r>
            <a:endParaRPr sz="1400" b="1">
              <a:solidFill>
                <a:srgbClr val="000000"/>
              </a:solidFill>
            </a:endParaRPr>
          </a:p>
          <a:p>
            <a:pPr marL="457200" lvl="0" indent="-317500" algn="l" rtl="0">
              <a:spcBef>
                <a:spcPts val="1200"/>
              </a:spcBef>
              <a:spcAft>
                <a:spcPts val="0"/>
              </a:spcAft>
              <a:buClr>
                <a:srgbClr val="000000"/>
              </a:buClr>
              <a:buSzPts val="1400"/>
              <a:buFont typeface="Open Sans"/>
              <a:buChar char="●"/>
            </a:pPr>
            <a:r>
              <a:rPr lang="en" sz="1400">
                <a:solidFill>
                  <a:srgbClr val="000000"/>
                </a:solidFill>
              </a:rPr>
              <a:t>Start with high ε for more exploration</a:t>
            </a:r>
            <a:endParaRPr sz="1400">
              <a:solidFill>
                <a:srgbClr val="000000"/>
              </a:solidFill>
            </a:endParaRPr>
          </a:p>
          <a:p>
            <a:pPr marL="457200" lvl="0" indent="-317500" algn="l" rtl="0">
              <a:spcBef>
                <a:spcPts val="0"/>
              </a:spcBef>
              <a:spcAft>
                <a:spcPts val="0"/>
              </a:spcAft>
              <a:buClr>
                <a:srgbClr val="000000"/>
              </a:buClr>
              <a:buSzPts val="1400"/>
              <a:buFont typeface="Open Sans"/>
              <a:buChar char="●"/>
            </a:pPr>
            <a:r>
              <a:rPr lang="en" sz="1400">
                <a:solidFill>
                  <a:srgbClr val="000000"/>
                </a:solidFill>
              </a:rPr>
              <a:t>Gradually decrease ε over time</a:t>
            </a:r>
            <a:endParaRPr sz="1400">
              <a:solidFill>
                <a:srgbClr val="000000"/>
              </a:solidFill>
            </a:endParaRPr>
          </a:p>
          <a:p>
            <a:pPr marL="457200" lvl="0" indent="-317500" algn="l" rtl="0">
              <a:spcBef>
                <a:spcPts val="0"/>
              </a:spcBef>
              <a:spcAft>
                <a:spcPts val="0"/>
              </a:spcAft>
              <a:buClr>
                <a:srgbClr val="000000"/>
              </a:buClr>
              <a:buSzPts val="1400"/>
              <a:buFont typeface="Open Sans"/>
              <a:buChar char="●"/>
            </a:pPr>
            <a:r>
              <a:rPr lang="en" sz="1400">
                <a:solidFill>
                  <a:srgbClr val="000000"/>
                </a:solidFill>
              </a:rPr>
              <a:t>Transition from exploration to exploitation</a:t>
            </a:r>
            <a:endParaRPr sz="1400">
              <a:solidFill>
                <a:srgbClr val="000000"/>
              </a:solidFill>
            </a:endParaRPr>
          </a:p>
          <a:p>
            <a:pPr marL="457200" lvl="0" indent="-317500" algn="l" rtl="0">
              <a:spcBef>
                <a:spcPts val="0"/>
              </a:spcBef>
              <a:spcAft>
                <a:spcPts val="0"/>
              </a:spcAft>
              <a:buClr>
                <a:srgbClr val="000000"/>
              </a:buClr>
              <a:buSzPts val="1400"/>
              <a:buFont typeface="Open Sans"/>
              <a:buChar char="●"/>
            </a:pPr>
            <a:r>
              <a:rPr lang="en" sz="1400">
                <a:solidFill>
                  <a:srgbClr val="000000"/>
                </a:solidFill>
              </a:rPr>
              <a:t>Enhances thorough exploration early on and optimal decision-making later</a:t>
            </a:r>
            <a:endParaRPr sz="1383">
              <a:solidFill>
                <a:srgbClr val="51565E"/>
              </a:solidFill>
              <a:highlight>
                <a:schemeClr val="lt1"/>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3"/>
          <p:cNvSpPr txBox="1">
            <a:spLocks noGrp="1"/>
          </p:cNvSpPr>
          <p:nvPr>
            <p:ph type="title"/>
          </p:nvPr>
        </p:nvSpPr>
        <p:spPr>
          <a:xfrm>
            <a:off x="0" y="-1355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Q-Learning Training (10 Cities) </a:t>
            </a:r>
            <a:endParaRPr/>
          </a:p>
        </p:txBody>
      </p:sp>
      <p:pic>
        <p:nvPicPr>
          <p:cNvPr id="258" name="Google Shape;258;p43"/>
          <p:cNvPicPr preferRelativeResize="0"/>
          <p:nvPr/>
        </p:nvPicPr>
        <p:blipFill>
          <a:blip r:embed="rId3">
            <a:alphaModFix/>
          </a:blip>
          <a:stretch>
            <a:fillRect/>
          </a:stretch>
        </p:blipFill>
        <p:spPr>
          <a:xfrm>
            <a:off x="1674025" y="2800950"/>
            <a:ext cx="5795951" cy="2331826"/>
          </a:xfrm>
          <a:prstGeom prst="rect">
            <a:avLst/>
          </a:prstGeom>
          <a:noFill/>
          <a:ln>
            <a:noFill/>
          </a:ln>
        </p:spPr>
      </p:pic>
      <p:pic>
        <p:nvPicPr>
          <p:cNvPr id="259" name="Google Shape;259;p43"/>
          <p:cNvPicPr preferRelativeResize="0"/>
          <p:nvPr/>
        </p:nvPicPr>
        <p:blipFill>
          <a:blip r:embed="rId4">
            <a:alphaModFix/>
          </a:blip>
          <a:stretch>
            <a:fillRect/>
          </a:stretch>
        </p:blipFill>
        <p:spPr>
          <a:xfrm>
            <a:off x="1674013" y="469100"/>
            <a:ext cx="5795975" cy="23318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Q-Learning Result (10 Cities)</a:t>
            </a:r>
            <a:endParaRPr/>
          </a:p>
        </p:txBody>
      </p:sp>
      <p:pic>
        <p:nvPicPr>
          <p:cNvPr id="265" name="Google Shape;265;p44"/>
          <p:cNvPicPr preferRelativeResize="0"/>
          <p:nvPr/>
        </p:nvPicPr>
        <p:blipFill>
          <a:blip r:embed="rId3">
            <a:alphaModFix/>
          </a:blip>
          <a:stretch>
            <a:fillRect/>
          </a:stretch>
        </p:blipFill>
        <p:spPr>
          <a:xfrm>
            <a:off x="6268825" y="1333738"/>
            <a:ext cx="2647950" cy="676275"/>
          </a:xfrm>
          <a:prstGeom prst="rect">
            <a:avLst/>
          </a:prstGeom>
          <a:noFill/>
          <a:ln>
            <a:noFill/>
          </a:ln>
        </p:spPr>
      </p:pic>
      <p:pic>
        <p:nvPicPr>
          <p:cNvPr id="266" name="Google Shape;266;p44"/>
          <p:cNvPicPr preferRelativeResize="0"/>
          <p:nvPr/>
        </p:nvPicPr>
        <p:blipFill>
          <a:blip r:embed="rId4">
            <a:alphaModFix/>
          </a:blip>
          <a:stretch>
            <a:fillRect/>
          </a:stretch>
        </p:blipFill>
        <p:spPr>
          <a:xfrm>
            <a:off x="311698" y="1152413"/>
            <a:ext cx="5623624" cy="3657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5"/>
          <p:cNvSpPr txBox="1">
            <a:spLocks noGrp="1"/>
          </p:cNvSpPr>
          <p:nvPr>
            <p:ph type="title"/>
          </p:nvPr>
        </p:nvSpPr>
        <p:spPr>
          <a:xfrm>
            <a:off x="109875" y="199250"/>
            <a:ext cx="8641500" cy="69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Dynamic Programming Vs Q-Learning (Time Complexity)</a:t>
            </a:r>
            <a:endParaRPr/>
          </a:p>
        </p:txBody>
      </p:sp>
      <p:pic>
        <p:nvPicPr>
          <p:cNvPr id="272" name="Google Shape;272;p45"/>
          <p:cNvPicPr preferRelativeResize="0"/>
          <p:nvPr/>
        </p:nvPicPr>
        <p:blipFill>
          <a:blip r:embed="rId3">
            <a:alphaModFix/>
          </a:blip>
          <a:stretch>
            <a:fillRect/>
          </a:stretch>
        </p:blipFill>
        <p:spPr>
          <a:xfrm>
            <a:off x="109875" y="1133000"/>
            <a:ext cx="5615149" cy="2877500"/>
          </a:xfrm>
          <a:prstGeom prst="rect">
            <a:avLst/>
          </a:prstGeom>
          <a:noFill/>
          <a:ln>
            <a:noFill/>
          </a:ln>
        </p:spPr>
      </p:pic>
      <p:graphicFrame>
        <p:nvGraphicFramePr>
          <p:cNvPr id="273" name="Google Shape;273;p45"/>
          <p:cNvGraphicFramePr/>
          <p:nvPr/>
        </p:nvGraphicFramePr>
        <p:xfrm>
          <a:off x="5725025" y="1379200"/>
          <a:ext cx="3000000" cy="3000000"/>
        </p:xfrm>
        <a:graphic>
          <a:graphicData uri="http://schemas.openxmlformats.org/drawingml/2006/table">
            <a:tbl>
              <a:tblPr>
                <a:noFill/>
                <a:tableStyleId>{85DD6B24-44C3-48DA-9B01-3D37EC7B4165}</a:tableStyleId>
              </a:tblPr>
              <a:tblGrid>
                <a:gridCol w="1568125">
                  <a:extLst>
                    <a:ext uri="{9D8B030D-6E8A-4147-A177-3AD203B41FA5}">
                      <a16:colId xmlns:a16="http://schemas.microsoft.com/office/drawing/2014/main" val="20000"/>
                    </a:ext>
                  </a:extLst>
                </a:gridCol>
                <a:gridCol w="1680700">
                  <a:extLst>
                    <a:ext uri="{9D8B030D-6E8A-4147-A177-3AD203B41FA5}">
                      <a16:colId xmlns:a16="http://schemas.microsoft.com/office/drawing/2014/main" val="20001"/>
                    </a:ext>
                  </a:extLst>
                </a:gridCol>
              </a:tblGrid>
              <a:tr h="469325">
                <a:tc>
                  <a:txBody>
                    <a:bodyPr/>
                    <a:lstStyle/>
                    <a:p>
                      <a:pPr marL="0" lvl="0" indent="0" algn="l" rtl="0">
                        <a:spcBef>
                          <a:spcPts val="0"/>
                        </a:spcBef>
                        <a:spcAft>
                          <a:spcPts val="0"/>
                        </a:spcAft>
                        <a:buNone/>
                      </a:pPr>
                      <a:r>
                        <a:rPr lang="en" b="1">
                          <a:solidFill>
                            <a:srgbClr val="434343"/>
                          </a:solidFill>
                          <a:latin typeface="PT Sans Narrow"/>
                          <a:ea typeface="PT Sans Narrow"/>
                          <a:cs typeface="PT Sans Narrow"/>
                          <a:sym typeface="PT Sans Narrow"/>
                        </a:rPr>
                        <a:t>Q - Learning </a:t>
                      </a:r>
                      <a:endParaRPr b="1">
                        <a:solidFill>
                          <a:srgbClr val="434343"/>
                        </a:solidFill>
                        <a:latin typeface="PT Sans Narrow"/>
                        <a:ea typeface="PT Sans Narrow"/>
                        <a:cs typeface="PT Sans Narrow"/>
                        <a:sym typeface="PT Sans Narrow"/>
                      </a:endParaRPr>
                    </a:p>
                  </a:txBody>
                  <a:tcPr marL="91425" marR="91425" marT="91425" marB="91425">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b="1">
                          <a:solidFill>
                            <a:srgbClr val="434343"/>
                          </a:solidFill>
                          <a:latin typeface="PT Sans Narrow"/>
                          <a:ea typeface="PT Sans Narrow"/>
                          <a:cs typeface="PT Sans Narrow"/>
                          <a:sym typeface="PT Sans Narrow"/>
                        </a:rPr>
                        <a:t>Dynamic Programming</a:t>
                      </a:r>
                      <a:endParaRPr b="1">
                        <a:solidFill>
                          <a:srgbClr val="434343"/>
                        </a:solidFill>
                        <a:latin typeface="PT Sans Narrow"/>
                        <a:ea typeface="PT Sans Narrow"/>
                        <a:cs typeface="PT Sans Narrow"/>
                        <a:sym typeface="PT Sans Narrow"/>
                      </a:endParaRPr>
                    </a:p>
                  </a:txBody>
                  <a:tcPr marL="91425" marR="91425" marT="91425" marB="91425">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0"/>
                  </a:ext>
                </a:extLst>
              </a:tr>
              <a:tr h="592150">
                <a:tc>
                  <a:txBody>
                    <a:bodyPr/>
                    <a:lstStyle/>
                    <a:p>
                      <a:pPr marL="0" lvl="0" indent="0" algn="l" rtl="0">
                        <a:spcBef>
                          <a:spcPts val="0"/>
                        </a:spcBef>
                        <a:spcAft>
                          <a:spcPts val="0"/>
                        </a:spcAft>
                        <a:buNone/>
                      </a:pPr>
                      <a:r>
                        <a:rPr lang="en">
                          <a:solidFill>
                            <a:srgbClr val="666666"/>
                          </a:solidFill>
                          <a:latin typeface="PT Sans Narrow"/>
                          <a:ea typeface="PT Sans Narrow"/>
                          <a:cs typeface="PT Sans Narrow"/>
                          <a:sym typeface="PT Sans Narrow"/>
                        </a:rPr>
                        <a:t>Quadratic: O(E × n²)</a:t>
                      </a:r>
                      <a:endParaRPr>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666666"/>
                          </a:solidFill>
                          <a:latin typeface="PT Sans Narrow"/>
                          <a:ea typeface="PT Sans Narrow"/>
                          <a:cs typeface="PT Sans Narrow"/>
                          <a:sym typeface="PT Sans Narrow"/>
                        </a:rPr>
                        <a:t>Exponential: O(n² × 2ⁿ)</a:t>
                      </a:r>
                      <a:endParaRPr>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592150">
                <a:tc gridSpan="2">
                  <a:txBody>
                    <a:bodyPr/>
                    <a:lstStyle/>
                    <a:p>
                      <a:pPr marL="0" lvl="0" indent="0" algn="l" rtl="0">
                        <a:spcBef>
                          <a:spcPts val="0"/>
                        </a:spcBef>
                        <a:spcAft>
                          <a:spcPts val="0"/>
                        </a:spcAft>
                        <a:buNone/>
                      </a:pPr>
                      <a:r>
                        <a:rPr lang="en" sz="1200">
                          <a:solidFill>
                            <a:srgbClr val="666666"/>
                          </a:solidFill>
                          <a:latin typeface="PT Sans Narrow"/>
                          <a:ea typeface="PT Sans Narrow"/>
                          <a:cs typeface="PT Sans Narrow"/>
                          <a:sym typeface="PT Sans Narrow"/>
                        </a:rPr>
                        <a:t>Q - Learning would provide better scalability in larger datasets compared to dynamic programming </a:t>
                      </a:r>
                      <a:endParaRPr sz="1200">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592150">
                <a:tc gridSpan="2">
                  <a:txBody>
                    <a:bodyPr/>
                    <a:lstStyle/>
                    <a:p>
                      <a:pPr marL="0" lvl="0" indent="0" algn="l" rtl="0">
                        <a:spcBef>
                          <a:spcPts val="0"/>
                        </a:spcBef>
                        <a:spcAft>
                          <a:spcPts val="0"/>
                        </a:spcAft>
                        <a:buNone/>
                      </a:pPr>
                      <a:r>
                        <a:rPr lang="en" sz="1200">
                          <a:solidFill>
                            <a:srgbClr val="666666"/>
                          </a:solidFill>
                          <a:latin typeface="PT Sans Narrow"/>
                          <a:ea typeface="PT Sans Narrow"/>
                          <a:cs typeface="PT Sans Narrow"/>
                          <a:sym typeface="PT Sans Narrow"/>
                        </a:rPr>
                        <a:t>Q - Learning will generally be more efficient for larger datasets while dynamic programming will quickly become impractical</a:t>
                      </a:r>
                      <a:endParaRPr sz="1200">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6"/>
          <p:cNvSpPr txBox="1">
            <a:spLocks noGrp="1"/>
          </p:cNvSpPr>
          <p:nvPr>
            <p:ph type="title"/>
          </p:nvPr>
        </p:nvSpPr>
        <p:spPr>
          <a:xfrm>
            <a:off x="109875" y="64450"/>
            <a:ext cx="9034200" cy="69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Dynamic Programming Vs Q-Learning (Space Complexity)</a:t>
            </a:r>
            <a:endParaRPr/>
          </a:p>
          <a:p>
            <a:pPr marL="0" lvl="0" indent="0" algn="l" rtl="0">
              <a:spcBef>
                <a:spcPts val="0"/>
              </a:spcBef>
              <a:spcAft>
                <a:spcPts val="0"/>
              </a:spcAft>
              <a:buNone/>
            </a:pPr>
            <a:endParaRPr/>
          </a:p>
        </p:txBody>
      </p:sp>
      <p:graphicFrame>
        <p:nvGraphicFramePr>
          <p:cNvPr id="279" name="Google Shape;279;p46"/>
          <p:cNvGraphicFramePr/>
          <p:nvPr/>
        </p:nvGraphicFramePr>
        <p:xfrm>
          <a:off x="5603600" y="1130725"/>
          <a:ext cx="3000000" cy="3000000"/>
        </p:xfrm>
        <a:graphic>
          <a:graphicData uri="http://schemas.openxmlformats.org/drawingml/2006/table">
            <a:tbl>
              <a:tblPr>
                <a:noFill/>
                <a:tableStyleId>{85DD6B24-44C3-48DA-9B01-3D37EC7B4165}</a:tableStyleId>
              </a:tblPr>
              <a:tblGrid>
                <a:gridCol w="1629425">
                  <a:extLst>
                    <a:ext uri="{9D8B030D-6E8A-4147-A177-3AD203B41FA5}">
                      <a16:colId xmlns:a16="http://schemas.microsoft.com/office/drawing/2014/main" val="20000"/>
                    </a:ext>
                  </a:extLst>
                </a:gridCol>
                <a:gridCol w="1746400">
                  <a:extLst>
                    <a:ext uri="{9D8B030D-6E8A-4147-A177-3AD203B41FA5}">
                      <a16:colId xmlns:a16="http://schemas.microsoft.com/office/drawing/2014/main" val="20001"/>
                    </a:ext>
                  </a:extLst>
                </a:gridCol>
              </a:tblGrid>
              <a:tr h="465625">
                <a:tc>
                  <a:txBody>
                    <a:bodyPr/>
                    <a:lstStyle/>
                    <a:p>
                      <a:pPr marL="0" lvl="0" indent="0" algn="l" rtl="0">
                        <a:spcBef>
                          <a:spcPts val="0"/>
                        </a:spcBef>
                        <a:spcAft>
                          <a:spcPts val="0"/>
                        </a:spcAft>
                        <a:buNone/>
                      </a:pPr>
                      <a:r>
                        <a:rPr lang="en" b="1">
                          <a:solidFill>
                            <a:srgbClr val="434343"/>
                          </a:solidFill>
                          <a:latin typeface="PT Sans Narrow"/>
                          <a:ea typeface="PT Sans Narrow"/>
                          <a:cs typeface="PT Sans Narrow"/>
                          <a:sym typeface="PT Sans Narrow"/>
                        </a:rPr>
                        <a:t>Q - Learning </a:t>
                      </a:r>
                      <a:endParaRPr b="1">
                        <a:solidFill>
                          <a:srgbClr val="434343"/>
                        </a:solidFill>
                        <a:latin typeface="PT Sans Narrow"/>
                        <a:ea typeface="PT Sans Narrow"/>
                        <a:cs typeface="PT Sans Narrow"/>
                        <a:sym typeface="PT Sans Narrow"/>
                      </a:endParaRPr>
                    </a:p>
                  </a:txBody>
                  <a:tcPr marL="91425" marR="91425" marT="91425" marB="91425">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b="1">
                          <a:solidFill>
                            <a:srgbClr val="434343"/>
                          </a:solidFill>
                          <a:latin typeface="PT Sans Narrow"/>
                          <a:ea typeface="PT Sans Narrow"/>
                          <a:cs typeface="PT Sans Narrow"/>
                          <a:sym typeface="PT Sans Narrow"/>
                        </a:rPr>
                        <a:t>Dynamic Programming</a:t>
                      </a:r>
                      <a:endParaRPr b="1">
                        <a:solidFill>
                          <a:srgbClr val="434343"/>
                        </a:solidFill>
                        <a:latin typeface="PT Sans Narrow"/>
                        <a:ea typeface="PT Sans Narrow"/>
                        <a:cs typeface="PT Sans Narrow"/>
                        <a:sym typeface="PT Sans Narrow"/>
                      </a:endParaRPr>
                    </a:p>
                  </a:txBody>
                  <a:tcPr marL="91425" marR="91425" marT="91425" marB="91425">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0"/>
                  </a:ext>
                </a:extLst>
              </a:tr>
              <a:tr h="587500">
                <a:tc>
                  <a:txBody>
                    <a:bodyPr/>
                    <a:lstStyle/>
                    <a:p>
                      <a:pPr marL="0" lvl="0" indent="0" algn="l" rtl="0">
                        <a:spcBef>
                          <a:spcPts val="0"/>
                        </a:spcBef>
                        <a:spcAft>
                          <a:spcPts val="0"/>
                        </a:spcAft>
                        <a:buNone/>
                      </a:pPr>
                      <a:r>
                        <a:rPr lang="en">
                          <a:solidFill>
                            <a:srgbClr val="666666"/>
                          </a:solidFill>
                          <a:latin typeface="PT Sans Narrow"/>
                          <a:ea typeface="PT Sans Narrow"/>
                          <a:cs typeface="PT Sans Narrow"/>
                          <a:sym typeface="PT Sans Narrow"/>
                        </a:rPr>
                        <a:t>Quadratic: O(n²)</a:t>
                      </a:r>
                      <a:endParaRPr>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666666"/>
                          </a:solidFill>
                          <a:latin typeface="PT Sans Narrow"/>
                          <a:ea typeface="PT Sans Narrow"/>
                          <a:cs typeface="PT Sans Narrow"/>
                          <a:sym typeface="PT Sans Narrow"/>
                        </a:rPr>
                        <a:t>Exponential: O(n⋅2ⁿ)</a:t>
                      </a:r>
                      <a:endParaRPr>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807150">
                <a:tc gridSpan="2">
                  <a:txBody>
                    <a:bodyPr/>
                    <a:lstStyle/>
                    <a:p>
                      <a:pPr marL="0" lvl="0" indent="0" algn="l" rtl="0">
                        <a:spcBef>
                          <a:spcPts val="0"/>
                        </a:spcBef>
                        <a:spcAft>
                          <a:spcPts val="0"/>
                        </a:spcAft>
                        <a:buNone/>
                      </a:pPr>
                      <a:r>
                        <a:rPr lang="en">
                          <a:solidFill>
                            <a:srgbClr val="666666"/>
                          </a:solidFill>
                          <a:latin typeface="PT Sans Narrow"/>
                          <a:ea typeface="PT Sans Narrow"/>
                          <a:cs typeface="PT Sans Narrow"/>
                          <a:sym typeface="PT Sans Narrow"/>
                        </a:rPr>
                        <a:t>Q-Learning space complexity is O(n²) This is primarily due to the Q-table, which stores state-action values for each pair of cities. </a:t>
                      </a:r>
                      <a:endParaRPr>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816450">
                <a:tc gridSpan="2">
                  <a:txBody>
                    <a:bodyPr/>
                    <a:lstStyle/>
                    <a:p>
                      <a:pPr marL="0" lvl="0" indent="0" algn="l" rtl="0">
                        <a:spcBef>
                          <a:spcPts val="0"/>
                        </a:spcBef>
                        <a:spcAft>
                          <a:spcPts val="0"/>
                        </a:spcAft>
                        <a:buNone/>
                      </a:pPr>
                      <a:r>
                        <a:rPr lang="en">
                          <a:solidFill>
                            <a:srgbClr val="666666"/>
                          </a:solidFill>
                          <a:latin typeface="PT Sans Narrow"/>
                          <a:ea typeface="PT Sans Narrow"/>
                          <a:cs typeface="PT Sans Narrow"/>
                          <a:sym typeface="PT Sans Narrow"/>
                        </a:rPr>
                        <a:t>The space complexity is O(n⋅2ⁿ) because we need to store results for all 2ⁿ subsets of cities and each subset has up to n possible ending cities.</a:t>
                      </a:r>
                      <a:endParaRPr>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816450">
                <a:tc gridSpan="2">
                  <a:txBody>
                    <a:bodyPr/>
                    <a:lstStyle/>
                    <a:p>
                      <a:pPr marL="0" lvl="0" indent="0" algn="l" rtl="0">
                        <a:spcBef>
                          <a:spcPts val="0"/>
                        </a:spcBef>
                        <a:spcAft>
                          <a:spcPts val="0"/>
                        </a:spcAft>
                        <a:buNone/>
                      </a:pPr>
                      <a:r>
                        <a:rPr lang="en">
                          <a:solidFill>
                            <a:srgbClr val="666666"/>
                          </a:solidFill>
                          <a:latin typeface="PT Sans Narrow"/>
                          <a:ea typeface="PT Sans Narrow"/>
                          <a:cs typeface="PT Sans Narrow"/>
                          <a:sym typeface="PT Sans Narrow"/>
                        </a:rPr>
                        <a:t>Q - Learning would be more practical in larger datasets where the input size is large as DP will require excessive memory and time requirements</a:t>
                      </a:r>
                      <a:endParaRPr>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bl>
          </a:graphicData>
        </a:graphic>
      </p:graphicFrame>
      <p:pic>
        <p:nvPicPr>
          <p:cNvPr id="280" name="Google Shape;280;p46"/>
          <p:cNvPicPr preferRelativeResize="0"/>
          <p:nvPr/>
        </p:nvPicPr>
        <p:blipFill>
          <a:blip r:embed="rId3">
            <a:alphaModFix/>
          </a:blip>
          <a:stretch>
            <a:fillRect/>
          </a:stretch>
        </p:blipFill>
        <p:spPr>
          <a:xfrm>
            <a:off x="203975" y="1143663"/>
            <a:ext cx="5399624" cy="285617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7"/>
          <p:cNvSpPr txBox="1">
            <a:spLocks noGrp="1"/>
          </p:cNvSpPr>
          <p:nvPr>
            <p:ph type="title"/>
          </p:nvPr>
        </p:nvSpPr>
        <p:spPr>
          <a:xfrm>
            <a:off x="109875" y="64450"/>
            <a:ext cx="9144000" cy="69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Dynamic Programming Vs Q-Learning (Minimum Cost Result)</a:t>
            </a:r>
            <a:endParaRPr/>
          </a:p>
          <a:p>
            <a:pPr marL="0" lvl="0" indent="0" algn="l" rtl="0">
              <a:spcBef>
                <a:spcPts val="0"/>
              </a:spcBef>
              <a:spcAft>
                <a:spcPts val="0"/>
              </a:spcAft>
              <a:buNone/>
            </a:pPr>
            <a:endParaRPr/>
          </a:p>
        </p:txBody>
      </p:sp>
      <p:pic>
        <p:nvPicPr>
          <p:cNvPr id="286" name="Google Shape;286;p47"/>
          <p:cNvPicPr preferRelativeResize="0"/>
          <p:nvPr/>
        </p:nvPicPr>
        <p:blipFill>
          <a:blip r:embed="rId3">
            <a:alphaModFix/>
          </a:blip>
          <a:stretch>
            <a:fillRect/>
          </a:stretch>
        </p:blipFill>
        <p:spPr>
          <a:xfrm>
            <a:off x="209050" y="1031450"/>
            <a:ext cx="5659949" cy="3080600"/>
          </a:xfrm>
          <a:prstGeom prst="rect">
            <a:avLst/>
          </a:prstGeom>
          <a:noFill/>
          <a:ln>
            <a:noFill/>
          </a:ln>
        </p:spPr>
      </p:pic>
      <p:graphicFrame>
        <p:nvGraphicFramePr>
          <p:cNvPr id="287" name="Google Shape;287;p47"/>
          <p:cNvGraphicFramePr/>
          <p:nvPr/>
        </p:nvGraphicFramePr>
        <p:xfrm>
          <a:off x="5869000" y="1218100"/>
          <a:ext cx="3000000" cy="3000000"/>
        </p:xfrm>
        <a:graphic>
          <a:graphicData uri="http://schemas.openxmlformats.org/drawingml/2006/table">
            <a:tbl>
              <a:tblPr>
                <a:noFill/>
                <a:tableStyleId>{85DD6B24-44C3-48DA-9B01-3D37EC7B4165}</a:tableStyleId>
              </a:tblPr>
              <a:tblGrid>
                <a:gridCol w="1526375">
                  <a:extLst>
                    <a:ext uri="{9D8B030D-6E8A-4147-A177-3AD203B41FA5}">
                      <a16:colId xmlns:a16="http://schemas.microsoft.com/office/drawing/2014/main" val="20000"/>
                    </a:ext>
                  </a:extLst>
                </a:gridCol>
                <a:gridCol w="1635950">
                  <a:extLst>
                    <a:ext uri="{9D8B030D-6E8A-4147-A177-3AD203B41FA5}">
                      <a16:colId xmlns:a16="http://schemas.microsoft.com/office/drawing/2014/main" val="20001"/>
                    </a:ext>
                  </a:extLst>
                </a:gridCol>
              </a:tblGrid>
              <a:tr h="469325">
                <a:tc>
                  <a:txBody>
                    <a:bodyPr/>
                    <a:lstStyle/>
                    <a:p>
                      <a:pPr marL="0" lvl="0" indent="0" algn="l" rtl="0">
                        <a:spcBef>
                          <a:spcPts val="0"/>
                        </a:spcBef>
                        <a:spcAft>
                          <a:spcPts val="0"/>
                        </a:spcAft>
                        <a:buNone/>
                      </a:pPr>
                      <a:r>
                        <a:rPr lang="en" b="1">
                          <a:solidFill>
                            <a:srgbClr val="434343"/>
                          </a:solidFill>
                          <a:latin typeface="PT Sans Narrow"/>
                          <a:ea typeface="PT Sans Narrow"/>
                          <a:cs typeface="PT Sans Narrow"/>
                          <a:sym typeface="PT Sans Narrow"/>
                        </a:rPr>
                        <a:t>Q - Learning </a:t>
                      </a:r>
                      <a:endParaRPr b="1">
                        <a:solidFill>
                          <a:srgbClr val="434343"/>
                        </a:solidFill>
                        <a:latin typeface="PT Sans Narrow"/>
                        <a:ea typeface="PT Sans Narrow"/>
                        <a:cs typeface="PT Sans Narrow"/>
                        <a:sym typeface="PT Sans Narrow"/>
                      </a:endParaRPr>
                    </a:p>
                  </a:txBody>
                  <a:tcPr marL="91425" marR="91425" marT="91425" marB="91425">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b="1">
                          <a:solidFill>
                            <a:srgbClr val="434343"/>
                          </a:solidFill>
                          <a:latin typeface="PT Sans Narrow"/>
                          <a:ea typeface="PT Sans Narrow"/>
                          <a:cs typeface="PT Sans Narrow"/>
                          <a:sym typeface="PT Sans Narrow"/>
                        </a:rPr>
                        <a:t>Dynamic Programming</a:t>
                      </a:r>
                      <a:endParaRPr b="1">
                        <a:solidFill>
                          <a:srgbClr val="434343"/>
                        </a:solidFill>
                        <a:latin typeface="PT Sans Narrow"/>
                        <a:ea typeface="PT Sans Narrow"/>
                        <a:cs typeface="PT Sans Narrow"/>
                        <a:sym typeface="PT Sans Narrow"/>
                      </a:endParaRPr>
                    </a:p>
                  </a:txBody>
                  <a:tcPr marL="91425" marR="91425" marT="91425" marB="91425">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0"/>
                  </a:ext>
                </a:extLst>
              </a:tr>
              <a:tr h="592150">
                <a:tc>
                  <a:txBody>
                    <a:bodyPr/>
                    <a:lstStyle/>
                    <a:p>
                      <a:pPr marL="0" lvl="0" indent="0" algn="l" rtl="0">
                        <a:spcBef>
                          <a:spcPts val="0"/>
                        </a:spcBef>
                        <a:spcAft>
                          <a:spcPts val="0"/>
                        </a:spcAft>
                        <a:buNone/>
                      </a:pPr>
                      <a:r>
                        <a:rPr lang="en">
                          <a:solidFill>
                            <a:srgbClr val="666666"/>
                          </a:solidFill>
                          <a:latin typeface="PT Sans Narrow"/>
                          <a:ea typeface="PT Sans Narrow"/>
                          <a:cs typeface="PT Sans Narrow"/>
                          <a:sym typeface="PT Sans Narrow"/>
                        </a:rPr>
                        <a:t>Sub-Optimal Route</a:t>
                      </a:r>
                      <a:endParaRPr>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666666"/>
                          </a:solidFill>
                          <a:latin typeface="PT Sans Narrow"/>
                          <a:ea typeface="PT Sans Narrow"/>
                          <a:cs typeface="PT Sans Narrow"/>
                          <a:sym typeface="PT Sans Narrow"/>
                        </a:rPr>
                        <a:t>Optimal Route</a:t>
                      </a:r>
                      <a:endParaRPr>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592150">
                <a:tc gridSpan="2">
                  <a:txBody>
                    <a:bodyPr/>
                    <a:lstStyle/>
                    <a:p>
                      <a:pPr marL="0" lvl="0" indent="0" algn="l" rtl="0">
                        <a:spcBef>
                          <a:spcPts val="0"/>
                        </a:spcBef>
                        <a:spcAft>
                          <a:spcPts val="0"/>
                        </a:spcAft>
                        <a:buNone/>
                      </a:pPr>
                      <a:r>
                        <a:rPr lang="en" sz="1200">
                          <a:solidFill>
                            <a:srgbClr val="666666"/>
                          </a:solidFill>
                          <a:latin typeface="PT Sans Narrow"/>
                          <a:ea typeface="PT Sans Narrow"/>
                          <a:cs typeface="PT Sans Narrow"/>
                          <a:sym typeface="PT Sans Narrow"/>
                        </a:rPr>
                        <a:t>Dynamic Programming would provide the best route while Q Learning might not give the most optimal solution all the time due the inherent randomness in the algorithm</a:t>
                      </a:r>
                      <a:endParaRPr sz="1200">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592150">
                <a:tc gridSpan="2">
                  <a:txBody>
                    <a:bodyPr/>
                    <a:lstStyle/>
                    <a:p>
                      <a:pPr marL="0" lvl="0" indent="0" algn="l" rtl="0">
                        <a:spcBef>
                          <a:spcPts val="0"/>
                        </a:spcBef>
                        <a:spcAft>
                          <a:spcPts val="0"/>
                        </a:spcAft>
                        <a:buNone/>
                      </a:pPr>
                      <a:r>
                        <a:rPr lang="en" sz="1200">
                          <a:solidFill>
                            <a:srgbClr val="666666"/>
                          </a:solidFill>
                          <a:latin typeface="PT Sans Narrow"/>
                          <a:ea typeface="PT Sans Narrow"/>
                          <a:cs typeface="PT Sans Narrow"/>
                          <a:sym typeface="PT Sans Narrow"/>
                        </a:rPr>
                        <a:t>With Larger datasets, it is possible that it might take Q - Learning many more iterations to find a near optimal route due to its inherent randomness.</a:t>
                      </a:r>
                      <a:endParaRPr sz="1200">
                        <a:solidFill>
                          <a:srgbClr val="666666"/>
                        </a:solidFill>
                        <a:latin typeface="PT Sans Narrow"/>
                        <a:ea typeface="PT Sans Narrow"/>
                        <a:cs typeface="PT Sans Narrow"/>
                        <a:sym typeface="PT Sans Narrow"/>
                      </a:endParaRPr>
                    </a:p>
                  </a:txBody>
                  <a:tcPr marL="91425" marR="91425" marT="91425" marB="91425">
                    <a:lnL w="9525" cap="flat" cmpd="sng">
                      <a:solidFill>
                        <a:srgbClr val="999999"/>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8"/>
          <p:cNvSpPr txBox="1">
            <a:spLocks noGrp="1"/>
          </p:cNvSpPr>
          <p:nvPr>
            <p:ph type="title"/>
          </p:nvPr>
        </p:nvSpPr>
        <p:spPr>
          <a:xfrm>
            <a:off x="2684400" y="1694550"/>
            <a:ext cx="3775200" cy="175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a:t>Conclusion</a:t>
            </a:r>
            <a:endParaRPr sz="7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Dynamic Programming</a:t>
            </a:r>
            <a:endParaRPr/>
          </a:p>
        </p:txBody>
      </p:sp>
      <p:graphicFrame>
        <p:nvGraphicFramePr>
          <p:cNvPr id="298" name="Google Shape;298;p49"/>
          <p:cNvGraphicFramePr/>
          <p:nvPr/>
        </p:nvGraphicFramePr>
        <p:xfrm>
          <a:off x="952500" y="1607475"/>
          <a:ext cx="3000000" cy="3000000"/>
        </p:xfrm>
        <a:graphic>
          <a:graphicData uri="http://schemas.openxmlformats.org/drawingml/2006/table">
            <a:tbl>
              <a:tblPr>
                <a:noFill/>
                <a:tableStyleId>{85DD6B24-44C3-48DA-9B01-3D37EC7B4165}</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501025">
                <a:tc>
                  <a:txBody>
                    <a:bodyPr/>
                    <a:lstStyle/>
                    <a:p>
                      <a:pPr marL="0" lvl="0" indent="0" algn="ctr" rtl="0">
                        <a:spcBef>
                          <a:spcPts val="0"/>
                        </a:spcBef>
                        <a:spcAft>
                          <a:spcPts val="0"/>
                        </a:spcAft>
                        <a:buNone/>
                      </a:pPr>
                      <a:r>
                        <a:rPr lang="en" b="1"/>
                        <a:t>Pros </a:t>
                      </a:r>
                      <a:endParaRPr b="1"/>
                    </a:p>
                  </a:txBody>
                  <a:tcPr marL="91425" marR="91425" marT="91425" marB="91425"/>
                </a:tc>
                <a:tc>
                  <a:txBody>
                    <a:bodyPr/>
                    <a:lstStyle/>
                    <a:p>
                      <a:pPr marL="0" lvl="0" indent="0" algn="ctr" rtl="0">
                        <a:spcBef>
                          <a:spcPts val="0"/>
                        </a:spcBef>
                        <a:spcAft>
                          <a:spcPts val="0"/>
                        </a:spcAft>
                        <a:buNone/>
                      </a:pPr>
                      <a:r>
                        <a:rPr lang="en" b="1"/>
                        <a:t>Cons</a:t>
                      </a:r>
                      <a:endParaRPr b="1"/>
                    </a:p>
                  </a:txBody>
                  <a:tcPr marL="91425" marR="91425" marT="91425" marB="91425"/>
                </a:tc>
                <a:extLst>
                  <a:ext uri="{0D108BD9-81ED-4DB2-BD59-A6C34878D82A}">
                    <a16:rowId xmlns:a16="http://schemas.microsoft.com/office/drawing/2014/main" val="10000"/>
                  </a:ext>
                </a:extLst>
              </a:tr>
              <a:tr h="1427525">
                <a:tc>
                  <a:txBody>
                    <a:bodyPr/>
                    <a:lstStyle/>
                    <a:p>
                      <a:pPr marL="457200" lvl="0" indent="-317500" algn="l" rtl="0">
                        <a:spcBef>
                          <a:spcPts val="0"/>
                        </a:spcBef>
                        <a:spcAft>
                          <a:spcPts val="0"/>
                        </a:spcAft>
                        <a:buSzPts val="1400"/>
                        <a:buChar char="●"/>
                      </a:pPr>
                      <a:r>
                        <a:rPr lang="en"/>
                        <a:t>Able to get optimal route/solutions</a:t>
                      </a:r>
                      <a:endParaRPr/>
                    </a:p>
                    <a:p>
                      <a:pPr marL="457200" lvl="0" indent="-317500" algn="l" rtl="0">
                        <a:spcBef>
                          <a:spcPts val="0"/>
                        </a:spcBef>
                        <a:spcAft>
                          <a:spcPts val="0"/>
                        </a:spcAft>
                        <a:buSzPts val="1400"/>
                        <a:buChar char="●"/>
                      </a:pPr>
                      <a:r>
                        <a:rPr lang="en"/>
                        <a:t>Possibly more efficient and reliable with small datasets</a:t>
                      </a:r>
                      <a:endParaRPr/>
                    </a:p>
                    <a:p>
                      <a:pPr marL="457200" lvl="0" indent="0" algn="l" rtl="0">
                        <a:spcBef>
                          <a:spcPts val="0"/>
                        </a:spcBef>
                        <a:spcAft>
                          <a:spcPts val="0"/>
                        </a:spcAft>
                        <a:buNone/>
                      </a:pPr>
                      <a:endParaRPr/>
                    </a:p>
                    <a:p>
                      <a:pPr marL="457200" lvl="0" indent="0" algn="l" rtl="0">
                        <a:spcBef>
                          <a:spcPts val="0"/>
                        </a:spcBef>
                        <a:spcAft>
                          <a:spcPts val="0"/>
                        </a:spcAft>
                        <a:buNone/>
                      </a:pPr>
                      <a:endParaRPr/>
                    </a:p>
                  </a:txBody>
                  <a:tcPr marL="91425" marR="91425" marT="91425" marB="91425"/>
                </a:tc>
                <a:tc>
                  <a:txBody>
                    <a:bodyPr/>
                    <a:lstStyle/>
                    <a:p>
                      <a:pPr marL="457200" lvl="0" indent="-317500" algn="l" rtl="0">
                        <a:spcBef>
                          <a:spcPts val="0"/>
                        </a:spcBef>
                        <a:spcAft>
                          <a:spcPts val="0"/>
                        </a:spcAft>
                        <a:buSzPts val="1400"/>
                        <a:buChar char="●"/>
                      </a:pPr>
                      <a:r>
                        <a:rPr lang="en"/>
                        <a:t>Uses high amounts of memory space</a:t>
                      </a:r>
                      <a:endParaRPr/>
                    </a:p>
                    <a:p>
                      <a:pPr marL="457200" lvl="0" indent="-317500" algn="l" rtl="0">
                        <a:spcBef>
                          <a:spcPts val="0"/>
                        </a:spcBef>
                        <a:spcAft>
                          <a:spcPts val="0"/>
                        </a:spcAft>
                        <a:buSzPts val="1400"/>
                        <a:buChar char="●"/>
                      </a:pPr>
                      <a:r>
                        <a:rPr lang="en"/>
                        <a:t>exponential time complexity making it inefficient with large data sets with many inputs</a:t>
                      </a:r>
                      <a:endParaRPr/>
                    </a:p>
                    <a:p>
                      <a:pPr marL="45720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Reinforcement Learning (Q-Learning)</a:t>
            </a:r>
            <a:endParaRPr/>
          </a:p>
        </p:txBody>
      </p:sp>
      <p:graphicFrame>
        <p:nvGraphicFramePr>
          <p:cNvPr id="304" name="Google Shape;304;p50"/>
          <p:cNvGraphicFramePr/>
          <p:nvPr/>
        </p:nvGraphicFramePr>
        <p:xfrm>
          <a:off x="739450" y="1591775"/>
          <a:ext cx="3000000" cy="3000000"/>
        </p:xfrm>
        <a:graphic>
          <a:graphicData uri="http://schemas.openxmlformats.org/drawingml/2006/table">
            <a:tbl>
              <a:tblPr>
                <a:noFill/>
                <a:tableStyleId>{85DD6B24-44C3-48DA-9B01-3D37EC7B4165}</a:tableStyleId>
              </a:tblPr>
              <a:tblGrid>
                <a:gridCol w="3939900">
                  <a:extLst>
                    <a:ext uri="{9D8B030D-6E8A-4147-A177-3AD203B41FA5}">
                      <a16:colId xmlns:a16="http://schemas.microsoft.com/office/drawing/2014/main" val="20000"/>
                    </a:ext>
                  </a:extLst>
                </a:gridCol>
                <a:gridCol w="3939900">
                  <a:extLst>
                    <a:ext uri="{9D8B030D-6E8A-4147-A177-3AD203B41FA5}">
                      <a16:colId xmlns:a16="http://schemas.microsoft.com/office/drawing/2014/main" val="20001"/>
                    </a:ext>
                  </a:extLst>
                </a:gridCol>
              </a:tblGrid>
              <a:tr h="501025">
                <a:tc>
                  <a:txBody>
                    <a:bodyPr/>
                    <a:lstStyle/>
                    <a:p>
                      <a:pPr marL="0" lvl="0" indent="0" algn="ctr" rtl="0">
                        <a:spcBef>
                          <a:spcPts val="0"/>
                        </a:spcBef>
                        <a:spcAft>
                          <a:spcPts val="0"/>
                        </a:spcAft>
                        <a:buNone/>
                      </a:pPr>
                      <a:r>
                        <a:rPr lang="en" b="1"/>
                        <a:t>Pros </a:t>
                      </a:r>
                      <a:endParaRPr b="1"/>
                    </a:p>
                  </a:txBody>
                  <a:tcPr marL="91425" marR="91425" marT="91425" marB="91425"/>
                </a:tc>
                <a:tc>
                  <a:txBody>
                    <a:bodyPr/>
                    <a:lstStyle/>
                    <a:p>
                      <a:pPr marL="0" lvl="0" indent="0" algn="ctr" rtl="0">
                        <a:spcBef>
                          <a:spcPts val="0"/>
                        </a:spcBef>
                        <a:spcAft>
                          <a:spcPts val="0"/>
                        </a:spcAft>
                        <a:buNone/>
                      </a:pPr>
                      <a:r>
                        <a:rPr lang="en" b="1"/>
                        <a:t>Cons</a:t>
                      </a:r>
                      <a:endParaRPr b="1"/>
                    </a:p>
                  </a:txBody>
                  <a:tcPr marL="91425" marR="91425" marT="91425" marB="91425"/>
                </a:tc>
                <a:extLst>
                  <a:ext uri="{0D108BD9-81ED-4DB2-BD59-A6C34878D82A}">
                    <a16:rowId xmlns:a16="http://schemas.microsoft.com/office/drawing/2014/main" val="10000"/>
                  </a:ext>
                </a:extLst>
              </a:tr>
              <a:tr h="900175">
                <a:tc>
                  <a:txBody>
                    <a:bodyPr/>
                    <a:lstStyle/>
                    <a:p>
                      <a:pPr marL="457200" lvl="0" indent="-317500" algn="l" rtl="0">
                        <a:spcBef>
                          <a:spcPts val="0"/>
                        </a:spcBef>
                        <a:spcAft>
                          <a:spcPts val="0"/>
                        </a:spcAft>
                        <a:buSzPts val="1400"/>
                        <a:buChar char="●"/>
                      </a:pPr>
                      <a:r>
                        <a:rPr lang="en"/>
                        <a:t>Simple and Flexible</a:t>
                      </a:r>
                      <a:endParaRPr/>
                    </a:p>
                    <a:p>
                      <a:pPr marL="457200" lvl="0" indent="-317500" algn="l" rtl="0">
                        <a:spcBef>
                          <a:spcPts val="0"/>
                        </a:spcBef>
                        <a:spcAft>
                          <a:spcPts val="0"/>
                        </a:spcAft>
                        <a:buSzPts val="1400"/>
                        <a:buChar char="●"/>
                      </a:pPr>
                      <a:r>
                        <a:rPr lang="en"/>
                        <a:t>Suitable for data where updates occur (e.g. traffic updates)</a:t>
                      </a:r>
                      <a:endParaRPr/>
                    </a:p>
                    <a:p>
                      <a:pPr marL="0" lvl="0" indent="0" algn="l" rtl="0">
                        <a:spcBef>
                          <a:spcPts val="0"/>
                        </a:spcBef>
                        <a:spcAft>
                          <a:spcPts val="0"/>
                        </a:spcAft>
                        <a:buNone/>
                      </a:pPr>
                      <a:endParaRPr/>
                    </a:p>
                  </a:txBody>
                  <a:tcPr marL="91425" marR="91425" marT="91425" marB="91425"/>
                </a:tc>
                <a:tc>
                  <a:txBody>
                    <a:bodyPr/>
                    <a:lstStyle/>
                    <a:p>
                      <a:pPr marL="457200" lvl="0" indent="-317500" algn="l" rtl="0">
                        <a:spcBef>
                          <a:spcPts val="0"/>
                        </a:spcBef>
                        <a:spcAft>
                          <a:spcPts val="0"/>
                        </a:spcAft>
                        <a:buSzPts val="1400"/>
                        <a:buChar char="●"/>
                      </a:pPr>
                      <a:r>
                        <a:rPr lang="en"/>
                        <a:t>Does not guarantee optimal solution </a:t>
                      </a:r>
                      <a:endParaRPr/>
                    </a:p>
                    <a:p>
                      <a:pPr marL="457200" lvl="0" indent="-317500" algn="l" rtl="0">
                        <a:spcBef>
                          <a:spcPts val="0"/>
                        </a:spcBef>
                        <a:spcAft>
                          <a:spcPts val="0"/>
                        </a:spcAft>
                        <a:buSzPts val="1400"/>
                        <a:buChar char="●"/>
                      </a:pPr>
                      <a:r>
                        <a:rPr lang="en"/>
                        <a:t>Difficult to balance exploration and exploitation which may lead to suboptimal solution</a:t>
                      </a:r>
                      <a:endParaRPr/>
                    </a:p>
                    <a:p>
                      <a:pPr marL="457200" lvl="0" indent="-317500" algn="l" rtl="0">
                        <a:spcBef>
                          <a:spcPts val="0"/>
                        </a:spcBef>
                        <a:spcAft>
                          <a:spcPts val="0"/>
                        </a:spcAft>
                        <a:buSzPts val="1400"/>
                        <a:buChar char="●"/>
                      </a:pPr>
                      <a:r>
                        <a:rPr lang="en"/>
                        <a:t>May require a large number of iteration to find the optimal solution</a:t>
                      </a:r>
                      <a:endParaRPr/>
                    </a:p>
                    <a:p>
                      <a:pPr marL="457200" lvl="0" indent="-317500" algn="l" rtl="0">
                        <a:spcBef>
                          <a:spcPts val="0"/>
                        </a:spcBef>
                        <a:spcAft>
                          <a:spcPts val="0"/>
                        </a:spcAft>
                        <a:buSzPts val="1400"/>
                        <a:buChar char="●"/>
                      </a:pPr>
                      <a:r>
                        <a:rPr lang="en"/>
                        <a:t>Less accurate as the problem become more complex</a:t>
                      </a: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1"/>
          <p:cNvSpPr txBox="1">
            <a:spLocks noGrp="1"/>
          </p:cNvSpPr>
          <p:nvPr>
            <p:ph type="title"/>
          </p:nvPr>
        </p:nvSpPr>
        <p:spPr>
          <a:xfrm>
            <a:off x="2684400" y="1694550"/>
            <a:ext cx="3775200" cy="175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THANK YOU!</a:t>
            </a:r>
            <a:endParaRPr sz="7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Travelling Salesman Problem</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457200" lvl="0" indent="-342900" algn="l" rtl="0">
              <a:spcBef>
                <a:spcPts val="1200"/>
              </a:spcBef>
              <a:spcAft>
                <a:spcPts val="0"/>
              </a:spcAft>
              <a:buSzPts val="1800"/>
              <a:buChar char="-"/>
            </a:pPr>
            <a:r>
              <a:rPr lang="en"/>
              <a:t>Traveling Salesman Problem (TSP) is a classic optimization problem in computer science and operations research</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The </a:t>
            </a:r>
            <a:r>
              <a:rPr lang="en" b="1"/>
              <a:t>goal</a:t>
            </a:r>
            <a:r>
              <a:rPr lang="en"/>
              <a:t> is to find the shortest possible route that visits each city exactly once and returns to the origin city, forming a complete loop.</a:t>
            </a:r>
            <a:endParaRPr/>
          </a:p>
        </p:txBody>
      </p:sp>
      <p:pic>
        <p:nvPicPr>
          <p:cNvPr id="86" name="Google Shape;86;p16"/>
          <p:cNvPicPr preferRelativeResize="0"/>
          <p:nvPr/>
        </p:nvPicPr>
        <p:blipFill>
          <a:blip r:embed="rId3">
            <a:alphaModFix/>
          </a:blip>
          <a:stretch>
            <a:fillRect/>
          </a:stretch>
        </p:blipFill>
        <p:spPr>
          <a:xfrm>
            <a:off x="6876817" y="445025"/>
            <a:ext cx="1620975" cy="10709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313"/>
        <p:cNvGrpSpPr/>
        <p:nvPr/>
      </p:nvGrpSpPr>
      <p:grpSpPr>
        <a:xfrm>
          <a:off x="0" y="0"/>
          <a:ext cx="0" cy="0"/>
          <a:chOff x="0" y="0"/>
          <a:chExt cx="0" cy="0"/>
        </a:xfrm>
      </p:grpSpPr>
      <p:sp>
        <p:nvSpPr>
          <p:cNvPr id="314" name="Google Shape;314;p5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315" name="Google Shape;315;p5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Picture (Slide 3) - </a:t>
            </a:r>
            <a:r>
              <a:rPr lang="en" u="sng">
                <a:solidFill>
                  <a:schemeClr val="hlink"/>
                </a:solidFill>
                <a:hlinkClick r:id="rId3"/>
              </a:rPr>
              <a:t>https://optimization.cbe.cornell.edu/index.php?title=Traveling_salesman_problem</a:t>
            </a:r>
            <a:endParaRPr/>
          </a:p>
          <a:p>
            <a:pPr marL="0" lvl="0" indent="0" algn="l" rtl="0">
              <a:spcBef>
                <a:spcPts val="1200"/>
              </a:spcBef>
              <a:spcAft>
                <a:spcPts val="1200"/>
              </a:spcAft>
              <a:buNone/>
            </a:pPr>
            <a:r>
              <a:rPr lang="en"/>
              <a:t>Picture (Slide 4) - https://kili-technology.com/data-labeling/machine-learning/create-dataset-for-machine-learning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3"/>
          <p:cNvSpPr txBox="1">
            <a:spLocks noGrp="1"/>
          </p:cNvSpPr>
          <p:nvPr>
            <p:ph type="title"/>
          </p:nvPr>
        </p:nvSpPr>
        <p:spPr>
          <a:xfrm>
            <a:off x="2684400" y="1694550"/>
            <a:ext cx="3775200" cy="175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a:t>Conclusion</a:t>
            </a:r>
            <a:endParaRPr sz="7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Dynamic Programming</a:t>
            </a:r>
            <a:endParaRPr/>
          </a:p>
        </p:txBody>
      </p:sp>
      <p:graphicFrame>
        <p:nvGraphicFramePr>
          <p:cNvPr id="326" name="Google Shape;326;p54"/>
          <p:cNvGraphicFramePr/>
          <p:nvPr/>
        </p:nvGraphicFramePr>
        <p:xfrm>
          <a:off x="952500" y="1607475"/>
          <a:ext cx="3000000" cy="3000000"/>
        </p:xfrm>
        <a:graphic>
          <a:graphicData uri="http://schemas.openxmlformats.org/drawingml/2006/table">
            <a:tbl>
              <a:tblPr>
                <a:noFill/>
                <a:tableStyleId>{85DD6B24-44C3-48DA-9B01-3D37EC7B4165}</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501025">
                <a:tc>
                  <a:txBody>
                    <a:bodyPr/>
                    <a:lstStyle/>
                    <a:p>
                      <a:pPr marL="0" lvl="0" indent="0" algn="ctr" rtl="0">
                        <a:spcBef>
                          <a:spcPts val="0"/>
                        </a:spcBef>
                        <a:spcAft>
                          <a:spcPts val="0"/>
                        </a:spcAft>
                        <a:buNone/>
                      </a:pPr>
                      <a:r>
                        <a:rPr lang="en" b="1"/>
                        <a:t>Pros </a:t>
                      </a:r>
                      <a:endParaRPr b="1"/>
                    </a:p>
                  </a:txBody>
                  <a:tcPr marL="91425" marR="91425" marT="91425" marB="91425"/>
                </a:tc>
                <a:tc>
                  <a:txBody>
                    <a:bodyPr/>
                    <a:lstStyle/>
                    <a:p>
                      <a:pPr marL="0" lvl="0" indent="0" algn="ctr" rtl="0">
                        <a:spcBef>
                          <a:spcPts val="0"/>
                        </a:spcBef>
                        <a:spcAft>
                          <a:spcPts val="0"/>
                        </a:spcAft>
                        <a:buNone/>
                      </a:pPr>
                      <a:r>
                        <a:rPr lang="en" b="1"/>
                        <a:t>Cons</a:t>
                      </a:r>
                      <a:endParaRPr b="1"/>
                    </a:p>
                  </a:txBody>
                  <a:tcPr marL="91425" marR="91425" marT="91425" marB="91425"/>
                </a:tc>
                <a:extLst>
                  <a:ext uri="{0D108BD9-81ED-4DB2-BD59-A6C34878D82A}">
                    <a16:rowId xmlns:a16="http://schemas.microsoft.com/office/drawing/2014/main" val="10000"/>
                  </a:ext>
                </a:extLst>
              </a:tr>
              <a:tr h="1427525">
                <a:tc>
                  <a:txBody>
                    <a:bodyPr/>
                    <a:lstStyle/>
                    <a:p>
                      <a:pPr marL="457200" lvl="0" indent="-317500" algn="l" rtl="0">
                        <a:spcBef>
                          <a:spcPts val="0"/>
                        </a:spcBef>
                        <a:spcAft>
                          <a:spcPts val="0"/>
                        </a:spcAft>
                        <a:buSzPts val="1400"/>
                        <a:buChar char="●"/>
                      </a:pPr>
                      <a:r>
                        <a:rPr lang="en"/>
                        <a:t>Able to get optimal route/solutions</a:t>
                      </a:r>
                      <a:endParaRPr/>
                    </a:p>
                    <a:p>
                      <a:pPr marL="457200" lvl="0" indent="-317500" algn="l" rtl="0">
                        <a:spcBef>
                          <a:spcPts val="0"/>
                        </a:spcBef>
                        <a:spcAft>
                          <a:spcPts val="0"/>
                        </a:spcAft>
                        <a:buSzPts val="1400"/>
                        <a:buChar char="●"/>
                      </a:pPr>
                      <a:r>
                        <a:rPr lang="en"/>
                        <a:t>Possibly more efficient and reliable with small datasets</a:t>
                      </a:r>
                      <a:endParaRPr/>
                    </a:p>
                    <a:p>
                      <a:pPr marL="457200" lvl="0" indent="0" algn="l" rtl="0">
                        <a:spcBef>
                          <a:spcPts val="0"/>
                        </a:spcBef>
                        <a:spcAft>
                          <a:spcPts val="0"/>
                        </a:spcAft>
                        <a:buNone/>
                      </a:pPr>
                      <a:endParaRPr/>
                    </a:p>
                    <a:p>
                      <a:pPr marL="457200" lvl="0" indent="0" algn="l" rtl="0">
                        <a:spcBef>
                          <a:spcPts val="0"/>
                        </a:spcBef>
                        <a:spcAft>
                          <a:spcPts val="0"/>
                        </a:spcAft>
                        <a:buNone/>
                      </a:pPr>
                      <a:endParaRPr/>
                    </a:p>
                  </a:txBody>
                  <a:tcPr marL="91425" marR="91425" marT="91425" marB="91425"/>
                </a:tc>
                <a:tc>
                  <a:txBody>
                    <a:bodyPr/>
                    <a:lstStyle/>
                    <a:p>
                      <a:pPr marL="457200" lvl="0" indent="-317500" algn="l" rtl="0">
                        <a:spcBef>
                          <a:spcPts val="0"/>
                        </a:spcBef>
                        <a:spcAft>
                          <a:spcPts val="0"/>
                        </a:spcAft>
                        <a:buSzPts val="1400"/>
                        <a:buChar char="●"/>
                      </a:pPr>
                      <a:r>
                        <a:rPr lang="en"/>
                        <a:t>Uses high amounts of memory space</a:t>
                      </a:r>
                      <a:endParaRPr/>
                    </a:p>
                    <a:p>
                      <a:pPr marL="457200" lvl="0" indent="-317500" algn="l" rtl="0">
                        <a:spcBef>
                          <a:spcPts val="0"/>
                        </a:spcBef>
                        <a:spcAft>
                          <a:spcPts val="0"/>
                        </a:spcAft>
                        <a:buSzPts val="1400"/>
                        <a:buChar char="●"/>
                      </a:pPr>
                      <a:r>
                        <a:rPr lang="en"/>
                        <a:t>exponential time complexity making it inefficient with large data sets with many inputs</a:t>
                      </a:r>
                      <a:endParaRPr/>
                    </a:p>
                    <a:p>
                      <a:pPr marL="45720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Reinforcement Learning (Q-Learning)</a:t>
            </a:r>
            <a:endParaRPr/>
          </a:p>
        </p:txBody>
      </p:sp>
      <p:graphicFrame>
        <p:nvGraphicFramePr>
          <p:cNvPr id="332" name="Google Shape;332;p55"/>
          <p:cNvGraphicFramePr/>
          <p:nvPr/>
        </p:nvGraphicFramePr>
        <p:xfrm>
          <a:off x="739450" y="1591775"/>
          <a:ext cx="3000000" cy="3000000"/>
        </p:xfrm>
        <a:graphic>
          <a:graphicData uri="http://schemas.openxmlformats.org/drawingml/2006/table">
            <a:tbl>
              <a:tblPr>
                <a:noFill/>
                <a:tableStyleId>{85DD6B24-44C3-48DA-9B01-3D37EC7B4165}</a:tableStyleId>
              </a:tblPr>
              <a:tblGrid>
                <a:gridCol w="3939900">
                  <a:extLst>
                    <a:ext uri="{9D8B030D-6E8A-4147-A177-3AD203B41FA5}">
                      <a16:colId xmlns:a16="http://schemas.microsoft.com/office/drawing/2014/main" val="20000"/>
                    </a:ext>
                  </a:extLst>
                </a:gridCol>
                <a:gridCol w="3939900">
                  <a:extLst>
                    <a:ext uri="{9D8B030D-6E8A-4147-A177-3AD203B41FA5}">
                      <a16:colId xmlns:a16="http://schemas.microsoft.com/office/drawing/2014/main" val="20001"/>
                    </a:ext>
                  </a:extLst>
                </a:gridCol>
              </a:tblGrid>
              <a:tr h="501025">
                <a:tc>
                  <a:txBody>
                    <a:bodyPr/>
                    <a:lstStyle/>
                    <a:p>
                      <a:pPr marL="0" lvl="0" indent="0" algn="ctr" rtl="0">
                        <a:spcBef>
                          <a:spcPts val="0"/>
                        </a:spcBef>
                        <a:spcAft>
                          <a:spcPts val="0"/>
                        </a:spcAft>
                        <a:buNone/>
                      </a:pPr>
                      <a:r>
                        <a:rPr lang="en" b="1"/>
                        <a:t>Pros </a:t>
                      </a:r>
                      <a:endParaRPr b="1"/>
                    </a:p>
                  </a:txBody>
                  <a:tcPr marL="91425" marR="91425" marT="91425" marB="91425"/>
                </a:tc>
                <a:tc>
                  <a:txBody>
                    <a:bodyPr/>
                    <a:lstStyle/>
                    <a:p>
                      <a:pPr marL="0" lvl="0" indent="0" algn="ctr" rtl="0">
                        <a:spcBef>
                          <a:spcPts val="0"/>
                        </a:spcBef>
                        <a:spcAft>
                          <a:spcPts val="0"/>
                        </a:spcAft>
                        <a:buNone/>
                      </a:pPr>
                      <a:r>
                        <a:rPr lang="en" b="1"/>
                        <a:t>Cons</a:t>
                      </a:r>
                      <a:endParaRPr b="1"/>
                    </a:p>
                  </a:txBody>
                  <a:tcPr marL="91425" marR="91425" marT="91425" marB="91425"/>
                </a:tc>
                <a:extLst>
                  <a:ext uri="{0D108BD9-81ED-4DB2-BD59-A6C34878D82A}">
                    <a16:rowId xmlns:a16="http://schemas.microsoft.com/office/drawing/2014/main" val="10000"/>
                  </a:ext>
                </a:extLst>
              </a:tr>
              <a:tr h="900175">
                <a:tc>
                  <a:txBody>
                    <a:bodyPr/>
                    <a:lstStyle/>
                    <a:p>
                      <a:pPr marL="457200" lvl="0" indent="-317500" algn="l" rtl="0">
                        <a:spcBef>
                          <a:spcPts val="0"/>
                        </a:spcBef>
                        <a:spcAft>
                          <a:spcPts val="0"/>
                        </a:spcAft>
                        <a:buSzPts val="1400"/>
                        <a:buChar char="●"/>
                      </a:pPr>
                      <a:r>
                        <a:rPr lang="en"/>
                        <a:t>Simple and Flexible</a:t>
                      </a:r>
                      <a:endParaRPr/>
                    </a:p>
                    <a:p>
                      <a:pPr marL="457200" lvl="0" indent="-317500" algn="l" rtl="0">
                        <a:spcBef>
                          <a:spcPts val="0"/>
                        </a:spcBef>
                        <a:spcAft>
                          <a:spcPts val="0"/>
                        </a:spcAft>
                        <a:buSzPts val="1400"/>
                        <a:buChar char="●"/>
                      </a:pPr>
                      <a:r>
                        <a:rPr lang="en"/>
                        <a:t>Suitable for data where updates occur (e.g. traffic updates)</a:t>
                      </a:r>
                      <a:endParaRPr/>
                    </a:p>
                    <a:p>
                      <a:pPr marL="0" lvl="0" indent="0" algn="l" rtl="0">
                        <a:spcBef>
                          <a:spcPts val="0"/>
                        </a:spcBef>
                        <a:spcAft>
                          <a:spcPts val="0"/>
                        </a:spcAft>
                        <a:buNone/>
                      </a:pPr>
                      <a:endParaRPr/>
                    </a:p>
                  </a:txBody>
                  <a:tcPr marL="91425" marR="91425" marT="91425" marB="91425"/>
                </a:tc>
                <a:tc>
                  <a:txBody>
                    <a:bodyPr/>
                    <a:lstStyle/>
                    <a:p>
                      <a:pPr marL="457200" lvl="0" indent="-317500" algn="l" rtl="0">
                        <a:spcBef>
                          <a:spcPts val="0"/>
                        </a:spcBef>
                        <a:spcAft>
                          <a:spcPts val="0"/>
                        </a:spcAft>
                        <a:buSzPts val="1400"/>
                        <a:buChar char="●"/>
                      </a:pPr>
                      <a:r>
                        <a:rPr lang="en"/>
                        <a:t>Does not guarantee optimal solution </a:t>
                      </a:r>
                      <a:endParaRPr/>
                    </a:p>
                    <a:p>
                      <a:pPr marL="457200" lvl="0" indent="-317500" algn="l" rtl="0">
                        <a:spcBef>
                          <a:spcPts val="0"/>
                        </a:spcBef>
                        <a:spcAft>
                          <a:spcPts val="0"/>
                        </a:spcAft>
                        <a:buSzPts val="1400"/>
                        <a:buChar char="●"/>
                      </a:pPr>
                      <a:r>
                        <a:rPr lang="en"/>
                        <a:t>Difficult to balance exploration and exploitation which may lead to suboptimal solution</a:t>
                      </a:r>
                      <a:endParaRPr/>
                    </a:p>
                    <a:p>
                      <a:pPr marL="457200" lvl="0" indent="-317500" algn="l" rtl="0">
                        <a:spcBef>
                          <a:spcPts val="0"/>
                        </a:spcBef>
                        <a:spcAft>
                          <a:spcPts val="0"/>
                        </a:spcAft>
                        <a:buSzPts val="1400"/>
                        <a:buChar char="●"/>
                      </a:pPr>
                      <a:r>
                        <a:rPr lang="en"/>
                        <a:t>May require a large number of iteration to find the optimal solution</a:t>
                      </a:r>
                      <a:endParaRPr/>
                    </a:p>
                    <a:p>
                      <a:pPr marL="457200" lvl="0" indent="-317500" algn="l" rtl="0">
                        <a:spcBef>
                          <a:spcPts val="0"/>
                        </a:spcBef>
                        <a:spcAft>
                          <a:spcPts val="0"/>
                        </a:spcAft>
                        <a:buSzPts val="1400"/>
                        <a:buChar char="●"/>
                      </a:pPr>
                      <a:r>
                        <a:rPr lang="en"/>
                        <a:t>Less accurate as the problem become more complex</a:t>
                      </a: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6"/>
          <p:cNvSpPr txBox="1">
            <a:spLocks noGrp="1"/>
          </p:cNvSpPr>
          <p:nvPr>
            <p:ph type="title"/>
          </p:nvPr>
        </p:nvSpPr>
        <p:spPr>
          <a:xfrm>
            <a:off x="2684400" y="1694550"/>
            <a:ext cx="3775200" cy="175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THANK YOU!</a:t>
            </a:r>
            <a:endParaRPr sz="7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341"/>
        <p:cNvGrpSpPr/>
        <p:nvPr/>
      </p:nvGrpSpPr>
      <p:grpSpPr>
        <a:xfrm>
          <a:off x="0" y="0"/>
          <a:ext cx="0" cy="0"/>
          <a:chOff x="0" y="0"/>
          <a:chExt cx="0" cy="0"/>
        </a:xfrm>
      </p:grpSpPr>
      <p:sp>
        <p:nvSpPr>
          <p:cNvPr id="342" name="Google Shape;342;p5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343" name="Google Shape;343;p5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Picture (Slide 3) - </a:t>
            </a:r>
            <a:r>
              <a:rPr lang="en" u="sng">
                <a:solidFill>
                  <a:schemeClr val="hlink"/>
                </a:solidFill>
                <a:hlinkClick r:id="rId3"/>
              </a:rPr>
              <a:t>https://optimization.cbe.cornell.edu/index.php?title=Traveling_salesman_problem</a:t>
            </a:r>
            <a:endParaRPr/>
          </a:p>
          <a:p>
            <a:pPr marL="0" lvl="0" indent="0" algn="l" rtl="0">
              <a:spcBef>
                <a:spcPts val="1200"/>
              </a:spcBef>
              <a:spcAft>
                <a:spcPts val="1200"/>
              </a:spcAft>
              <a:buNone/>
            </a:pPr>
            <a:r>
              <a:rPr lang="en"/>
              <a:t>Picture (Slide 4) - https://kili-technology.com/data-labeling/machine-learning/create-dataset-for-machine-learning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Statement</a:t>
            </a:r>
            <a:endParaRPr/>
          </a:p>
        </p:txBody>
      </p:sp>
      <p:sp>
        <p:nvSpPr>
          <p:cNvPr id="92" name="Google Shape;92;p17"/>
          <p:cNvSpPr txBox="1">
            <a:spLocks noGrp="1"/>
          </p:cNvSpPr>
          <p:nvPr>
            <p:ph type="body" idx="1"/>
          </p:nvPr>
        </p:nvSpPr>
        <p:spPr>
          <a:xfrm>
            <a:off x="311700" y="11524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en"/>
              <a:t>Develop a solution to the Traveling Salesman Problem (TSP) using advanced optimization techniques. The project involves designing and implementing algorithms to find the shortest possible route that visits a given set of cities exactly once and returns to the starting city. The project will also include visualizing the optimal route on a map and comparing the performance of different algorithms.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Objective</a:t>
            </a:r>
            <a:endParaRPr/>
          </a:p>
        </p:txBody>
      </p:sp>
      <p:sp>
        <p:nvSpPr>
          <p:cNvPr id="98" name="Google Shape;98;p18"/>
          <p:cNvSpPr txBox="1">
            <a:spLocks noGrp="1"/>
          </p:cNvSpPr>
          <p:nvPr>
            <p:ph type="body" idx="1"/>
          </p:nvPr>
        </p:nvSpPr>
        <p:spPr>
          <a:xfrm>
            <a:off x="311700" y="131835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en"/>
              <a:t>Implement and test algorithms for solving the Traveling Salesman Problem to find the optimal route for a dataset of up to 20 cities. The objective is to provide a detailed comparison of the Dynamic Programming approach with Reinforced Learning based on accuracy and computational efficiency.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 Plan</a:t>
            </a:r>
            <a:endParaRPr/>
          </a:p>
        </p:txBody>
      </p:sp>
      <p:sp>
        <p:nvSpPr>
          <p:cNvPr id="104" name="Google Shape;104;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a:bodyPr>
          <a:lstStyle/>
          <a:p>
            <a:pPr marL="457200" lvl="0" indent="0" algn="l" rtl="0">
              <a:spcBef>
                <a:spcPts val="0"/>
              </a:spcBef>
              <a:spcAft>
                <a:spcPts val="0"/>
              </a:spcAft>
              <a:buNone/>
            </a:pPr>
            <a:endParaRPr/>
          </a:p>
          <a:p>
            <a:pPr marL="457200" lvl="0" indent="-342900" algn="l" rtl="0">
              <a:spcBef>
                <a:spcPts val="1200"/>
              </a:spcBef>
              <a:spcAft>
                <a:spcPts val="0"/>
              </a:spcAft>
              <a:buSzPts val="1800"/>
              <a:buChar char="-"/>
            </a:pPr>
            <a:r>
              <a:rPr lang="en"/>
              <a:t>For our input dataset, we have chosen xqf131 from the list TSP instances provided by Andre Rohe, based on VLSI design studies from the Forschungsinstitut für Diskrete Mathematik at Universität Bonn</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Realistic Distances, uses Euclidean metrics, and distances rounded to 2 decimal place, balancing accuracy with usability</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Selected testing cities will be from 5 to 20 cities from the xqf131 dataset</a:t>
            </a:r>
            <a:endParaRPr/>
          </a:p>
        </p:txBody>
      </p:sp>
      <p:pic>
        <p:nvPicPr>
          <p:cNvPr id="105" name="Google Shape;105;p19"/>
          <p:cNvPicPr preferRelativeResize="0"/>
          <p:nvPr/>
        </p:nvPicPr>
        <p:blipFill>
          <a:blip r:embed="rId3">
            <a:alphaModFix/>
          </a:blip>
          <a:stretch>
            <a:fillRect/>
          </a:stretch>
        </p:blipFill>
        <p:spPr>
          <a:xfrm>
            <a:off x="6584975" y="445025"/>
            <a:ext cx="1977075" cy="988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Dynamic Programming</a:t>
            </a:r>
            <a:endParaRPr/>
          </a:p>
        </p:txBody>
      </p:sp>
      <p:sp>
        <p:nvSpPr>
          <p:cNvPr id="111" name="Google Shape;111;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900">
              <a:solidFill>
                <a:srgbClr val="51565E"/>
              </a:solidFill>
            </a:endParaRPr>
          </a:p>
          <a:p>
            <a:pPr marL="457200" lvl="0" indent="-349250" algn="l" rtl="0">
              <a:spcBef>
                <a:spcPts val="1200"/>
              </a:spcBef>
              <a:spcAft>
                <a:spcPts val="0"/>
              </a:spcAft>
              <a:buClr>
                <a:srgbClr val="51565E"/>
              </a:buClr>
              <a:buSzPts val="1900"/>
              <a:buChar char="-"/>
            </a:pPr>
            <a:r>
              <a:rPr lang="en" sz="1900">
                <a:solidFill>
                  <a:srgbClr val="51565E"/>
                </a:solidFill>
              </a:rPr>
              <a:t>Dynamic Programming (DP) is a method for solving complex problems by breaking them down into simpler subproblems.</a:t>
            </a:r>
            <a:endParaRPr sz="1900">
              <a:solidFill>
                <a:srgbClr val="51565E"/>
              </a:solidFill>
            </a:endParaRPr>
          </a:p>
          <a:p>
            <a:pPr marL="0" lvl="0" indent="0" algn="l" rtl="0">
              <a:spcBef>
                <a:spcPts val="1200"/>
              </a:spcBef>
              <a:spcAft>
                <a:spcPts val="0"/>
              </a:spcAft>
              <a:buNone/>
            </a:pPr>
            <a:endParaRPr sz="1900">
              <a:solidFill>
                <a:srgbClr val="51565E"/>
              </a:solidFill>
            </a:endParaRPr>
          </a:p>
          <a:p>
            <a:pPr marL="457200" lvl="0" indent="-349250" algn="l" rtl="0">
              <a:spcBef>
                <a:spcPts val="1200"/>
              </a:spcBef>
              <a:spcAft>
                <a:spcPts val="0"/>
              </a:spcAft>
              <a:buClr>
                <a:srgbClr val="51565E"/>
              </a:buClr>
              <a:buSzPts val="1900"/>
              <a:buChar char="-"/>
            </a:pPr>
            <a:r>
              <a:rPr lang="en" sz="1900">
                <a:solidFill>
                  <a:srgbClr val="51565E"/>
                </a:solidFill>
              </a:rPr>
              <a:t>Two approaches : </a:t>
            </a:r>
            <a:r>
              <a:rPr lang="en" sz="1900" b="1">
                <a:solidFill>
                  <a:srgbClr val="51565E"/>
                </a:solidFill>
              </a:rPr>
              <a:t>Tabulation</a:t>
            </a:r>
            <a:r>
              <a:rPr lang="en" sz="1900">
                <a:solidFill>
                  <a:srgbClr val="51565E"/>
                </a:solidFill>
              </a:rPr>
              <a:t>, </a:t>
            </a:r>
            <a:r>
              <a:rPr lang="en" sz="1900" b="1">
                <a:solidFill>
                  <a:srgbClr val="51565E"/>
                </a:solidFill>
              </a:rPr>
              <a:t>Memoization </a:t>
            </a:r>
            <a:endParaRPr sz="1900">
              <a:solidFill>
                <a:srgbClr val="51565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Dynamic Programming (Tabulation)</a:t>
            </a:r>
            <a:endParaRPr/>
          </a:p>
        </p:txBody>
      </p:sp>
      <p:sp>
        <p:nvSpPr>
          <p:cNvPr id="117" name="Google Shape;117;p21"/>
          <p:cNvSpPr txBox="1">
            <a:spLocks noGrp="1"/>
          </p:cNvSpPr>
          <p:nvPr>
            <p:ph type="body" idx="1"/>
          </p:nvPr>
        </p:nvSpPr>
        <p:spPr>
          <a:xfrm>
            <a:off x="311700" y="1152425"/>
            <a:ext cx="8520600" cy="33027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endParaRPr sz="1900">
              <a:solidFill>
                <a:srgbClr val="51565E"/>
              </a:solidFill>
            </a:endParaRPr>
          </a:p>
          <a:p>
            <a:pPr marL="457200" lvl="0" indent="-340201" algn="l" rtl="0">
              <a:spcBef>
                <a:spcPts val="1200"/>
              </a:spcBef>
              <a:spcAft>
                <a:spcPts val="0"/>
              </a:spcAft>
              <a:buClr>
                <a:srgbClr val="51565E"/>
              </a:buClr>
              <a:buSzPct val="100000"/>
              <a:buChar char="-"/>
            </a:pPr>
            <a:r>
              <a:rPr lang="en" sz="1900">
                <a:solidFill>
                  <a:srgbClr val="51565E"/>
                </a:solidFill>
              </a:rPr>
              <a:t>Solves smallest subproblems first.</a:t>
            </a:r>
            <a:endParaRPr sz="1900">
              <a:solidFill>
                <a:srgbClr val="51565E"/>
              </a:solidFill>
            </a:endParaRPr>
          </a:p>
          <a:p>
            <a:pPr marL="0" lvl="0" indent="0" algn="l" rtl="0">
              <a:spcBef>
                <a:spcPts val="1200"/>
              </a:spcBef>
              <a:spcAft>
                <a:spcPts val="0"/>
              </a:spcAft>
              <a:buNone/>
            </a:pPr>
            <a:endParaRPr sz="1900">
              <a:solidFill>
                <a:srgbClr val="51565E"/>
              </a:solidFill>
            </a:endParaRPr>
          </a:p>
          <a:p>
            <a:pPr marL="457200" lvl="0" indent="-340201" algn="l" rtl="0">
              <a:spcBef>
                <a:spcPts val="1200"/>
              </a:spcBef>
              <a:spcAft>
                <a:spcPts val="0"/>
              </a:spcAft>
              <a:buClr>
                <a:srgbClr val="51565E"/>
              </a:buClr>
              <a:buSzPct val="100000"/>
              <a:buChar char="-"/>
            </a:pPr>
            <a:r>
              <a:rPr lang="en" sz="1900">
                <a:solidFill>
                  <a:srgbClr val="51565E"/>
                </a:solidFill>
              </a:rPr>
              <a:t>Builds up solutions to larger subproblems.</a:t>
            </a:r>
            <a:endParaRPr sz="1900">
              <a:solidFill>
                <a:srgbClr val="51565E"/>
              </a:solidFill>
            </a:endParaRPr>
          </a:p>
          <a:p>
            <a:pPr marL="0" lvl="0" indent="0" algn="l" rtl="0">
              <a:spcBef>
                <a:spcPts val="1200"/>
              </a:spcBef>
              <a:spcAft>
                <a:spcPts val="0"/>
              </a:spcAft>
              <a:buNone/>
            </a:pPr>
            <a:endParaRPr sz="1900">
              <a:solidFill>
                <a:srgbClr val="51565E"/>
              </a:solidFill>
            </a:endParaRPr>
          </a:p>
          <a:p>
            <a:pPr marL="457200" lvl="0" indent="-340201" algn="l" rtl="0">
              <a:spcBef>
                <a:spcPts val="1200"/>
              </a:spcBef>
              <a:spcAft>
                <a:spcPts val="0"/>
              </a:spcAft>
              <a:buClr>
                <a:srgbClr val="51565E"/>
              </a:buClr>
              <a:buSzPct val="100000"/>
              <a:buChar char="-"/>
            </a:pPr>
            <a:r>
              <a:rPr lang="en" sz="1900">
                <a:solidFill>
                  <a:srgbClr val="51565E"/>
                </a:solidFill>
              </a:rPr>
              <a:t>Avoids deep recursion and stack overflow issues.</a:t>
            </a:r>
            <a:endParaRPr sz="1900">
              <a:solidFill>
                <a:srgbClr val="51565E"/>
              </a:solidFill>
            </a:endParaRPr>
          </a:p>
          <a:p>
            <a:pPr marL="0" lvl="0" indent="0" algn="l" rtl="0">
              <a:spcBef>
                <a:spcPts val="1200"/>
              </a:spcBef>
              <a:spcAft>
                <a:spcPts val="0"/>
              </a:spcAft>
              <a:buNone/>
            </a:pPr>
            <a:endParaRPr sz="1900">
              <a:solidFill>
                <a:srgbClr val="51565E"/>
              </a:solidFill>
            </a:endParaRPr>
          </a:p>
          <a:p>
            <a:pPr marL="457200" lvl="0" indent="-340201" algn="l" rtl="0">
              <a:spcBef>
                <a:spcPts val="1200"/>
              </a:spcBef>
              <a:spcAft>
                <a:spcPts val="0"/>
              </a:spcAft>
              <a:buClr>
                <a:srgbClr val="51565E"/>
              </a:buClr>
              <a:buSzPct val="100000"/>
              <a:buChar char="-"/>
            </a:pPr>
            <a:r>
              <a:rPr lang="en" sz="1900">
                <a:solidFill>
                  <a:srgbClr val="51565E"/>
                </a:solidFill>
              </a:rPr>
              <a:t>Efficiently accesses previously computed subproblems.</a:t>
            </a:r>
            <a:endParaRPr sz="1900">
              <a:solidFill>
                <a:srgbClr val="51565E"/>
              </a:solidFil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4138</Words>
  <Application>Microsoft Office PowerPoint</Application>
  <PresentationFormat>On-screen Show (16:9)</PresentationFormat>
  <Paragraphs>319</Paragraphs>
  <Slides>45</Slides>
  <Notes>45</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Roboto</vt:lpstr>
      <vt:lpstr>Open Sans</vt:lpstr>
      <vt:lpstr>PT Sans Narrow</vt:lpstr>
      <vt:lpstr>Arial</vt:lpstr>
      <vt:lpstr>Tropic</vt:lpstr>
      <vt:lpstr>Travelling Salesman Problem</vt:lpstr>
      <vt:lpstr>Video</vt:lpstr>
      <vt:lpstr>Outline</vt:lpstr>
      <vt:lpstr>Travelling Salesman Problem</vt:lpstr>
      <vt:lpstr>Project Statement</vt:lpstr>
      <vt:lpstr>Project Objective</vt:lpstr>
      <vt:lpstr>Test Plan</vt:lpstr>
      <vt:lpstr>Dynamic Programming</vt:lpstr>
      <vt:lpstr>Dynamic Programming (Tabulation)</vt:lpstr>
      <vt:lpstr>Dynamic Programming (Memoization)</vt:lpstr>
      <vt:lpstr>Dynamic Programming Result (10 Cities)</vt:lpstr>
      <vt:lpstr>Reinforcement Learning (Q-Learning)</vt:lpstr>
      <vt:lpstr>Q-Learning Improvements Made</vt:lpstr>
      <vt:lpstr>Q-Learning Training (10 Cities) </vt:lpstr>
      <vt:lpstr>Q-Learning Result (10 Cities)</vt:lpstr>
      <vt:lpstr>Dynamic Programming Vs Q-Learning (Time Complexity)</vt:lpstr>
      <vt:lpstr>Dynamic Programming Vs Q-Learning (Space Complexity) </vt:lpstr>
      <vt:lpstr>Dynamic Programming Vs Q-Learning (Minimum Cost Result) </vt:lpstr>
      <vt:lpstr>Travelling Salesman Problem</vt:lpstr>
      <vt:lpstr>Outline</vt:lpstr>
      <vt:lpstr>Travelling Salesman Problem</vt:lpstr>
      <vt:lpstr>Project Statement</vt:lpstr>
      <vt:lpstr>Project Objective</vt:lpstr>
      <vt:lpstr>Test Plan</vt:lpstr>
      <vt:lpstr>Dynamic Programming</vt:lpstr>
      <vt:lpstr>Dynamic Programming (Tabulation)</vt:lpstr>
      <vt:lpstr>Dynamic Programming (Memoization)</vt:lpstr>
      <vt:lpstr>Dynamic Programming Result (10 Cities)</vt:lpstr>
      <vt:lpstr>Reinforcement Learning (Q-Learning)</vt:lpstr>
      <vt:lpstr>Q-Learning Improvements Made</vt:lpstr>
      <vt:lpstr>Q-Learning Training (10 Cities) </vt:lpstr>
      <vt:lpstr>Q-Learning Result (10 Cities)</vt:lpstr>
      <vt:lpstr>Dynamic Programming Vs Q-Learning (Time Complexity)</vt:lpstr>
      <vt:lpstr>Dynamic Programming Vs Q-Learning (Space Complexity) </vt:lpstr>
      <vt:lpstr>Dynamic Programming Vs Q-Learning (Minimum Cost Result) </vt:lpstr>
      <vt:lpstr>Conclusion</vt:lpstr>
      <vt:lpstr>Dynamic Programming</vt:lpstr>
      <vt:lpstr>Reinforcement Learning (Q-Learning)</vt:lpstr>
      <vt:lpstr>THANK YOU!</vt:lpstr>
      <vt:lpstr>References</vt:lpstr>
      <vt:lpstr>Conclusion</vt:lpstr>
      <vt:lpstr>Dynamic Programming</vt:lpstr>
      <vt:lpstr>Reinforcement Learning (Q-Learning)</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CHEW WAYNE</cp:lastModifiedBy>
  <cp:revision>1</cp:revision>
  <dcterms:modified xsi:type="dcterms:W3CDTF">2024-08-11T05:11:32Z</dcterms:modified>
</cp:coreProperties>
</file>