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4"/>
  </p:notesMasterIdLst>
  <p:handoutMasterIdLst>
    <p:handoutMasterId r:id="rId15"/>
  </p:handoutMasterIdLst>
  <p:sldIdLst>
    <p:sldId id="256" r:id="rId5"/>
    <p:sldId id="277" r:id="rId6"/>
    <p:sldId id="278" r:id="rId7"/>
    <p:sldId id="279" r:id="rId8"/>
    <p:sldId id="280" r:id="rId9"/>
    <p:sldId id="281" r:id="rId10"/>
    <p:sldId id="282" r:id="rId11"/>
    <p:sldId id="275" r:id="rId12"/>
    <p:sldId id="27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DF5D319E-0352-991D-634F-58A9A443D0B4}" name="Morris Musyoki" initials="MM" userId="da1c7a031ecb90c4"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2998" autoAdjust="0"/>
  </p:normalViewPr>
  <p:slideViewPr>
    <p:cSldViewPr snapToGrid="0">
      <p:cViewPr>
        <p:scale>
          <a:sx n="60" d="100"/>
          <a:sy n="60" d="100"/>
        </p:scale>
        <p:origin x="908" y="116"/>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1/11/2025</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1/11/2025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4277318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28237764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pPr algn="r"/>
            <a:r>
              <a:rPr lang="en-US" i="1" dirty="0">
                <a:solidFill>
                  <a:srgbClr val="002060"/>
                </a:solidFill>
              </a:rPr>
              <a:t>DATA ANALYST</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pPr algn="r"/>
            <a:r>
              <a:rPr lang="en-US" b="1" i="1" dirty="0">
                <a:solidFill>
                  <a:srgbClr val="002060"/>
                </a:solidFill>
              </a:rPr>
              <a:t>MORRIS MUSYOKI</a:t>
            </a:r>
          </a:p>
        </p:txBody>
      </p:sp>
      <p:sp>
        <p:nvSpPr>
          <p:cNvPr id="4" name="TextBox 3">
            <a:extLst>
              <a:ext uri="{FF2B5EF4-FFF2-40B4-BE49-F238E27FC236}">
                <a16:creationId xmlns:a16="http://schemas.microsoft.com/office/drawing/2014/main" id="{B97CFF68-F14A-2069-063A-2C95ABE84AB6}"/>
              </a:ext>
            </a:extLst>
          </p:cNvPr>
          <p:cNvSpPr txBox="1"/>
          <p:nvPr/>
        </p:nvSpPr>
        <p:spPr>
          <a:xfrm>
            <a:off x="532435" y="1070389"/>
            <a:ext cx="11539959" cy="1938992"/>
          </a:xfrm>
          <a:prstGeom prst="rect">
            <a:avLst/>
          </a:prstGeom>
          <a:noFill/>
        </p:spPr>
        <p:txBody>
          <a:bodyPr wrap="square" rtlCol="0">
            <a:spAutoFit/>
          </a:bodyPr>
          <a:lstStyle/>
          <a:p>
            <a:pPr algn="ctr"/>
            <a:r>
              <a:rPr lang="en-US" sz="6000" b="1" kern="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Healthcare Dataset Cleaning Documentation</a:t>
            </a:r>
            <a:endParaRPr lang="en-US" sz="6000" b="1"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8" y="1020445"/>
            <a:ext cx="4465417" cy="1325563"/>
          </a:xfrm>
        </p:spPr>
        <p:txBody>
          <a:bodyPr>
            <a:noAutofit/>
          </a:bodyPr>
          <a:lstStyle/>
          <a:p>
            <a:pPr marL="0" marR="0" algn="ctr">
              <a:lnSpc>
                <a:spcPct val="107000"/>
              </a:lnSpc>
              <a:spcAft>
                <a:spcPts val="800"/>
              </a:spcAft>
            </a:pPr>
            <a:r>
              <a:rPr lang="en-US" sz="4000" b="1" kern="0" dirty="0">
                <a:effectLst/>
                <a:latin typeface="Lucida Handwriting" panose="03010101010101010101" pitchFamily="66" charset="0"/>
                <a:ea typeface="Times New Roman" panose="02020603050405020304" pitchFamily="18" charset="0"/>
                <a:cs typeface="Times New Roman" panose="02020603050405020304" pitchFamily="18" charset="0"/>
              </a:rPr>
              <a:t>Overview</a:t>
            </a:r>
            <a:endParaRPr lang="en-US" sz="4000" kern="100" dirty="0">
              <a:effectLst/>
              <a:latin typeface="Lucida Handwriting" panose="03010101010101010101" pitchFamily="66" charset="0"/>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71302" y="2743200"/>
            <a:ext cx="5307289" cy="2778381"/>
          </a:xfrm>
        </p:spPr>
        <p:txBody>
          <a:bodyPr>
            <a:noAutofit/>
          </a:bodyPr>
          <a:lstStyle/>
          <a:p>
            <a:pPr marL="0" marR="0">
              <a:lnSpc>
                <a:spcPct val="107000"/>
              </a:lnSpc>
              <a:spcAft>
                <a:spcPts val="800"/>
              </a:spcAf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This document outlines the steps taken to clean the healthcare dataset to ensure data accuracy and integrity. The cleaning process involved addressing duplicates, standardizing formats, handling missing values, and correcting erroneous entries.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US" dirty="0"/>
              <a:t>2025</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06109-8A78-DD49-1B55-8E312A421075}"/>
              </a:ext>
            </a:extLst>
          </p:cNvPr>
          <p:cNvSpPr>
            <a:spLocks noGrp="1"/>
          </p:cNvSpPr>
          <p:nvPr>
            <p:ph type="title"/>
          </p:nvPr>
        </p:nvSpPr>
        <p:spPr>
          <a:xfrm>
            <a:off x="4246055" y="136525"/>
            <a:ext cx="2277802" cy="467078"/>
          </a:xfrm>
        </p:spPr>
        <p:txBody>
          <a:bodyPr>
            <a:noAutofit/>
          </a:bodyPr>
          <a:lstStyle/>
          <a:p>
            <a:r>
              <a:rPr lang="en-US" sz="2400" b="1" kern="0" dirty="0">
                <a:solidFill>
                  <a:srgbClr val="002060"/>
                </a:solidFill>
                <a:effectLst/>
                <a:latin typeface="Times New Roman" panose="02020603050405020304" pitchFamily="18" charset="0"/>
                <a:ea typeface="Times New Roman" panose="02020603050405020304" pitchFamily="18" charset="0"/>
              </a:rPr>
              <a:t>ID Column</a:t>
            </a:r>
            <a:endParaRPr lang="en-US" sz="2400" dirty="0">
              <a:solidFill>
                <a:srgbClr val="002060"/>
              </a:solidFill>
            </a:endParaRPr>
          </a:p>
        </p:txBody>
      </p:sp>
      <p:sp>
        <p:nvSpPr>
          <p:cNvPr id="7" name="TextBox 6">
            <a:extLst>
              <a:ext uri="{FF2B5EF4-FFF2-40B4-BE49-F238E27FC236}">
                <a16:creationId xmlns:a16="http://schemas.microsoft.com/office/drawing/2014/main" id="{A0AEDDC3-F745-58F3-C819-D02E9B770964}"/>
              </a:ext>
            </a:extLst>
          </p:cNvPr>
          <p:cNvSpPr txBox="1"/>
          <p:nvPr/>
        </p:nvSpPr>
        <p:spPr>
          <a:xfrm>
            <a:off x="79781" y="681199"/>
            <a:ext cx="11984207" cy="5630900"/>
          </a:xfrm>
          <a:prstGeom prst="rect">
            <a:avLst/>
          </a:prstGeom>
          <a:noFill/>
        </p:spPr>
        <p:txBody>
          <a:bodyPr wrap="square" rtlCol="0">
            <a:spAutoFit/>
          </a:bodyPr>
          <a:lstStyle/>
          <a:p>
            <a:pPr marL="342900" marR="0" lvl="0" indent="-342900">
              <a:lnSpc>
                <a:spcPct val="107000"/>
              </a:lnSpc>
              <a:spcAft>
                <a:spcPts val="800"/>
              </a:spcAft>
              <a:buSzPts val="1000"/>
              <a:buFont typeface="Symbol" panose="05050102010706020507" pitchFamily="18" charset="2"/>
              <a:buChar char=""/>
              <a:tabLst>
                <a:tab pos="457200" algn="l"/>
              </a:tabLst>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Issue</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Duplicate IDs present in the dataset.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SzPts val="1000"/>
              <a:buFont typeface="Symbol" panose="05050102010706020507" pitchFamily="18" charset="2"/>
              <a:buChar char=""/>
              <a:tabLst>
                <a:tab pos="457200" algn="l"/>
              </a:tabLst>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Action</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Replaced duplicates with unique IDs using the following formula: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=IF(COUNTIF(A$2:A2, A2) &gt; 1, A2 * 10 + 1, A2) </a:t>
            </a:r>
          </a:p>
          <a:p>
            <a:pPr marL="342900" marR="0" lvl="0" indent="-342900">
              <a:lnSpc>
                <a:spcPct val="107000"/>
              </a:lnSpc>
              <a:spcAft>
                <a:spcPts val="800"/>
              </a:spcAft>
              <a:buSzPts val="1000"/>
              <a:buFont typeface="Symbol" panose="05050102010706020507" pitchFamily="18" charset="2"/>
              <a:buChar char=""/>
              <a:tabLst>
                <a:tab pos="457200" algn="l"/>
              </a:tabLst>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Procedure: </a:t>
            </a:r>
            <a:endPar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IDs are located in Column A (starting from A2).</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Created a new column (B) to apply the formula.</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Dragged the formula down to fill for all entries.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Explanation: </a:t>
            </a:r>
            <a:endPar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COUNTIF(A$2:A2, A2): Counts occurrences of the value in A2 from A2 to the current row.</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IF(... &gt; 1, A2 * 10 + 1, A2): If a duplicate is found, the ID is modified; otherwise, the original ID is retained</a:t>
            </a:r>
            <a:r>
              <a:rPr lang="en-US" sz="2400" kern="0" dirty="0">
                <a:solidFill>
                  <a:srgbClr val="002060"/>
                </a:solidFill>
                <a:effectLst/>
                <a:latin typeface="Lucida Bright" panose="02040602050505020304" pitchFamily="18" charset="0"/>
                <a:ea typeface="Times New Roman" panose="02020603050405020304" pitchFamily="18" charset="0"/>
                <a:cs typeface="Times New Roman" panose="02020603050405020304" pitchFamily="18" charset="0"/>
              </a:rPr>
              <a:t>.</a:t>
            </a:r>
            <a:endParaRPr lang="en-US" dirty="0"/>
          </a:p>
        </p:txBody>
      </p:sp>
    </p:spTree>
    <p:extLst>
      <p:ext uri="{BB962C8B-B14F-4D97-AF65-F5344CB8AC3E}">
        <p14:creationId xmlns:p14="http://schemas.microsoft.com/office/powerpoint/2010/main" val="246914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F7D1A04-5522-E348-7944-AACC2537325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CD604B9D-FFB3-AEF2-7304-D5AB8C86C14F}"/>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4943ABCD-021C-BA9D-E86D-C20256D16E72}"/>
              </a:ext>
            </a:extLst>
          </p:cNvPr>
          <p:cNvSpPr>
            <a:spLocks noGrp="1"/>
          </p:cNvSpPr>
          <p:nvPr>
            <p:ph type="sldNum" sz="quarter" idx="12"/>
          </p:nvPr>
        </p:nvSpPr>
        <p:spPr/>
        <p:txBody>
          <a:bodyPr/>
          <a:lstStyle/>
          <a:p>
            <a:fld id="{B5CEABB6-07DC-46E8-9B57-56EC44A396E5}" type="slidenum">
              <a:rPr lang="en-US" smtClean="0"/>
              <a:t>4</a:t>
            </a:fld>
            <a:endParaRPr lang="en-US" dirty="0"/>
          </a:p>
        </p:txBody>
      </p:sp>
      <p:sp>
        <p:nvSpPr>
          <p:cNvPr id="10" name="TextBox 9">
            <a:extLst>
              <a:ext uri="{FF2B5EF4-FFF2-40B4-BE49-F238E27FC236}">
                <a16:creationId xmlns:a16="http://schemas.microsoft.com/office/drawing/2014/main" id="{07EFC8A7-62D6-2381-64D3-D2C916572797}"/>
              </a:ext>
            </a:extLst>
          </p:cNvPr>
          <p:cNvSpPr txBox="1"/>
          <p:nvPr/>
        </p:nvSpPr>
        <p:spPr>
          <a:xfrm>
            <a:off x="244550" y="1371600"/>
            <a:ext cx="4540102" cy="3056158"/>
          </a:xfrm>
          <a:prstGeom prst="rect">
            <a:avLst/>
          </a:prstGeom>
          <a:noFill/>
        </p:spPr>
        <p:txBody>
          <a:bodyPr wrap="square" rtlCol="0">
            <a:spAutoFit/>
          </a:bodyPr>
          <a:lstStyle/>
          <a:p>
            <a:pPr marR="0" lvl="0">
              <a:lnSpc>
                <a:spcPct val="107000"/>
              </a:lnSpc>
              <a:spcAft>
                <a:spcPts val="800"/>
              </a:spcAft>
              <a:buSzPts val="1000"/>
              <a:tabLst>
                <a:tab pos="457200" algn="l"/>
              </a:tabLst>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Action</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 Standardized names using the </a:t>
            </a:r>
            <a:r>
              <a:rPr lang="en-US" sz="2800" kern="0" dirty="0">
                <a:effectLst/>
                <a:latin typeface="Courier New" panose="02070309020205020404" pitchFamily="49" charset="0"/>
                <a:ea typeface="Times New Roman" panose="02020603050405020304" pitchFamily="18" charset="0"/>
                <a:cs typeface="Times New Roman" panose="02020603050405020304" pitchFamily="18" charset="0"/>
              </a:rPr>
              <a:t>PROPER()</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 function to ensure proper capitalization.</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Aft>
                <a:spcPts val="800"/>
              </a:spcAft>
              <a:buSzPts val="1000"/>
              <a:tabLst>
                <a:tab pos="457200" algn="l"/>
              </a:tabLst>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Formula</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kern="0" dirty="0">
                <a:effectLst/>
                <a:latin typeface="Courier New" panose="02070309020205020404" pitchFamily="49" charset="0"/>
                <a:ea typeface="Times New Roman" panose="02020603050405020304" pitchFamily="18" charset="0"/>
                <a:cs typeface="Times New Roman" panose="02020603050405020304" pitchFamily="18" charset="0"/>
              </a:rPr>
              <a:t>=PROPER()</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DD40FECF-E5D3-DEC9-1F08-59B4708AB625}"/>
              </a:ext>
            </a:extLst>
          </p:cNvPr>
          <p:cNvSpPr txBox="1"/>
          <p:nvPr/>
        </p:nvSpPr>
        <p:spPr>
          <a:xfrm>
            <a:off x="5613992" y="2105247"/>
            <a:ext cx="5411972" cy="3040897"/>
          </a:xfrm>
          <a:prstGeom prst="rect">
            <a:avLst/>
          </a:prstGeom>
          <a:noFill/>
        </p:spPr>
        <p:txBody>
          <a:bodyPr wrap="square">
            <a:spAutoFit/>
          </a:bodyPr>
          <a:lstStyle/>
          <a:p>
            <a:pPr marR="0" lvl="0">
              <a:lnSpc>
                <a:spcPct val="107000"/>
              </a:lnSpc>
              <a:spcAft>
                <a:spcPts val="800"/>
              </a:spcAft>
              <a:buSzPts val="1000"/>
              <a:tabLst>
                <a:tab pos="457200" algn="l"/>
              </a:tabLst>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Issue</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 Unknown and zero values present in the age column.</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Aft>
                <a:spcPts val="800"/>
              </a:spcAft>
              <a:buSzPts val="1000"/>
              <a:tabLst>
                <a:tab pos="457200" algn="l"/>
              </a:tabLst>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Action</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 Replaced unknown and zero ages with a median value of 30.</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Aft>
                <a:spcPts val="800"/>
              </a:spcAft>
              <a:buSzPts val="1000"/>
              <a:tabLst>
                <a:tab pos="457200" algn="l"/>
              </a:tabLst>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Procedure</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 Used conditional replacement based on age values.</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39FF0DFC-7084-9B25-9769-E4EF3B164703}"/>
              </a:ext>
            </a:extLst>
          </p:cNvPr>
          <p:cNvSpPr txBox="1"/>
          <p:nvPr/>
        </p:nvSpPr>
        <p:spPr>
          <a:xfrm>
            <a:off x="6523857" y="1231863"/>
            <a:ext cx="2800896" cy="584775"/>
          </a:xfrm>
          <a:prstGeom prst="rect">
            <a:avLst/>
          </a:prstGeom>
          <a:noFill/>
        </p:spPr>
        <p:txBody>
          <a:bodyPr wrap="square">
            <a:spAutoFit/>
          </a:bodyPr>
          <a:lstStyle/>
          <a:p>
            <a:r>
              <a:rPr lang="en-US" sz="3200" b="1" kern="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Age Column</a:t>
            </a:r>
            <a:endParaRPr lang="en-US" sz="3200" dirty="0"/>
          </a:p>
        </p:txBody>
      </p:sp>
      <p:sp>
        <p:nvSpPr>
          <p:cNvPr id="18" name="TextBox 17">
            <a:extLst>
              <a:ext uri="{FF2B5EF4-FFF2-40B4-BE49-F238E27FC236}">
                <a16:creationId xmlns:a16="http://schemas.microsoft.com/office/drawing/2014/main" id="{FD012F05-898F-08BB-1A21-712A269C9797}"/>
              </a:ext>
            </a:extLst>
          </p:cNvPr>
          <p:cNvSpPr txBox="1"/>
          <p:nvPr/>
        </p:nvSpPr>
        <p:spPr>
          <a:xfrm>
            <a:off x="804324" y="647088"/>
            <a:ext cx="2800896" cy="584775"/>
          </a:xfrm>
          <a:prstGeom prst="rect">
            <a:avLst/>
          </a:prstGeom>
          <a:noFill/>
        </p:spPr>
        <p:txBody>
          <a:bodyPr wrap="square">
            <a:spAutoFit/>
          </a:bodyPr>
          <a:lstStyle/>
          <a:p>
            <a:r>
              <a:rPr lang="en-US" sz="3200" b="1" kern="0" dirty="0">
                <a:solidFill>
                  <a:srgbClr val="002060"/>
                </a:solidFill>
                <a:latin typeface="Times New Roman" panose="02020603050405020304" pitchFamily="18" charset="0"/>
                <a:cs typeface="Times New Roman" panose="02020603050405020304" pitchFamily="18" charset="0"/>
              </a:rPr>
              <a:t>Name</a:t>
            </a:r>
            <a:r>
              <a:rPr lang="en-US" b="1" kern="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3200" b="1" kern="0" dirty="0">
                <a:solidFill>
                  <a:srgbClr val="002060"/>
                </a:solidFill>
                <a:latin typeface="Times New Roman" panose="02020603050405020304" pitchFamily="18" charset="0"/>
                <a:cs typeface="Times New Roman" panose="02020603050405020304" pitchFamily="18" charset="0"/>
              </a:rPr>
              <a:t>Column</a:t>
            </a:r>
          </a:p>
        </p:txBody>
      </p:sp>
    </p:spTree>
    <p:extLst>
      <p:ext uri="{BB962C8B-B14F-4D97-AF65-F5344CB8AC3E}">
        <p14:creationId xmlns:p14="http://schemas.microsoft.com/office/powerpoint/2010/main" val="2715107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8CE97A-9705-C1B5-8591-9096224F1320}"/>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C2731508-AD2D-DC74-8A51-1F604789CED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095E838-F1C1-4EDE-951A-C9BE4F0D5802}"/>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BC211775-C62E-23C0-F3AA-5510025101FE}"/>
              </a:ext>
            </a:extLst>
          </p:cNvPr>
          <p:cNvSpPr>
            <a:spLocks noGrp="1"/>
          </p:cNvSpPr>
          <p:nvPr>
            <p:ph type="sldNum" sz="quarter" idx="12"/>
          </p:nvPr>
        </p:nvSpPr>
        <p:spPr/>
        <p:txBody>
          <a:bodyPr/>
          <a:lstStyle/>
          <a:p>
            <a:fld id="{B5CEABB6-07DC-46E8-9B57-56EC44A396E5}" type="slidenum">
              <a:rPr lang="en-US" smtClean="0"/>
              <a:t>5</a:t>
            </a:fld>
            <a:endParaRPr lang="en-US" dirty="0"/>
          </a:p>
        </p:txBody>
      </p:sp>
      <p:sp>
        <p:nvSpPr>
          <p:cNvPr id="10" name="TextBox 9">
            <a:extLst>
              <a:ext uri="{FF2B5EF4-FFF2-40B4-BE49-F238E27FC236}">
                <a16:creationId xmlns:a16="http://schemas.microsoft.com/office/drawing/2014/main" id="{CE90D5E4-F4E4-5046-AE84-CD06A09E8BA6}"/>
              </a:ext>
            </a:extLst>
          </p:cNvPr>
          <p:cNvSpPr txBox="1"/>
          <p:nvPr/>
        </p:nvSpPr>
        <p:spPr>
          <a:xfrm>
            <a:off x="563527" y="1339702"/>
            <a:ext cx="4972778" cy="2929969"/>
          </a:xfrm>
          <a:prstGeom prst="rect">
            <a:avLst/>
          </a:prstGeom>
          <a:noFill/>
        </p:spPr>
        <p:txBody>
          <a:bodyPr wrap="square" rtlCol="0">
            <a:spAutoFit/>
          </a:bodyPr>
          <a:lstStyle/>
          <a:p>
            <a:pPr marR="0" lvl="0">
              <a:lnSpc>
                <a:spcPct val="107000"/>
              </a:lnSpc>
              <a:spcAft>
                <a:spcPts val="800"/>
              </a:spcAft>
              <a:buSzPts val="1000"/>
              <a:tabLst>
                <a:tab pos="457200" algn="l"/>
              </a:tabLst>
            </a:pPr>
            <a:r>
              <a:rPr lang="en-US" sz="2800" b="1" kern="0" dirty="0">
                <a:latin typeface="Times New Roman" panose="02020603050405020304" pitchFamily="18" charset="0"/>
                <a:cs typeface="Times New Roman" panose="02020603050405020304" pitchFamily="18" charset="0"/>
              </a:rPr>
              <a:t>Issue</a:t>
            </a:r>
            <a:r>
              <a:rPr lang="en-US" sz="2800" kern="0" dirty="0">
                <a:latin typeface="Times New Roman" panose="02020603050405020304" pitchFamily="18" charset="0"/>
                <a:cs typeface="Times New Roman" panose="02020603050405020304" pitchFamily="18" charset="0"/>
              </a:rPr>
              <a:t>: Negative values identified, likely due to typos.</a:t>
            </a:r>
          </a:p>
          <a:p>
            <a:pPr marR="0" lvl="0">
              <a:lnSpc>
                <a:spcPct val="107000"/>
              </a:lnSpc>
              <a:spcAft>
                <a:spcPts val="800"/>
              </a:spcAft>
              <a:buSzPts val="1000"/>
              <a:tabLst>
                <a:tab pos="457200" algn="l"/>
              </a:tabLst>
            </a:pPr>
            <a:r>
              <a:rPr lang="en-US" sz="2800" b="1" kern="0" dirty="0">
                <a:latin typeface="Times New Roman" panose="02020603050405020304" pitchFamily="18" charset="0"/>
                <a:cs typeface="Times New Roman" panose="02020603050405020304" pitchFamily="18" charset="0"/>
              </a:rPr>
              <a:t>Action</a:t>
            </a:r>
            <a:r>
              <a:rPr lang="en-US" sz="2800" kern="0" dirty="0">
                <a:latin typeface="Times New Roman" panose="02020603050405020304" pitchFamily="18" charset="0"/>
                <a:cs typeface="Times New Roman" panose="02020603050405020304" pitchFamily="18" charset="0"/>
              </a:rPr>
              <a:t>: Corrected negative salary entries manually and set the column type to currency to standardize formatting.</a:t>
            </a:r>
          </a:p>
        </p:txBody>
      </p:sp>
      <p:sp>
        <p:nvSpPr>
          <p:cNvPr id="8" name="TextBox 7">
            <a:extLst>
              <a:ext uri="{FF2B5EF4-FFF2-40B4-BE49-F238E27FC236}">
                <a16:creationId xmlns:a16="http://schemas.microsoft.com/office/drawing/2014/main" id="{9354D066-2364-55D8-CB22-C2545A7CCEF0}"/>
              </a:ext>
            </a:extLst>
          </p:cNvPr>
          <p:cNvSpPr txBox="1"/>
          <p:nvPr/>
        </p:nvSpPr>
        <p:spPr>
          <a:xfrm>
            <a:off x="7461397" y="810771"/>
            <a:ext cx="6097772" cy="584775"/>
          </a:xfrm>
          <a:prstGeom prst="rect">
            <a:avLst/>
          </a:prstGeom>
          <a:noFill/>
        </p:spPr>
        <p:txBody>
          <a:bodyPr wrap="square">
            <a:spAutoFit/>
          </a:bodyPr>
          <a:lstStyle/>
          <a:p>
            <a:r>
              <a:rPr lang="en-US" sz="3200" b="1" kern="0" dirty="0">
                <a:solidFill>
                  <a:srgbClr val="002060"/>
                </a:solidFill>
                <a:latin typeface="Times New Roman" panose="02020603050405020304" pitchFamily="18" charset="0"/>
                <a:cs typeface="Times New Roman" panose="02020603050405020304" pitchFamily="18" charset="0"/>
              </a:rPr>
              <a:t>Blood Type Column</a:t>
            </a:r>
          </a:p>
        </p:txBody>
      </p:sp>
      <p:sp>
        <p:nvSpPr>
          <p:cNvPr id="14" name="TextBox 13">
            <a:extLst>
              <a:ext uri="{FF2B5EF4-FFF2-40B4-BE49-F238E27FC236}">
                <a16:creationId xmlns:a16="http://schemas.microsoft.com/office/drawing/2014/main" id="{BB7517DB-0706-0136-4E6C-C873040F9F63}"/>
              </a:ext>
            </a:extLst>
          </p:cNvPr>
          <p:cNvSpPr txBox="1"/>
          <p:nvPr/>
        </p:nvSpPr>
        <p:spPr>
          <a:xfrm>
            <a:off x="922375" y="599523"/>
            <a:ext cx="3957969" cy="584775"/>
          </a:xfrm>
          <a:prstGeom prst="rect">
            <a:avLst/>
          </a:prstGeom>
          <a:noFill/>
        </p:spPr>
        <p:txBody>
          <a:bodyPr wrap="square">
            <a:spAutoFit/>
          </a:bodyPr>
          <a:lstStyle/>
          <a:p>
            <a:r>
              <a:rPr lang="en-US" sz="3200" b="1" kern="0" dirty="0">
                <a:solidFill>
                  <a:srgbClr val="002060"/>
                </a:solidFill>
                <a:latin typeface="Times New Roman" panose="02020603050405020304" pitchFamily="18" charset="0"/>
                <a:cs typeface="Times New Roman" panose="02020603050405020304" pitchFamily="18" charset="0"/>
              </a:rPr>
              <a:t>Salary Column</a:t>
            </a:r>
          </a:p>
        </p:txBody>
      </p:sp>
      <p:sp>
        <p:nvSpPr>
          <p:cNvPr id="16" name="TextBox 15">
            <a:extLst>
              <a:ext uri="{FF2B5EF4-FFF2-40B4-BE49-F238E27FC236}">
                <a16:creationId xmlns:a16="http://schemas.microsoft.com/office/drawing/2014/main" id="{800244DE-AEAA-E579-D2E5-83A1C5BE8740}"/>
              </a:ext>
            </a:extLst>
          </p:cNvPr>
          <p:cNvSpPr txBox="1"/>
          <p:nvPr/>
        </p:nvSpPr>
        <p:spPr>
          <a:xfrm>
            <a:off x="7461397" y="1520456"/>
            <a:ext cx="3979236" cy="2929969"/>
          </a:xfrm>
          <a:prstGeom prst="rect">
            <a:avLst/>
          </a:prstGeom>
          <a:noFill/>
        </p:spPr>
        <p:txBody>
          <a:bodyPr wrap="square">
            <a:spAutoFit/>
          </a:bodyPr>
          <a:lstStyle/>
          <a:p>
            <a:pPr marR="0" lvl="0">
              <a:lnSpc>
                <a:spcPct val="107000"/>
              </a:lnSpc>
              <a:spcAft>
                <a:spcPts val="800"/>
              </a:spcAft>
              <a:buSzPts val="1000"/>
              <a:tabLst>
                <a:tab pos="457200" algn="l"/>
              </a:tabLst>
            </a:pPr>
            <a:r>
              <a:rPr lang="en-US" sz="2800" b="1" kern="0" dirty="0">
                <a:latin typeface="Times New Roman" panose="02020603050405020304" pitchFamily="18" charset="0"/>
                <a:cs typeface="Times New Roman" panose="02020603050405020304" pitchFamily="18" charset="0"/>
              </a:rPr>
              <a:t>Issue</a:t>
            </a:r>
            <a:r>
              <a:rPr lang="en-US" sz="2800" kern="0" dirty="0">
                <a:latin typeface="Times New Roman" panose="02020603050405020304" pitchFamily="18" charset="0"/>
                <a:cs typeface="Times New Roman" panose="02020603050405020304" pitchFamily="18" charset="0"/>
              </a:rPr>
              <a:t>: Empty values in the blood type column.</a:t>
            </a:r>
          </a:p>
          <a:p>
            <a:pPr marR="0" lvl="0">
              <a:lnSpc>
                <a:spcPct val="107000"/>
              </a:lnSpc>
              <a:spcAft>
                <a:spcPts val="800"/>
              </a:spcAft>
              <a:buSzPts val="1000"/>
              <a:tabLst>
                <a:tab pos="457200" algn="l"/>
              </a:tabLst>
            </a:pPr>
            <a:r>
              <a:rPr lang="en-US" sz="2800" b="1" kern="0" dirty="0">
                <a:latin typeface="Times New Roman" panose="02020603050405020304" pitchFamily="18" charset="0"/>
                <a:cs typeface="Times New Roman" panose="02020603050405020304" pitchFamily="18" charset="0"/>
              </a:rPr>
              <a:t>Action</a:t>
            </a:r>
            <a:r>
              <a:rPr lang="en-US" sz="2800" kern="0" dirty="0">
                <a:latin typeface="Times New Roman" panose="02020603050405020304" pitchFamily="18" charset="0"/>
                <a:cs typeface="Times New Roman" panose="02020603050405020304" pitchFamily="18" charset="0"/>
              </a:rPr>
              <a:t>: Replaced empty entries with "unknown" to maintain completeness of data</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7930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22A9DA-4A54-6614-7B0E-A323AE940FDB}"/>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20D37175-D68B-8CE8-69EB-0D0BE34615A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8B79DCFB-A0CC-EB1D-4A0D-A6B25364F57B}"/>
              </a:ext>
            </a:extLst>
          </p:cNvPr>
          <p:cNvSpPr>
            <a:spLocks noGrp="1"/>
          </p:cNvSpPr>
          <p:nvPr>
            <p:ph type="ftr" sz="quarter" idx="11"/>
          </p:nvPr>
        </p:nvSpPr>
        <p:spPr/>
        <p:txBody>
          <a:bodyPr/>
          <a:lstStyle/>
          <a:p>
            <a:r>
              <a:rPr lang="en-US" dirty="0"/>
              <a:t>2025</a:t>
            </a:r>
          </a:p>
        </p:txBody>
      </p:sp>
      <p:sp>
        <p:nvSpPr>
          <p:cNvPr id="6" name="Slide Number Placeholder 5">
            <a:extLst>
              <a:ext uri="{FF2B5EF4-FFF2-40B4-BE49-F238E27FC236}">
                <a16:creationId xmlns:a16="http://schemas.microsoft.com/office/drawing/2014/main" id="{8EC367EA-9948-4F97-D110-358B5377ED4A}"/>
              </a:ext>
            </a:extLst>
          </p:cNvPr>
          <p:cNvSpPr>
            <a:spLocks noGrp="1"/>
          </p:cNvSpPr>
          <p:nvPr>
            <p:ph type="sldNum" sz="quarter" idx="12"/>
          </p:nvPr>
        </p:nvSpPr>
        <p:spPr/>
        <p:txBody>
          <a:bodyPr/>
          <a:lstStyle/>
          <a:p>
            <a:fld id="{B5CEABB6-07DC-46E8-9B57-56EC44A396E5}" type="slidenum">
              <a:rPr lang="en-US" smtClean="0"/>
              <a:t>6</a:t>
            </a:fld>
            <a:endParaRPr lang="en-US" dirty="0"/>
          </a:p>
        </p:txBody>
      </p:sp>
      <p:sp>
        <p:nvSpPr>
          <p:cNvPr id="10" name="TextBox 9">
            <a:extLst>
              <a:ext uri="{FF2B5EF4-FFF2-40B4-BE49-F238E27FC236}">
                <a16:creationId xmlns:a16="http://schemas.microsoft.com/office/drawing/2014/main" id="{0F852443-B0E8-8EC8-27D7-9D25FC96E4EE}"/>
              </a:ext>
            </a:extLst>
          </p:cNvPr>
          <p:cNvSpPr txBox="1"/>
          <p:nvPr/>
        </p:nvSpPr>
        <p:spPr>
          <a:xfrm>
            <a:off x="1000491" y="2083982"/>
            <a:ext cx="4900579" cy="2016258"/>
          </a:xfrm>
          <a:prstGeom prst="rect">
            <a:avLst/>
          </a:prstGeom>
          <a:noFill/>
        </p:spPr>
        <p:txBody>
          <a:bodyPr wrap="square" rtlCol="0">
            <a:spAutoFit/>
          </a:bodyPr>
          <a:lstStyle/>
          <a:p>
            <a:pPr marR="0" lvl="0">
              <a:lnSpc>
                <a:spcPct val="107000"/>
              </a:lnSpc>
              <a:spcAft>
                <a:spcPts val="800"/>
              </a:spcAft>
              <a:buSzPts val="1000"/>
              <a:tabLst>
                <a:tab pos="457200" algn="l"/>
              </a:tabLst>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Issue</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 Empty cells present.</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Aft>
                <a:spcPts val="800"/>
              </a:spcAft>
              <a:buSzPts val="1000"/>
              <a:tabLst>
                <a:tab pos="457200" algn="l"/>
              </a:tabLst>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Action</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 Filled empty cells with "unknown" using a down-fill formula to standardize entries.</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E44C1582-DA52-F2CE-DB7A-4513F94EB564}"/>
              </a:ext>
            </a:extLst>
          </p:cNvPr>
          <p:cNvSpPr txBox="1"/>
          <p:nvPr/>
        </p:nvSpPr>
        <p:spPr>
          <a:xfrm>
            <a:off x="893136" y="1054026"/>
            <a:ext cx="4497572" cy="584775"/>
          </a:xfrm>
          <a:prstGeom prst="rect">
            <a:avLst/>
          </a:prstGeom>
          <a:noFill/>
        </p:spPr>
        <p:txBody>
          <a:bodyPr wrap="square">
            <a:spAutoFit/>
          </a:bodyPr>
          <a:lstStyle/>
          <a:p>
            <a:r>
              <a:rPr lang="en-US" sz="3200" b="1" kern="0" dirty="0">
                <a:solidFill>
                  <a:srgbClr val="002060"/>
                </a:solidFill>
                <a:effectLst/>
                <a:latin typeface="Times New Roman" panose="02020603050405020304" pitchFamily="18" charset="0"/>
                <a:ea typeface="Times New Roman" panose="02020603050405020304" pitchFamily="18" charset="0"/>
              </a:rPr>
              <a:t>Education Type Column</a:t>
            </a:r>
            <a:endParaRPr lang="en-US" sz="3200" dirty="0">
              <a:solidFill>
                <a:srgbClr val="002060"/>
              </a:solidFill>
            </a:endParaRPr>
          </a:p>
        </p:txBody>
      </p:sp>
      <p:sp>
        <p:nvSpPr>
          <p:cNvPr id="12" name="TextBox 11">
            <a:extLst>
              <a:ext uri="{FF2B5EF4-FFF2-40B4-BE49-F238E27FC236}">
                <a16:creationId xmlns:a16="http://schemas.microsoft.com/office/drawing/2014/main" id="{6B2619BC-56C3-4390-6904-1DA8F0C24B1F}"/>
              </a:ext>
            </a:extLst>
          </p:cNvPr>
          <p:cNvSpPr txBox="1"/>
          <p:nvPr/>
        </p:nvSpPr>
        <p:spPr>
          <a:xfrm>
            <a:off x="7142420" y="1054026"/>
            <a:ext cx="4276947" cy="584775"/>
          </a:xfrm>
          <a:prstGeom prst="rect">
            <a:avLst/>
          </a:prstGeom>
          <a:noFill/>
        </p:spPr>
        <p:txBody>
          <a:bodyPr wrap="square">
            <a:spAutoFit/>
          </a:bodyPr>
          <a:lstStyle/>
          <a:p>
            <a:r>
              <a:rPr lang="en-US" sz="3200" b="1" kern="0" dirty="0">
                <a:solidFill>
                  <a:srgbClr val="002060"/>
                </a:solidFill>
                <a:latin typeface="Times New Roman" panose="02020603050405020304" pitchFamily="18" charset="0"/>
              </a:rPr>
              <a:t>Credit</a:t>
            </a:r>
            <a:r>
              <a:rPr lang="en-US" sz="1800" b="1" kern="0" dirty="0">
                <a:effectLst/>
                <a:latin typeface="Times New Roman" panose="02020603050405020304" pitchFamily="18" charset="0"/>
                <a:ea typeface="Times New Roman" panose="02020603050405020304" pitchFamily="18" charset="0"/>
              </a:rPr>
              <a:t> </a:t>
            </a:r>
            <a:r>
              <a:rPr lang="en-US" sz="3200" b="1" kern="0" dirty="0">
                <a:solidFill>
                  <a:srgbClr val="002060"/>
                </a:solidFill>
                <a:latin typeface="Times New Roman" panose="02020603050405020304" pitchFamily="18" charset="0"/>
              </a:rPr>
              <a:t>Score</a:t>
            </a:r>
            <a:r>
              <a:rPr lang="en-US" sz="1800" b="1" kern="0" dirty="0">
                <a:effectLst/>
                <a:latin typeface="Times New Roman" panose="02020603050405020304" pitchFamily="18" charset="0"/>
                <a:ea typeface="Times New Roman" panose="02020603050405020304" pitchFamily="18" charset="0"/>
              </a:rPr>
              <a:t> </a:t>
            </a:r>
            <a:r>
              <a:rPr lang="en-US" sz="3200" b="1" kern="0" dirty="0">
                <a:solidFill>
                  <a:srgbClr val="002060"/>
                </a:solidFill>
                <a:latin typeface="Times New Roman" panose="02020603050405020304" pitchFamily="18" charset="0"/>
              </a:rPr>
              <a:t>Column</a:t>
            </a:r>
          </a:p>
        </p:txBody>
      </p:sp>
      <p:sp>
        <p:nvSpPr>
          <p:cNvPr id="14" name="TextBox 13">
            <a:extLst>
              <a:ext uri="{FF2B5EF4-FFF2-40B4-BE49-F238E27FC236}">
                <a16:creationId xmlns:a16="http://schemas.microsoft.com/office/drawing/2014/main" id="{DD87478F-DBC0-9D26-D032-2163C6521CA2}"/>
              </a:ext>
            </a:extLst>
          </p:cNvPr>
          <p:cNvSpPr txBox="1"/>
          <p:nvPr/>
        </p:nvSpPr>
        <p:spPr>
          <a:xfrm>
            <a:off x="7230140" y="1743740"/>
            <a:ext cx="4465674" cy="3962944"/>
          </a:xfrm>
          <a:prstGeom prst="rect">
            <a:avLst/>
          </a:prstGeom>
          <a:noFill/>
        </p:spPr>
        <p:txBody>
          <a:bodyPr wrap="square">
            <a:spAutoFit/>
          </a:bodyPr>
          <a:lstStyle/>
          <a:p>
            <a:pPr marR="0" lvl="0">
              <a:lnSpc>
                <a:spcPct val="107000"/>
              </a:lnSpc>
              <a:spcAft>
                <a:spcPts val="800"/>
              </a:spcAft>
              <a:buSzPts val="1000"/>
              <a:tabLst>
                <a:tab pos="457200" algn="l"/>
              </a:tabLst>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Issue</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 N/A values detected.</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Aft>
                <a:spcPts val="800"/>
              </a:spcAft>
              <a:buSzPts val="1000"/>
              <a:tabLst>
                <a:tab pos="457200" algn="l"/>
              </a:tabLst>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Action</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 Replaced N/A cells with the mean credit score of the available data to ensure a complete dataset.</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Aft>
                <a:spcPts val="800"/>
              </a:spcAft>
              <a:buSzPts val="1000"/>
              <a:tabLst>
                <a:tab pos="457200" algn="l"/>
              </a:tabLst>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Procedure</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 Calculated the mean and applied it to the respective entries.</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97278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1BE046-6C70-8621-6D05-ABD962F0C43F}"/>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1B71BA2E-734C-2798-5CE5-CF5B26D46F5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BFA5410E-9233-C36E-D459-463E5338C5C2}"/>
              </a:ext>
            </a:extLst>
          </p:cNvPr>
          <p:cNvSpPr>
            <a:spLocks noGrp="1"/>
          </p:cNvSpPr>
          <p:nvPr>
            <p:ph type="ftr" sz="quarter" idx="11"/>
          </p:nvPr>
        </p:nvSpPr>
        <p:spPr/>
        <p:txBody>
          <a:bodyPr/>
          <a:lstStyle/>
          <a:p>
            <a:r>
              <a:rPr lang="en-US" dirty="0"/>
              <a:t>2025</a:t>
            </a:r>
          </a:p>
        </p:txBody>
      </p:sp>
      <p:sp>
        <p:nvSpPr>
          <p:cNvPr id="6" name="Slide Number Placeholder 5">
            <a:extLst>
              <a:ext uri="{FF2B5EF4-FFF2-40B4-BE49-F238E27FC236}">
                <a16:creationId xmlns:a16="http://schemas.microsoft.com/office/drawing/2014/main" id="{50A120B0-7D17-791B-1CD1-59AC583C177C}"/>
              </a:ext>
            </a:extLst>
          </p:cNvPr>
          <p:cNvSpPr>
            <a:spLocks noGrp="1"/>
          </p:cNvSpPr>
          <p:nvPr>
            <p:ph type="sldNum" sz="quarter" idx="12"/>
          </p:nvPr>
        </p:nvSpPr>
        <p:spPr/>
        <p:txBody>
          <a:bodyPr/>
          <a:lstStyle/>
          <a:p>
            <a:fld id="{B5CEABB6-07DC-46E8-9B57-56EC44A396E5}" type="slidenum">
              <a:rPr lang="en-US" smtClean="0"/>
              <a:t>7</a:t>
            </a:fld>
            <a:endParaRPr lang="en-US" dirty="0"/>
          </a:p>
        </p:txBody>
      </p:sp>
      <p:sp>
        <p:nvSpPr>
          <p:cNvPr id="10" name="TextBox 9">
            <a:extLst>
              <a:ext uri="{FF2B5EF4-FFF2-40B4-BE49-F238E27FC236}">
                <a16:creationId xmlns:a16="http://schemas.microsoft.com/office/drawing/2014/main" id="{86E75ACD-2546-B329-8D03-0D13A31034D9}"/>
              </a:ext>
            </a:extLst>
          </p:cNvPr>
          <p:cNvSpPr txBox="1"/>
          <p:nvPr/>
        </p:nvSpPr>
        <p:spPr>
          <a:xfrm>
            <a:off x="674277" y="1535881"/>
            <a:ext cx="4900579" cy="1452642"/>
          </a:xfrm>
          <a:prstGeom prst="rect">
            <a:avLst/>
          </a:prstGeom>
          <a:noFill/>
        </p:spPr>
        <p:txBody>
          <a:bodyPr wrap="square" rtlCol="0">
            <a:spAutoFit/>
          </a:bodyPr>
          <a:lstStyle/>
          <a:p>
            <a:pPr marR="0" lvl="0">
              <a:lnSpc>
                <a:spcPct val="107000"/>
              </a:lnSpc>
              <a:spcAft>
                <a:spcPts val="800"/>
              </a:spcAft>
              <a:buSzPts val="1000"/>
              <a:tabLst>
                <a:tab pos="457200" algn="l"/>
              </a:tabLst>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Action</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 Converted the date column to a proper date type to facilitate date-related analyses.</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9377CC13-26C3-1EBC-AB26-76DBFA1AAC05}"/>
              </a:ext>
            </a:extLst>
          </p:cNvPr>
          <p:cNvSpPr txBox="1"/>
          <p:nvPr/>
        </p:nvSpPr>
        <p:spPr>
          <a:xfrm>
            <a:off x="875781" y="696628"/>
            <a:ext cx="4497572" cy="584775"/>
          </a:xfrm>
          <a:prstGeom prst="rect">
            <a:avLst/>
          </a:prstGeom>
          <a:noFill/>
        </p:spPr>
        <p:txBody>
          <a:bodyPr wrap="square">
            <a:spAutoFit/>
          </a:bodyPr>
          <a:lstStyle/>
          <a:p>
            <a:r>
              <a:rPr lang="en-US" sz="3200" b="1" kern="0" dirty="0">
                <a:solidFill>
                  <a:srgbClr val="002060"/>
                </a:solidFill>
                <a:latin typeface="Times New Roman" panose="02020603050405020304" pitchFamily="18" charset="0"/>
              </a:rPr>
              <a:t>Date Column</a:t>
            </a:r>
          </a:p>
        </p:txBody>
      </p:sp>
      <p:sp>
        <p:nvSpPr>
          <p:cNvPr id="12" name="TextBox 11">
            <a:extLst>
              <a:ext uri="{FF2B5EF4-FFF2-40B4-BE49-F238E27FC236}">
                <a16:creationId xmlns:a16="http://schemas.microsoft.com/office/drawing/2014/main" id="{0683FBA7-7D37-1826-BA90-8729B478BCDA}"/>
              </a:ext>
            </a:extLst>
          </p:cNvPr>
          <p:cNvSpPr txBox="1"/>
          <p:nvPr/>
        </p:nvSpPr>
        <p:spPr>
          <a:xfrm>
            <a:off x="875781" y="3338633"/>
            <a:ext cx="4276947" cy="584775"/>
          </a:xfrm>
          <a:prstGeom prst="rect">
            <a:avLst/>
          </a:prstGeom>
          <a:noFill/>
        </p:spPr>
        <p:txBody>
          <a:bodyPr wrap="square">
            <a:spAutoFit/>
          </a:bodyPr>
          <a:lstStyle/>
          <a:p>
            <a:r>
              <a:rPr lang="en-US" sz="3200" b="1" kern="0" dirty="0">
                <a:solidFill>
                  <a:srgbClr val="002060"/>
                </a:solidFill>
                <a:latin typeface="Times New Roman" panose="02020603050405020304" pitchFamily="18" charset="0"/>
              </a:rPr>
              <a:t>City Name Column</a:t>
            </a:r>
          </a:p>
        </p:txBody>
      </p:sp>
      <p:sp>
        <p:nvSpPr>
          <p:cNvPr id="14" name="TextBox 13">
            <a:extLst>
              <a:ext uri="{FF2B5EF4-FFF2-40B4-BE49-F238E27FC236}">
                <a16:creationId xmlns:a16="http://schemas.microsoft.com/office/drawing/2014/main" id="{FFB472D2-5470-B2E1-ED73-EA9C6E605F4D}"/>
              </a:ext>
            </a:extLst>
          </p:cNvPr>
          <p:cNvSpPr txBox="1"/>
          <p:nvPr/>
        </p:nvSpPr>
        <p:spPr>
          <a:xfrm>
            <a:off x="781417" y="4092574"/>
            <a:ext cx="4465674" cy="1913665"/>
          </a:xfrm>
          <a:prstGeom prst="rect">
            <a:avLst/>
          </a:prstGeom>
          <a:noFill/>
        </p:spPr>
        <p:txBody>
          <a:bodyPr wrap="square">
            <a:spAutoFit/>
          </a:bodyPr>
          <a:lstStyle/>
          <a:p>
            <a:pPr marR="0" lvl="0">
              <a:lnSpc>
                <a:spcPct val="107000"/>
              </a:lnSpc>
              <a:spcAft>
                <a:spcPts val="800"/>
              </a:spcAft>
              <a:buSzPts val="1000"/>
              <a:tabLst>
                <a:tab pos="457200" algn="l"/>
              </a:tabLst>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Action</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 Renamed each city entry with its full name to improve clarity and consistency in the dataset.</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91978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a:normAutofit/>
          </a:bodyPr>
          <a:lstStyle/>
          <a:p>
            <a:r>
              <a:rPr lang="en-US" sz="3600" b="1" dirty="0">
                <a:solidFill>
                  <a:srgbClr val="002060"/>
                </a:solidFill>
              </a:rPr>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3206187"/>
            <a:ext cx="5111750" cy="2963119"/>
          </a:xfrm>
        </p:spPr>
        <p:txBody>
          <a:bodyPr vert="horz" lIns="91440" tIns="45720" rIns="91440" bIns="45720" rtlCol="0" anchor="b">
            <a:noAutofit/>
          </a:bodyPr>
          <a:lstStyle/>
          <a:p>
            <a:pPr marL="0" marR="0">
              <a:lnSpc>
                <a:spcPct val="107000"/>
              </a:lnSpc>
              <a:spcAft>
                <a:spcPts val="800"/>
              </a:spcAft>
            </a:pPr>
            <a:r>
              <a:rPr lang="en-US" sz="2400" kern="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The data cleaning process enhanced the quality and usability of the healthcare dataset. By addressing duplicates, standardizing formats, and handling missing values, the dataset is now more reliable for analysis and reporting.</a:t>
            </a:r>
            <a:endParaRPr lang="en-US" sz="2400"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dirty="0"/>
              <a:t>2025</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b="1" dirty="0">
                <a:solidFill>
                  <a:srgbClr val="002060"/>
                </a:solidFill>
              </a:rPr>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198" y="3238103"/>
            <a:ext cx="5312229" cy="2167274"/>
          </a:xfrm>
        </p:spPr>
        <p:txBody>
          <a:bodyPr>
            <a:normAutofit/>
          </a:bodyPr>
          <a:lstStyle/>
          <a:p>
            <a:r>
              <a:rPr lang="en-US" b="1" dirty="0">
                <a:solidFill>
                  <a:srgbClr val="002060"/>
                </a:solidFill>
              </a:rPr>
              <a:t>Morris Musyoki</a:t>
            </a:r>
          </a:p>
          <a:p>
            <a:r>
              <a:rPr lang="en-US" b="1" dirty="0">
                <a:solidFill>
                  <a:srgbClr val="002060"/>
                </a:solidFill>
              </a:rPr>
              <a:t>+254795026559</a:t>
            </a:r>
          </a:p>
          <a:p>
            <a:r>
              <a:rPr lang="en-US" b="1" dirty="0">
                <a:solidFill>
                  <a:srgbClr val="002060"/>
                </a:solidFill>
              </a:rPr>
              <a:t>morrismmusyoki254@gmail.com</a:t>
            </a:r>
          </a:p>
          <a:p>
            <a:r>
              <a:rPr lang="en-US" b="1" dirty="0">
                <a:solidFill>
                  <a:srgbClr val="002060"/>
                </a:solidFill>
              </a:rPr>
              <a:t>https://www.linkedin.com/in/morris-musyoki-qwertyuiop/</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20XX</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2436493926"/>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2.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95</TotalTime>
  <Words>501</Words>
  <Application>Microsoft Office PowerPoint</Application>
  <PresentationFormat>Widescreen</PresentationFormat>
  <Paragraphs>69</Paragraphs>
  <Slides>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Courier New</vt:lpstr>
      <vt:lpstr>Lucida Bright</vt:lpstr>
      <vt:lpstr>Lucida Handwriting</vt:lpstr>
      <vt:lpstr>Symbol</vt:lpstr>
      <vt:lpstr>Tenorite</vt:lpstr>
      <vt:lpstr>Times New Roman</vt:lpstr>
      <vt:lpstr>Monoline</vt:lpstr>
      <vt:lpstr>DATA ANALYST</vt:lpstr>
      <vt:lpstr>Overview</vt:lpstr>
      <vt:lpstr>ID Column</vt:lpstr>
      <vt:lpstr>PowerPoint Presentation</vt:lpstr>
      <vt:lpstr>PowerPoint Presentation</vt:lpstr>
      <vt:lpstr>PowerPoint Presentation</vt:lpstr>
      <vt:lpstr>PowerPoint Presentation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Morris Musyoki</dc:creator>
  <cp:lastModifiedBy>Morris Musyoki</cp:lastModifiedBy>
  <cp:revision>1</cp:revision>
  <dcterms:created xsi:type="dcterms:W3CDTF">2025-01-10T22:30:17Z</dcterms:created>
  <dcterms:modified xsi:type="dcterms:W3CDTF">2025-01-11T00:05:33Z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