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5" r:id="rId1"/>
    <p:sldMasterId id="2147483776" r:id="rId2"/>
    <p:sldMasterId id="2147483780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329" r:id="rId6"/>
    <p:sldId id="259" r:id="rId7"/>
    <p:sldId id="260" r:id="rId8"/>
    <p:sldId id="261" r:id="rId9"/>
    <p:sldId id="262" r:id="rId10"/>
    <p:sldId id="334" r:id="rId11"/>
    <p:sldId id="354" r:id="rId12"/>
    <p:sldId id="351" r:id="rId13"/>
    <p:sldId id="352" r:id="rId14"/>
    <p:sldId id="353" r:id="rId15"/>
    <p:sldId id="350" r:id="rId16"/>
    <p:sldId id="271" r:id="rId17"/>
    <p:sldId id="272" r:id="rId18"/>
    <p:sldId id="348" r:id="rId19"/>
    <p:sldId id="335" r:id="rId20"/>
    <p:sldId id="336" r:id="rId21"/>
    <p:sldId id="276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7" r:id="rId34"/>
    <p:sldId id="36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Impact" panose="020B0806030902050204" pitchFamily="34" charset="0"/>
      <p:regular r:id="rId44"/>
    </p:embeddedFont>
    <p:embeddedFont>
      <p:font typeface="Merriweather" pitchFamily="2" charset="77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Roboto Slab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1BAC1-AC17-4442-9BDD-84C2CDC6E6ED}">
  <a:tblStyle styleId="{3BB1BAC1-AC17-4442-9BDD-84C2CDC6E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86C4ED-E38A-4BDA-B0B0-9B909DEF80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5AB9BC-32D0-469B-8737-5437731D0D8A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4"/>
          </a:solidFill>
        </a:fill>
      </a:tcStyle>
    </a:wholeTbl>
    <a:band1H>
      <a:tcTxStyle/>
      <a:tcStyle>
        <a:tcBdr/>
        <a:fill>
          <a:solidFill>
            <a:srgbClr val="CACE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E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C8D4D5-13D8-415F-B14A-27783E8FDC8D}" styleName="Table_3">
    <a:wholeTbl>
      <a:tcTxStyle b="off" i="off">
        <a:font>
          <a:latin typeface="Arial"/>
          <a:ea typeface="Arial"/>
          <a:cs typeface="Arial"/>
        </a:font>
        <a:srgbClr val="131E29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4"/>
          </a:solidFill>
        </a:fill>
      </a:tcStyle>
    </a:wholeTbl>
    <a:band1H>
      <a:tcTxStyle/>
      <a:tcStyle>
        <a:tcBdr/>
        <a:fill>
          <a:solidFill>
            <a:srgbClr val="CACE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E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046BE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046BE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46B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46B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6395"/>
  </p:normalViewPr>
  <p:slideViewPr>
    <p:cSldViewPr snapToGrid="0">
      <p:cViewPr varScale="1">
        <p:scale>
          <a:sx n="146" d="100"/>
          <a:sy n="146" d="100"/>
        </p:scale>
        <p:origin x="1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9563C8-7D9B-2A97-3C4F-FB31EDBF6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C9D8-17FA-0E40-8B4F-D56FBD448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C29D0-826F-6944-A8A8-97C6D4C076FB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EB48-5691-9A5D-AAA3-C886D6D5A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9756-9CF0-3E11-4875-9E87393C0F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3D238-44DD-1943-ADCF-62F05A7BC9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606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6f333d6cc_1_2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</p:txBody>
      </p:sp>
      <p:sp>
        <p:nvSpPr>
          <p:cNvPr id="830" name="Google Shape;830;gc6f333d6cc_1_2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208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79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556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71467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c6f333d6cc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c6f333d6cc_1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108" name="Google Shape;1108;gc6f333d6cc_1_352:notes"/>
          <p:cNvSpPr txBox="1">
            <a:spLocks noGrp="1"/>
          </p:cNvSpPr>
          <p:nvPr>
            <p:ph type="sldNum" idx="12"/>
          </p:nvPr>
        </p:nvSpPr>
        <p:spPr>
          <a:xfrm>
            <a:off x="6071389" y="8685213"/>
            <a:ext cx="7851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c6f333d6cc_1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gc6f333d6cc_1_2092:notes"/>
          <p:cNvSpPr txBox="1">
            <a:spLocks noGrp="1"/>
          </p:cNvSpPr>
          <p:nvPr>
            <p:ph type="body" idx="1"/>
          </p:nvPr>
        </p:nvSpPr>
        <p:spPr>
          <a:xfrm>
            <a:off x="685332" y="4400688"/>
            <a:ext cx="54873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</a:pPr>
            <a:endParaRPr sz="1400" dirty="0"/>
          </a:p>
        </p:txBody>
      </p:sp>
      <p:sp>
        <p:nvSpPr>
          <p:cNvPr id="1133" name="Google Shape;1133;gc6f333d6cc_1_2092:notes"/>
          <p:cNvSpPr txBox="1">
            <a:spLocks noGrp="1"/>
          </p:cNvSpPr>
          <p:nvPr>
            <p:ph type="sldNum" idx="12"/>
          </p:nvPr>
        </p:nvSpPr>
        <p:spPr>
          <a:xfrm>
            <a:off x="3884067" y="8685071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15</a:t>
            </a:fld>
            <a:endParaRPr sz="1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384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748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6107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831789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831789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6f333d6cc_1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2" name="Google Shape;842;gc6f333d6cc_1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c6f333d6cc_1_2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61331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727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1484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437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506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977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3574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28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2461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15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9179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6262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4644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159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f333d6cc_1_2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gc6f333d6cc_1_2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dirty="0"/>
          </a:p>
        </p:txBody>
      </p:sp>
      <p:sp>
        <p:nvSpPr>
          <p:cNvPr id="862" name="Google Shape;862;gc6f333d6cc_1_23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4</a:t>
            </a:fld>
            <a:endParaRPr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c6f333d6cc_1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c6f333d6cc_1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c6f333d6cc_1_2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c6f333d6cc_1_2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ccebe88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ccebe88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107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229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02797" y="1456692"/>
            <a:ext cx="8413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02798" y="2231555"/>
            <a:ext cx="841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2"/>
          </p:nvPr>
        </p:nvSpPr>
        <p:spPr>
          <a:xfrm>
            <a:off x="302798" y="2917355"/>
            <a:ext cx="841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">
  <p:cSld name="Bold Statement Slide - Option 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84306" y="762769"/>
            <a:ext cx="8474400" cy="375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2">
  <p:cSld name="Bold Statement Slide - Option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284306" y="762769"/>
            <a:ext cx="8474400" cy="375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9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1519481" y="934219"/>
            <a:ext cx="6285900" cy="315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519481" y="934219"/>
            <a:ext cx="6285900" cy="315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 Blue">
  <p:cSld name="Quote Light Blue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1519481" y="3426490"/>
            <a:ext cx="642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2"/>
          </p:nvPr>
        </p:nvSpPr>
        <p:spPr>
          <a:xfrm>
            <a:off x="1519481" y="934219"/>
            <a:ext cx="6285900" cy="249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">
  <p:cSld name="Quote Teal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1519481" y="934219"/>
            <a:ext cx="6285900" cy="249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2"/>
          </p:nvPr>
        </p:nvSpPr>
        <p:spPr>
          <a:xfrm>
            <a:off x="1519481" y="3426490"/>
            <a:ext cx="642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 1">
  <p:cSld name="Quote Teal_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1519481" y="934219"/>
            <a:ext cx="6285900" cy="249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2"/>
          </p:nvPr>
        </p:nvSpPr>
        <p:spPr>
          <a:xfrm>
            <a:off x="1633781" y="3540790"/>
            <a:ext cx="642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ustomer Quotes Slide">
  <p:cSld name="Two Customer Quotes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877538" y="893006"/>
            <a:ext cx="4974300" cy="87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2"/>
          </p:nvPr>
        </p:nvSpPr>
        <p:spPr>
          <a:xfrm>
            <a:off x="3877538" y="3325594"/>
            <a:ext cx="4974300" cy="87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302798" y="3066934"/>
            <a:ext cx="4794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ctrTitle"/>
          </p:nvPr>
        </p:nvSpPr>
        <p:spPr>
          <a:xfrm>
            <a:off x="302798" y="1804637"/>
            <a:ext cx="47949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2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302798" y="3066933"/>
            <a:ext cx="4794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ctrTitle"/>
          </p:nvPr>
        </p:nvSpPr>
        <p:spPr>
          <a:xfrm>
            <a:off x="302798" y="1804637"/>
            <a:ext cx="47949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Divider 2">
  <p:cSld name="2_Section Divider 2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02798" y="3066933"/>
            <a:ext cx="4794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02798" y="1804637"/>
            <a:ext cx="47949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5312" y="205979"/>
            <a:ext cx="84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 Slide">
  <p:cSld name="Title and Content and Pictur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5313" y="205979"/>
            <a:ext cx="84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200981" y="1641356"/>
            <a:ext cx="4060500" cy="3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2"/>
          </p:nvPr>
        </p:nvSpPr>
        <p:spPr>
          <a:xfrm>
            <a:off x="216581" y="1023581"/>
            <a:ext cx="4060500" cy="5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llars Slide">
  <p:cSld name="Three Pillars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315312" y="205979"/>
            <a:ext cx="84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37993" y="1451050"/>
            <a:ext cx="2633100" cy="27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137150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2"/>
          </p:nvPr>
        </p:nvSpPr>
        <p:spPr>
          <a:xfrm>
            <a:off x="3200651" y="1443322"/>
            <a:ext cx="2633100" cy="27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137150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3"/>
          </p:nvPr>
        </p:nvSpPr>
        <p:spPr>
          <a:xfrm>
            <a:off x="6051971" y="1451050"/>
            <a:ext cx="2633100" cy="27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137150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ubTitle" idx="4"/>
          </p:nvPr>
        </p:nvSpPr>
        <p:spPr>
          <a:xfrm>
            <a:off x="315319" y="928313"/>
            <a:ext cx="2633100" cy="438600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5"/>
          </p:nvPr>
        </p:nvSpPr>
        <p:spPr>
          <a:xfrm>
            <a:off x="3200663" y="928313"/>
            <a:ext cx="2633100" cy="438600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ubTitle" idx="6"/>
          </p:nvPr>
        </p:nvSpPr>
        <p:spPr>
          <a:xfrm>
            <a:off x="6051900" y="928313"/>
            <a:ext cx="2633100" cy="438600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Take Aways Slide">
  <p:cSld name="Three Key Take Aways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315312" y="662225"/>
            <a:ext cx="840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1241640" y="2767482"/>
            <a:ext cx="685800" cy="6858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1414731" y="2848772"/>
            <a:ext cx="34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4124910" y="2767482"/>
            <a:ext cx="6858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4298001" y="2848772"/>
            <a:ext cx="34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7109040" y="2767482"/>
            <a:ext cx="6858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7282131" y="2848772"/>
            <a:ext cx="34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693544" y="3650531"/>
            <a:ext cx="1782000" cy="7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ubTitle" idx="2"/>
          </p:nvPr>
        </p:nvSpPr>
        <p:spPr>
          <a:xfrm>
            <a:off x="3576813" y="3650531"/>
            <a:ext cx="1782000" cy="7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3"/>
          </p:nvPr>
        </p:nvSpPr>
        <p:spPr>
          <a:xfrm>
            <a:off x="6560944" y="3650531"/>
            <a:ext cx="1782000" cy="7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4"/>
          </p:nvPr>
        </p:nvSpPr>
        <p:spPr>
          <a:xfrm>
            <a:off x="848869" y="1505981"/>
            <a:ext cx="7333800" cy="89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358310" y="1460363"/>
            <a:ext cx="3602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" sz="4100" dirty="0">
                <a:solidFill>
                  <a:schemeClr val="lt1"/>
                </a:solidFill>
              </a:rPr>
              <a:t>y</a:t>
            </a:r>
            <a:r>
              <a:rPr lang="en" sz="4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100"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71475" y="2321325"/>
            <a:ext cx="38595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 idx="2"/>
          </p:nvPr>
        </p:nvSpPr>
        <p:spPr>
          <a:xfrm>
            <a:off x="371475" y="2664225"/>
            <a:ext cx="38595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 idx="3"/>
          </p:nvPr>
        </p:nvSpPr>
        <p:spPr>
          <a:xfrm>
            <a:off x="371475" y="3007125"/>
            <a:ext cx="38595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 1 1">
  <p:cSld name="Bold Statement Slide - Option 1_1_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subTitle" idx="1"/>
          </p:nvPr>
        </p:nvSpPr>
        <p:spPr>
          <a:xfrm>
            <a:off x="284306" y="762769"/>
            <a:ext cx="8474400" cy="375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3">
  <p:cSld name="Bold Statement Slide - Option 3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304365" y="1138238"/>
            <a:ext cx="49506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20133" y="205980"/>
            <a:ext cx="8720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211663" y="1193800"/>
            <a:ext cx="8729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220133" y="205980"/>
            <a:ext cx="8720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220133" y="936957"/>
            <a:ext cx="87207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1" userDrawn="1">
  <p:cSld name="Thank You Slide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381000" y="2343150"/>
            <a:ext cx="627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2"/>
          </p:nvPr>
        </p:nvSpPr>
        <p:spPr>
          <a:xfrm>
            <a:off x="381000" y="2654359"/>
            <a:ext cx="627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3"/>
          </p:nvPr>
        </p:nvSpPr>
        <p:spPr>
          <a:xfrm>
            <a:off x="381000" y="2965568"/>
            <a:ext cx="627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/>
          <p:nvPr userDrawn="1"/>
        </p:nvSpPr>
        <p:spPr>
          <a:xfrm>
            <a:off x="358320" y="1460354"/>
            <a:ext cx="285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722313" y="1762059"/>
            <a:ext cx="7772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4000" b="0" i="0" u="none" strike="noStrike" cap="none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 dirty="0"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1"/>
          </p:nvPr>
        </p:nvSpPr>
        <p:spPr>
          <a:xfrm>
            <a:off x="722313" y="2520880"/>
            <a:ext cx="77724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400" b="0" i="0" u="none" strike="noStrike" cap="none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1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D8D8D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00" name="Google Shape;200;p38" descr="graphic_whitenetwork.png"/>
          <p:cNvPicPr preferRelativeResize="0"/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22" b="6428"/>
          <a:stretch/>
        </p:blipFill>
        <p:spPr>
          <a:xfrm>
            <a:off x="4978401" y="2644997"/>
            <a:ext cx="4757100" cy="25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ctrTitle"/>
          </p:nvPr>
        </p:nvSpPr>
        <p:spPr>
          <a:xfrm>
            <a:off x="302797" y="1474044"/>
            <a:ext cx="8413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302798" y="2231555"/>
            <a:ext cx="8411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98B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98B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98B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98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1500"/>
              <a:buNone/>
              <a:defRPr>
                <a:solidFill>
                  <a:srgbClr val="88898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1500"/>
              <a:buNone/>
              <a:defRPr>
                <a:solidFill>
                  <a:srgbClr val="88898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1500"/>
              <a:buNone/>
              <a:defRPr>
                <a:solidFill>
                  <a:srgbClr val="88898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1500"/>
              <a:buNone/>
              <a:defRPr>
                <a:solidFill>
                  <a:srgbClr val="88898B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body" idx="2"/>
          </p:nvPr>
        </p:nvSpPr>
        <p:spPr>
          <a:xfrm>
            <a:off x="302798" y="3038525"/>
            <a:ext cx="8411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15312" y="205979"/>
            <a:ext cx="8400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8620451" y="4791075"/>
            <a:ext cx="32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1"/>
          <p:cNvSpPr txBox="1">
            <a:spLocks noGrp="1"/>
          </p:cNvSpPr>
          <p:nvPr>
            <p:ph type="subTitle" idx="1"/>
          </p:nvPr>
        </p:nvSpPr>
        <p:spPr>
          <a:xfrm>
            <a:off x="444767" y="608873"/>
            <a:ext cx="82242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316092" y="205979"/>
            <a:ext cx="82713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>
            <a:spLocks noGrp="1"/>
          </p:cNvSpPr>
          <p:nvPr>
            <p:ph type="title"/>
          </p:nvPr>
        </p:nvSpPr>
        <p:spPr>
          <a:xfrm>
            <a:off x="457201" y="10170"/>
            <a:ext cx="82296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00" rIns="0" bIns="6090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5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5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150876" y="109728"/>
            <a:ext cx="6460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Collaboration option 2">
  <p:cSld name="Section divider - Collaboration option 2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>
            <a:spLocks noGrp="1"/>
          </p:cNvSpPr>
          <p:nvPr>
            <p:ph type="subTitle" idx="1"/>
          </p:nvPr>
        </p:nvSpPr>
        <p:spPr>
          <a:xfrm>
            <a:off x="302798" y="3066934"/>
            <a:ext cx="47949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5"/>
          <p:cNvSpPr txBox="1">
            <a:spLocks noGrp="1"/>
          </p:cNvSpPr>
          <p:nvPr>
            <p:ph type="ctrTitle"/>
          </p:nvPr>
        </p:nvSpPr>
        <p:spPr>
          <a:xfrm>
            <a:off x="302798" y="1787324"/>
            <a:ext cx="47949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>
            <a:spLocks noGrp="1"/>
          </p:cNvSpPr>
          <p:nvPr>
            <p:ph type="ctrTitle"/>
          </p:nvPr>
        </p:nvSpPr>
        <p:spPr>
          <a:xfrm>
            <a:off x="302797" y="1527700"/>
            <a:ext cx="84135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6"/>
          <p:cNvSpPr txBox="1">
            <a:spLocks noGrp="1"/>
          </p:cNvSpPr>
          <p:nvPr>
            <p:ph type="subTitle" idx="1"/>
          </p:nvPr>
        </p:nvSpPr>
        <p:spPr>
          <a:xfrm>
            <a:off x="302798" y="2318144"/>
            <a:ext cx="8411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2"/>
          </p:nvPr>
        </p:nvSpPr>
        <p:spPr>
          <a:xfrm>
            <a:off x="302798" y="3125114"/>
            <a:ext cx="841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ctrTitle"/>
          </p:nvPr>
        </p:nvSpPr>
        <p:spPr>
          <a:xfrm>
            <a:off x="302797" y="1527700"/>
            <a:ext cx="84135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ubTitle" idx="1"/>
          </p:nvPr>
        </p:nvSpPr>
        <p:spPr>
          <a:xfrm>
            <a:off x="302798" y="2318144"/>
            <a:ext cx="8411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>
                <a:solidFill>
                  <a:srgbClr val="88898B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8898B"/>
              </a:buClr>
              <a:buSzPts val="2000"/>
              <a:buNone/>
              <a:defRPr>
                <a:solidFill>
                  <a:srgbClr val="88898B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2"/>
          </p:nvPr>
        </p:nvSpPr>
        <p:spPr>
          <a:xfrm>
            <a:off x="302798" y="3125114"/>
            <a:ext cx="841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0112-C37E-3723-2A4E-B1DDD6E5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0400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ide 1">
  <p:cSld name="1_Title and Content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>
            <a:spLocks noGrp="1"/>
          </p:cNvSpPr>
          <p:nvPr>
            <p:ph type="title"/>
          </p:nvPr>
        </p:nvSpPr>
        <p:spPr>
          <a:xfrm>
            <a:off x="315312" y="205979"/>
            <a:ext cx="8401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body" idx="1"/>
          </p:nvPr>
        </p:nvSpPr>
        <p:spPr>
          <a:xfrm>
            <a:off x="315312" y="1147433"/>
            <a:ext cx="8401200" cy="3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/>
            </a:lvl1pPr>
            <a:lvl2pPr marL="9144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Char char="–"/>
              <a:defRPr/>
            </a:lvl2pPr>
            <a:lvl3pPr marL="137160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/>
            </a:lvl3pPr>
            <a:lvl4pPr marL="182880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Char char="–"/>
              <a:defRPr/>
            </a:lvl4pPr>
            <a:lvl5pPr marL="228600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Char char="»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AA7-2052-3167-2A58-BFBB15012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BC45F-F718-32C8-E317-211169B7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F56F-3FD1-9B9D-86DF-8F69D496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4B59-8CA0-22BE-C582-4729E28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CD27-25E3-5D09-B9E2-0E43A626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76477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B4AE-16BD-A8D4-FEDE-BCD9DF5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4617-2487-484F-2179-F038D443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DA48-EB2B-D27D-F85F-F8335042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BC75-5220-27EE-E2A7-A20D26DF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DE2A-417B-5341-0572-6E7D97F6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63888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A588-29E2-5D01-D0D4-91546F3E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4EF95-0BBA-65EE-E0BB-8A0BED1A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2CC8-EAEF-C073-929A-DBC5E64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D919-EEA5-D6CD-F40C-18C335C3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17DD-B8B8-70A7-3396-C81759D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98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0F29-D896-0D3A-E943-BD66E085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8B51-A0C9-4744-C211-8FF9311F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A635C-86C3-CE69-831B-38F82F8E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FBD4-8AE7-B1AD-26FA-2108DED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D7876-4C55-CD4A-E34C-F2DF0B3B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1CDF6-99E5-4AD8-CD7F-D4C42E5F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805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FEB5-3192-87F2-A241-E994E35F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AB62-74FF-E8B2-1187-AB646711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FAD9-B292-815C-B802-3B1DD4DC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2D1FD-21B8-D7C9-3197-B9A4E6668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03FFE-24D9-0D6A-1E53-B44B608D3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FF5BE-7BA3-038F-17B8-80645373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3F7B7-4D73-D2BE-CF6D-06A5A0A3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617-F17E-B24B-5ED2-878100E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5023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0DB-09B1-8076-9C81-0453CF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E53F5-359A-1B50-4903-62C13CB5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972C9-1D41-76BA-4E08-4ED2133D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35256-64F6-4306-45BA-6D1A9D28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78143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81B59-0EB8-C57F-DFB7-ACE967C2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E6428-878C-D1FD-0F8C-85D2BBD7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94F7-1B3D-9249-04B2-7CEB1FB7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2790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5DAB-4185-E4EF-BB7F-6329D610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2E55-3DF1-2E9B-8DF8-A8DB3D0A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4D3E-79DB-9CA5-D2EB-63F36CED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D5EF0-58AD-571B-3ADD-03DF914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65D8-3B09-4273-8A55-DEB118E8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97B9-A2D2-644A-E3E9-64EFC31E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4177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DC6-2A87-F327-9F37-0CC6062D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F9F8D-5F4D-AF7C-1A40-494B43488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29606-FDD8-56CE-1431-AD04CFBD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58D1-3B3B-8EAA-AA9B-E6F41DA7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59FB-8DD9-5783-2024-74DA5DAC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1225-08AA-6C96-071C-32FC1C6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796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52A7-5B01-071C-BD08-E7645DB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58A5C-6F1F-2313-F1CA-7C4FA334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F1E9-7C48-758C-B0A4-74FF854B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C38B-4C2C-4DEF-639E-21111133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BD87-3C36-845F-ADBA-BD8B6C8D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43233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DB0C7-3795-BD01-F50B-D91E3CC4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F3BF-F905-4086-783A-757CF056D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69DD-E269-71CD-29AA-F5F7F0C7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D739-F9ED-304E-BFAA-B58EC9EA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B50E-13A3-42F1-6955-21CDA066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4099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4F57-98EB-ABA1-55D5-369F181D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5BA4-D3C3-7A19-57F8-BF75918C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C61A1-86CC-1CBB-03EC-46F4B86B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5BE80-395B-79C6-D926-46758361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30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6092" y="205979"/>
            <a:ext cx="82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6092" y="1145656"/>
            <a:ext cx="82296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779" r:id="rId34"/>
    <p:sldLayoutId id="214748369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6C1C-5286-F38F-4EF5-CEF23CFA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7F7B-8ED3-CD03-8F4D-711B59C0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7B8C-C26D-6AE0-4420-EE4BE723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5BBD-71AD-4542-8D4C-CD25A222D8B8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C6DA-DDC9-0EB6-70B4-6150BBA1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5019-6B73-90A6-7E0D-C6AA66D2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57BC-8B0A-1F48-8AD7-0BA7AC5CDB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40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me_name@vendor.com" TargetMode="External"/><Relationship Id="rId7" Type="http://schemas.openxmlformats.org/officeDocument/2006/relationships/hyperlink" Target="mailto:brm_name@vendor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hyperlink" Target="mailto:presales_name@vendor.com" TargetMode="External"/><Relationship Id="rId5" Type="http://schemas.openxmlformats.org/officeDocument/2006/relationships/hyperlink" Target="mailto:accountexec@vendor.com" TargetMode="External"/><Relationship Id="rId4" Type="http://schemas.openxmlformats.org/officeDocument/2006/relationships/hyperlink" Target="mailto:client_name1@client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2"/>
          <p:cNvSpPr txBox="1">
            <a:spLocks noGrp="1"/>
          </p:cNvSpPr>
          <p:nvPr>
            <p:ph type="subTitle" idx="1"/>
          </p:nvPr>
        </p:nvSpPr>
        <p:spPr>
          <a:xfrm>
            <a:off x="0" y="1784749"/>
            <a:ext cx="9144000" cy="108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 dirty="0"/>
              <a:t>{{Preview}} | {{Partnership Updates}} | {{YYYY Planning}}</a:t>
            </a:r>
            <a:endParaRPr dirty="0"/>
          </a:p>
        </p:txBody>
      </p:sp>
      <p:sp>
        <p:nvSpPr>
          <p:cNvPr id="833" name="Google Shape;833;p132"/>
          <p:cNvSpPr txBox="1"/>
          <p:nvPr/>
        </p:nvSpPr>
        <p:spPr>
          <a:xfrm>
            <a:off x="7053486" y="131955"/>
            <a:ext cx="1984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99"/>
                </a:solidFill>
              </a:rPr>
              <a:t>{{Customer Logo}}</a:t>
            </a:r>
            <a:endParaRPr sz="1400" b="1" dirty="0">
              <a:solidFill>
                <a:srgbClr val="000099"/>
              </a:solidFill>
            </a:endParaRPr>
          </a:p>
        </p:txBody>
      </p:sp>
      <p:sp>
        <p:nvSpPr>
          <p:cNvPr id="834" name="Google Shape;834;p132"/>
          <p:cNvSpPr txBox="1"/>
          <p:nvPr/>
        </p:nvSpPr>
        <p:spPr>
          <a:xfrm>
            <a:off x="381423" y="1055075"/>
            <a:ext cx="32115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425" tIns="15425" rIns="15425" bIns="15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</a:rPr>
              <a:t>{{Customer Name}} </a:t>
            </a:r>
            <a:endParaRPr sz="2200" b="1" dirty="0">
              <a:solidFill>
                <a:schemeClr val="dk2"/>
              </a:solidFill>
            </a:endParaRPr>
          </a:p>
        </p:txBody>
      </p:sp>
      <p:sp>
        <p:nvSpPr>
          <p:cNvPr id="835" name="Google Shape;835;p132"/>
          <p:cNvSpPr txBox="1"/>
          <p:nvPr/>
        </p:nvSpPr>
        <p:spPr>
          <a:xfrm>
            <a:off x="8243286" y="367155"/>
            <a:ext cx="794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99"/>
                </a:solidFill>
              </a:rPr>
              <a:t>{{Date}}</a:t>
            </a:r>
            <a:endParaRPr sz="1300" b="1" dirty="0">
              <a:solidFill>
                <a:srgbClr val="000099"/>
              </a:solidFill>
            </a:endParaRPr>
          </a:p>
        </p:txBody>
      </p:sp>
      <p:sp>
        <p:nvSpPr>
          <p:cNvPr id="836" name="Google Shape;836;p132"/>
          <p:cNvSpPr txBox="1"/>
          <p:nvPr/>
        </p:nvSpPr>
        <p:spPr>
          <a:xfrm>
            <a:off x="6949881" y="3374531"/>
            <a:ext cx="13770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99"/>
                </a:solidFill>
              </a:rPr>
              <a:t>{{CSE Name}}</a:t>
            </a:r>
            <a:endParaRPr sz="1300" b="1" dirty="0">
              <a:solidFill>
                <a:srgbClr val="000099"/>
              </a:solidFill>
            </a:endParaRPr>
          </a:p>
        </p:txBody>
      </p:sp>
      <p:sp>
        <p:nvSpPr>
          <p:cNvPr id="837" name="Google Shape;837;p132"/>
          <p:cNvSpPr txBox="1"/>
          <p:nvPr/>
        </p:nvSpPr>
        <p:spPr>
          <a:xfrm>
            <a:off x="4679604" y="3374531"/>
            <a:ext cx="14730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99"/>
                </a:solidFill>
              </a:rPr>
              <a:t>{{CSM Name}}</a:t>
            </a:r>
            <a:endParaRPr sz="1300" b="1" dirty="0">
              <a:solidFill>
                <a:srgbClr val="000099"/>
              </a:solidFill>
            </a:endParaRPr>
          </a:p>
        </p:txBody>
      </p:sp>
      <p:sp>
        <p:nvSpPr>
          <p:cNvPr id="838" name="Google Shape;838;p132"/>
          <p:cNvSpPr txBox="1"/>
          <p:nvPr/>
        </p:nvSpPr>
        <p:spPr>
          <a:xfrm>
            <a:off x="314250" y="3374531"/>
            <a:ext cx="14730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99"/>
                </a:solidFill>
              </a:rPr>
              <a:t>{{AE Name}}</a:t>
            </a:r>
            <a:endParaRPr sz="1300" b="1" dirty="0">
              <a:solidFill>
                <a:srgbClr val="000099"/>
              </a:solidFill>
            </a:endParaRPr>
          </a:p>
        </p:txBody>
      </p:sp>
      <p:sp>
        <p:nvSpPr>
          <p:cNvPr id="839" name="Google Shape;839;p132"/>
          <p:cNvSpPr txBox="1"/>
          <p:nvPr/>
        </p:nvSpPr>
        <p:spPr>
          <a:xfrm>
            <a:off x="2584527" y="3374531"/>
            <a:ext cx="1297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99"/>
                </a:solidFill>
              </a:rPr>
              <a:t>{{SE Name}}</a:t>
            </a:r>
            <a:endParaRPr sz="13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018;p142">
            <a:extLst>
              <a:ext uri="{FF2B5EF4-FFF2-40B4-BE49-F238E27FC236}">
                <a16:creationId xmlns:a16="http://schemas.microsoft.com/office/drawing/2014/main" id="{8DB404F3-5B19-23DF-C695-38807D8B9019}"/>
              </a:ext>
            </a:extLst>
          </p:cNvPr>
          <p:cNvSpPr/>
          <p:nvPr/>
        </p:nvSpPr>
        <p:spPr>
          <a:xfrm>
            <a:off x="4739221" y="2700236"/>
            <a:ext cx="3586200" cy="160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19;p142">
            <a:extLst>
              <a:ext uri="{FF2B5EF4-FFF2-40B4-BE49-F238E27FC236}">
                <a16:creationId xmlns:a16="http://schemas.microsoft.com/office/drawing/2014/main" id="{8EF0B194-E80D-461C-D6E4-625F4D22048B}"/>
              </a:ext>
            </a:extLst>
          </p:cNvPr>
          <p:cNvSpPr/>
          <p:nvPr/>
        </p:nvSpPr>
        <p:spPr>
          <a:xfrm>
            <a:off x="3742696" y="1828061"/>
            <a:ext cx="1844400" cy="1782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20;p142">
            <a:extLst>
              <a:ext uri="{FF2B5EF4-FFF2-40B4-BE49-F238E27FC236}">
                <a16:creationId xmlns:a16="http://schemas.microsoft.com/office/drawing/2014/main" id="{9A5A8291-200B-1886-0497-880BCF38553C}"/>
              </a:ext>
            </a:extLst>
          </p:cNvPr>
          <p:cNvSpPr/>
          <p:nvPr/>
        </p:nvSpPr>
        <p:spPr>
          <a:xfrm>
            <a:off x="943471" y="2700236"/>
            <a:ext cx="3586200" cy="160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21;p142">
            <a:extLst>
              <a:ext uri="{FF2B5EF4-FFF2-40B4-BE49-F238E27FC236}">
                <a16:creationId xmlns:a16="http://schemas.microsoft.com/office/drawing/2014/main" id="{8A492B8D-BD0E-D5F0-4665-782BA0FDA147}"/>
              </a:ext>
            </a:extLst>
          </p:cNvPr>
          <p:cNvSpPr/>
          <p:nvPr/>
        </p:nvSpPr>
        <p:spPr>
          <a:xfrm>
            <a:off x="22400" y="2246075"/>
            <a:ext cx="1844400" cy="1782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022;p142">
            <a:extLst>
              <a:ext uri="{FF2B5EF4-FFF2-40B4-BE49-F238E27FC236}">
                <a16:creationId xmlns:a16="http://schemas.microsoft.com/office/drawing/2014/main" id="{A3795DE5-4935-9D35-4B15-58438DD8F9CC}"/>
              </a:ext>
            </a:extLst>
          </p:cNvPr>
          <p:cNvSpPr/>
          <p:nvPr/>
        </p:nvSpPr>
        <p:spPr>
          <a:xfrm>
            <a:off x="4739221" y="939236"/>
            <a:ext cx="3586200" cy="160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23;p142">
            <a:extLst>
              <a:ext uri="{FF2B5EF4-FFF2-40B4-BE49-F238E27FC236}">
                <a16:creationId xmlns:a16="http://schemas.microsoft.com/office/drawing/2014/main" id="{E8F8EA3D-AF4D-D9BA-39B7-95903EDF9005}"/>
              </a:ext>
            </a:extLst>
          </p:cNvPr>
          <p:cNvSpPr/>
          <p:nvPr/>
        </p:nvSpPr>
        <p:spPr>
          <a:xfrm>
            <a:off x="3742696" y="725612"/>
            <a:ext cx="1844400" cy="1320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024;p142">
            <a:extLst>
              <a:ext uri="{FF2B5EF4-FFF2-40B4-BE49-F238E27FC236}">
                <a16:creationId xmlns:a16="http://schemas.microsoft.com/office/drawing/2014/main" id="{7B3300C9-90B3-034D-C929-7CCD6BA480FA}"/>
              </a:ext>
            </a:extLst>
          </p:cNvPr>
          <p:cNvSpPr/>
          <p:nvPr/>
        </p:nvSpPr>
        <p:spPr>
          <a:xfrm>
            <a:off x="1000621" y="939236"/>
            <a:ext cx="3586200" cy="160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25;p142">
            <a:extLst>
              <a:ext uri="{FF2B5EF4-FFF2-40B4-BE49-F238E27FC236}">
                <a16:creationId xmlns:a16="http://schemas.microsoft.com/office/drawing/2014/main" id="{F7B9F62C-35C8-C8AC-9BAA-B24566072D6A}"/>
              </a:ext>
            </a:extLst>
          </p:cNvPr>
          <p:cNvSpPr/>
          <p:nvPr/>
        </p:nvSpPr>
        <p:spPr>
          <a:xfrm>
            <a:off x="22400" y="1149844"/>
            <a:ext cx="1844400" cy="131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26;p142">
            <a:extLst>
              <a:ext uri="{FF2B5EF4-FFF2-40B4-BE49-F238E27FC236}">
                <a16:creationId xmlns:a16="http://schemas.microsoft.com/office/drawing/2014/main" id="{3F6DCAB9-1D36-E9FB-63EB-64B68C4F4AC5}"/>
              </a:ext>
            </a:extLst>
          </p:cNvPr>
          <p:cNvSpPr txBox="1"/>
          <p:nvPr/>
        </p:nvSpPr>
        <p:spPr>
          <a:xfrm>
            <a:off x="974396" y="1013761"/>
            <a:ext cx="13095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trengths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027;p142">
            <a:extLst>
              <a:ext uri="{FF2B5EF4-FFF2-40B4-BE49-F238E27FC236}">
                <a16:creationId xmlns:a16="http://schemas.microsoft.com/office/drawing/2014/main" id="{F6485928-71E1-24E0-ACE6-9B5A0B46FCDF}"/>
              </a:ext>
            </a:extLst>
          </p:cNvPr>
          <p:cNvSpPr txBox="1"/>
          <p:nvPr/>
        </p:nvSpPr>
        <p:spPr>
          <a:xfrm>
            <a:off x="974396" y="2763261"/>
            <a:ext cx="912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en" sz="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pportunities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028;p142">
            <a:extLst>
              <a:ext uri="{FF2B5EF4-FFF2-40B4-BE49-F238E27FC236}">
                <a16:creationId xmlns:a16="http://schemas.microsoft.com/office/drawing/2014/main" id="{7641C4E7-BEB5-B408-8827-49D90C473AF9}"/>
              </a:ext>
            </a:extLst>
          </p:cNvPr>
          <p:cNvSpPr txBox="1"/>
          <p:nvPr/>
        </p:nvSpPr>
        <p:spPr>
          <a:xfrm>
            <a:off x="4668996" y="1013761"/>
            <a:ext cx="912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W</a:t>
            </a:r>
            <a:r>
              <a:rPr lang="en" sz="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eaknesses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029;p142">
            <a:extLst>
              <a:ext uri="{FF2B5EF4-FFF2-40B4-BE49-F238E27FC236}">
                <a16:creationId xmlns:a16="http://schemas.microsoft.com/office/drawing/2014/main" id="{65F4F90D-5982-E2E8-72D4-CB80E1EB4DBC}"/>
              </a:ext>
            </a:extLst>
          </p:cNvPr>
          <p:cNvSpPr txBox="1"/>
          <p:nvPr/>
        </p:nvSpPr>
        <p:spPr>
          <a:xfrm>
            <a:off x="4668996" y="2763261"/>
            <a:ext cx="912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en" sz="6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hreats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30;p142">
            <a:extLst>
              <a:ext uri="{FF2B5EF4-FFF2-40B4-BE49-F238E27FC236}">
                <a16:creationId xmlns:a16="http://schemas.microsoft.com/office/drawing/2014/main" id="{075B1FDE-F7FC-5FAA-1013-102B093D0CEE}"/>
              </a:ext>
            </a:extLst>
          </p:cNvPr>
          <p:cNvSpPr txBox="1"/>
          <p:nvPr/>
        </p:nvSpPr>
        <p:spPr>
          <a:xfrm>
            <a:off x="1820196" y="939236"/>
            <a:ext cx="27528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{{Improved Customer Experience}}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{{Revenue Protection}}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1031;p142">
            <a:extLst>
              <a:ext uri="{FF2B5EF4-FFF2-40B4-BE49-F238E27FC236}">
                <a16:creationId xmlns:a16="http://schemas.microsoft.com/office/drawing/2014/main" id="{3E23C3EC-C940-D6C9-0F3C-72F4D28581A9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624" y="2045911"/>
            <a:ext cx="594948" cy="4937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41" name="Google Shape;1032;p142">
            <a:extLst>
              <a:ext uri="{FF2B5EF4-FFF2-40B4-BE49-F238E27FC236}">
                <a16:creationId xmlns:a16="http://schemas.microsoft.com/office/drawing/2014/main" id="{0817C46C-7FBA-2FE9-9779-6CBF72CA598C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149" y="3698590"/>
            <a:ext cx="557900" cy="55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  <p:pic>
        <p:nvPicPr>
          <p:cNvPr id="42" name="Google Shape;1033;p142">
            <a:extLst>
              <a:ext uri="{FF2B5EF4-FFF2-40B4-BE49-F238E27FC236}">
                <a16:creationId xmlns:a16="http://schemas.microsoft.com/office/drawing/2014/main" id="{7BB6C111-2712-6C6F-89B3-17DB929B9B77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371" y="2089488"/>
            <a:ext cx="388650" cy="340738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43" name="Google Shape;1034;p142">
            <a:extLst>
              <a:ext uri="{FF2B5EF4-FFF2-40B4-BE49-F238E27FC236}">
                <a16:creationId xmlns:a16="http://schemas.microsoft.com/office/drawing/2014/main" id="{DCF08EDA-EF0E-DED2-BFB3-CCB2969E17AF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371" y="3750262"/>
            <a:ext cx="457550" cy="457550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44" name="Google Shape;1035;p142">
            <a:extLst>
              <a:ext uri="{FF2B5EF4-FFF2-40B4-BE49-F238E27FC236}">
                <a16:creationId xmlns:a16="http://schemas.microsoft.com/office/drawing/2014/main" id="{3C955B03-3E5A-6DA5-4425-675254BB6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312" y="91679"/>
            <a:ext cx="8401200" cy="47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{{Industry}} Competitive Landscape</a:t>
            </a:r>
            <a:endParaRPr sz="2500" dirty="0"/>
          </a:p>
        </p:txBody>
      </p:sp>
      <p:sp>
        <p:nvSpPr>
          <p:cNvPr id="45" name="Google Shape;1036;p142">
            <a:extLst>
              <a:ext uri="{FF2B5EF4-FFF2-40B4-BE49-F238E27FC236}">
                <a16:creationId xmlns:a16="http://schemas.microsoft.com/office/drawing/2014/main" id="{5810764E-59F9-C614-3A2C-682981377A2F}"/>
              </a:ext>
            </a:extLst>
          </p:cNvPr>
          <p:cNvSpPr txBox="1"/>
          <p:nvPr/>
        </p:nvSpPr>
        <p:spPr>
          <a:xfrm rot="364">
            <a:off x="3100521" y="4321411"/>
            <a:ext cx="28332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(Gartner/Forrester/Ecosystems API)</a:t>
            </a:r>
            <a:endParaRPr sz="100" dirty="0"/>
          </a:p>
        </p:txBody>
      </p:sp>
      <p:sp>
        <p:nvSpPr>
          <p:cNvPr id="46" name="Google Shape;1037;p142">
            <a:extLst>
              <a:ext uri="{FF2B5EF4-FFF2-40B4-BE49-F238E27FC236}">
                <a16:creationId xmlns:a16="http://schemas.microsoft.com/office/drawing/2014/main" id="{23D34864-BE1F-4C85-E8C4-953B32E6FA28}"/>
              </a:ext>
            </a:extLst>
          </p:cNvPr>
          <p:cNvSpPr txBox="1"/>
          <p:nvPr/>
        </p:nvSpPr>
        <p:spPr>
          <a:xfrm>
            <a:off x="5682696" y="939236"/>
            <a:ext cx="26241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{{Tool Unification}}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{{Zero Mgmt. Overhead}}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038;p142">
            <a:extLst>
              <a:ext uri="{FF2B5EF4-FFF2-40B4-BE49-F238E27FC236}">
                <a16:creationId xmlns:a16="http://schemas.microsoft.com/office/drawing/2014/main" id="{785D8BF0-AD46-A621-5DC3-FFEF5AAEA033}"/>
              </a:ext>
            </a:extLst>
          </p:cNvPr>
          <p:cNvSpPr txBox="1"/>
          <p:nvPr/>
        </p:nvSpPr>
        <p:spPr>
          <a:xfrm>
            <a:off x="1872696" y="2691836"/>
            <a:ext cx="26571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{{Deeper Business Insights}}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{{Faster Release Cycles}}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039;p142">
            <a:extLst>
              <a:ext uri="{FF2B5EF4-FFF2-40B4-BE49-F238E27FC236}">
                <a16:creationId xmlns:a16="http://schemas.microsoft.com/office/drawing/2014/main" id="{23376C24-9AB9-6677-9A56-9AB19BC4B112}"/>
              </a:ext>
            </a:extLst>
          </p:cNvPr>
          <p:cNvSpPr txBox="1"/>
          <p:nvPr/>
        </p:nvSpPr>
        <p:spPr>
          <a:xfrm>
            <a:off x="5587096" y="2691836"/>
            <a:ext cx="27528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{{Improved Audit &amp; Compliance}}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{{Improved Security Posture}}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1;p152">
            <a:extLst>
              <a:ext uri="{FF2B5EF4-FFF2-40B4-BE49-F238E27FC236}">
                <a16:creationId xmlns:a16="http://schemas.microsoft.com/office/drawing/2014/main" id="{A087FD6F-554F-8CC1-6A7A-F5DF70AAB1FD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3" name="Google Shape;1242;p152">
            <a:extLst>
              <a:ext uri="{FF2B5EF4-FFF2-40B4-BE49-F238E27FC236}">
                <a16:creationId xmlns:a16="http://schemas.microsoft.com/office/drawing/2014/main" id="{335BD897-0360-0893-2B3F-8C3870082420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1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66;p144">
            <a:extLst>
              <a:ext uri="{FF2B5EF4-FFF2-40B4-BE49-F238E27FC236}">
                <a16:creationId xmlns:a16="http://schemas.microsoft.com/office/drawing/2014/main" id="{D54C8408-FE89-963E-3F17-24B895075124}"/>
              </a:ext>
            </a:extLst>
          </p:cNvPr>
          <p:cNvGrpSpPr/>
          <p:nvPr/>
        </p:nvGrpSpPr>
        <p:grpSpPr>
          <a:xfrm>
            <a:off x="453347" y="752086"/>
            <a:ext cx="8054927" cy="4028919"/>
            <a:chOff x="553294" y="74550"/>
            <a:chExt cx="8121319" cy="4828894"/>
          </a:xfrm>
        </p:grpSpPr>
        <p:pic>
          <p:nvPicPr>
            <p:cNvPr id="5" name="Google Shape;1067;p144">
              <a:extLst>
                <a:ext uri="{FF2B5EF4-FFF2-40B4-BE49-F238E27FC236}">
                  <a16:creationId xmlns:a16="http://schemas.microsoft.com/office/drawing/2014/main" id="{1CC431B4-8665-D159-6607-8CF4F29EB9A0}"/>
                </a:ext>
              </a:extLst>
            </p:cNvPr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12" r="2143" b="3428"/>
            <a:stretch/>
          </p:blipFill>
          <p:spPr>
            <a:xfrm>
              <a:off x="553294" y="74550"/>
              <a:ext cx="8121319" cy="4828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068;p144">
              <a:extLst>
                <a:ext uri="{FF2B5EF4-FFF2-40B4-BE49-F238E27FC236}">
                  <a16:creationId xmlns:a16="http://schemas.microsoft.com/office/drawing/2014/main" id="{E44407E5-CA2C-4090-FF8C-7477D1AA7E37}"/>
                </a:ext>
              </a:extLst>
            </p:cNvPr>
            <p:cNvSpPr txBox="1"/>
            <p:nvPr/>
          </p:nvSpPr>
          <p:spPr>
            <a:xfrm>
              <a:off x="6628946" y="910141"/>
              <a:ext cx="1901700" cy="87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38761D"/>
                  </a:solidFill>
                </a:rPr>
                <a:t>{{SIP}}</a:t>
              </a:r>
              <a:endParaRPr sz="1300" dirty="0">
                <a:solidFill>
                  <a:srgbClr val="38761D"/>
                </a:solidFill>
              </a:endParaRPr>
            </a:p>
          </p:txBody>
        </p:sp>
        <p:sp>
          <p:nvSpPr>
            <p:cNvPr id="7" name="Google Shape;1069;p144">
              <a:extLst>
                <a:ext uri="{FF2B5EF4-FFF2-40B4-BE49-F238E27FC236}">
                  <a16:creationId xmlns:a16="http://schemas.microsoft.com/office/drawing/2014/main" id="{D687FC4A-AF34-B9CF-E507-2C085BEC95BF}"/>
                </a:ext>
              </a:extLst>
            </p:cNvPr>
            <p:cNvSpPr txBox="1"/>
            <p:nvPr/>
          </p:nvSpPr>
          <p:spPr>
            <a:xfrm>
              <a:off x="906835" y="910141"/>
              <a:ext cx="1767300" cy="8796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B45F06"/>
                  </a:solidFill>
                </a:rPr>
                <a:t>{{SIP}}</a:t>
              </a:r>
              <a:endParaRPr sz="700" b="1" dirty="0">
                <a:solidFill>
                  <a:srgbClr val="B45F06"/>
                </a:solidFill>
              </a:endParaRPr>
            </a:p>
          </p:txBody>
        </p:sp>
        <p:sp>
          <p:nvSpPr>
            <p:cNvPr id="8" name="Google Shape;1070;p144">
              <a:extLst>
                <a:ext uri="{FF2B5EF4-FFF2-40B4-BE49-F238E27FC236}">
                  <a16:creationId xmlns:a16="http://schemas.microsoft.com/office/drawing/2014/main" id="{CA85D144-3E67-140A-4967-E0FAB7D1153D}"/>
                </a:ext>
              </a:extLst>
            </p:cNvPr>
            <p:cNvSpPr txBox="1"/>
            <p:nvPr/>
          </p:nvSpPr>
          <p:spPr>
            <a:xfrm>
              <a:off x="956094" y="2466838"/>
              <a:ext cx="1668900" cy="8796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B45F06"/>
                  </a:solidFill>
                </a:rPr>
                <a:t>{{SIP}}</a:t>
              </a:r>
              <a:endParaRPr sz="700" b="1" dirty="0">
                <a:solidFill>
                  <a:srgbClr val="B45F06"/>
                </a:solidFill>
              </a:endParaRPr>
            </a:p>
          </p:txBody>
        </p:sp>
        <p:sp>
          <p:nvSpPr>
            <p:cNvPr id="9" name="Google Shape;1071;p144">
              <a:extLst>
                <a:ext uri="{FF2B5EF4-FFF2-40B4-BE49-F238E27FC236}">
                  <a16:creationId xmlns:a16="http://schemas.microsoft.com/office/drawing/2014/main" id="{A1024C5C-74B1-70AA-B5AF-50978A115171}"/>
                </a:ext>
              </a:extLst>
            </p:cNvPr>
            <p:cNvSpPr txBox="1"/>
            <p:nvPr/>
          </p:nvSpPr>
          <p:spPr>
            <a:xfrm>
              <a:off x="6625607" y="2412982"/>
              <a:ext cx="1908600" cy="87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38761D"/>
                  </a:solidFill>
                </a:rPr>
                <a:t>{{SIP}}</a:t>
              </a:r>
              <a:endParaRPr sz="1300" dirty="0">
                <a:solidFill>
                  <a:srgbClr val="38761D"/>
                </a:solidFill>
              </a:endParaRPr>
            </a:p>
          </p:txBody>
        </p:sp>
        <p:sp>
          <p:nvSpPr>
            <p:cNvPr id="10" name="Google Shape;1072;p144">
              <a:extLst>
                <a:ext uri="{FF2B5EF4-FFF2-40B4-BE49-F238E27FC236}">
                  <a16:creationId xmlns:a16="http://schemas.microsoft.com/office/drawing/2014/main" id="{6820A5BE-2206-F9CA-F67D-CC7D433FF164}"/>
                </a:ext>
              </a:extLst>
            </p:cNvPr>
            <p:cNvSpPr txBox="1"/>
            <p:nvPr/>
          </p:nvSpPr>
          <p:spPr>
            <a:xfrm>
              <a:off x="3529584" y="1053575"/>
              <a:ext cx="2265900" cy="264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u="sng" dirty="0">
                  <a:solidFill>
                    <a:schemeClr val="dk2"/>
                  </a:solidFill>
                </a:rPr>
                <a:t>Stakeholder Success Factors:</a:t>
              </a: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dk2"/>
                </a:solidFill>
              </a:endParaRPr>
            </a:p>
          </p:txBody>
        </p:sp>
        <p:sp>
          <p:nvSpPr>
            <p:cNvPr id="11" name="Google Shape;1073;p144">
              <a:extLst>
                <a:ext uri="{FF2B5EF4-FFF2-40B4-BE49-F238E27FC236}">
                  <a16:creationId xmlns:a16="http://schemas.microsoft.com/office/drawing/2014/main" id="{B4B26BFE-232B-3322-59B7-A68FEC2A6090}"/>
                </a:ext>
              </a:extLst>
            </p:cNvPr>
            <p:cNvSpPr txBox="1"/>
            <p:nvPr/>
          </p:nvSpPr>
          <p:spPr>
            <a:xfrm>
              <a:off x="3492784" y="1910400"/>
              <a:ext cx="22659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{{Business Owner KPIs}}</a:t>
              </a:r>
              <a:endParaRPr sz="1100" dirty="0">
                <a:solidFill>
                  <a:schemeClr val="dk2"/>
                </a:solidFill>
              </a:endParaRPr>
            </a:p>
          </p:txBody>
        </p:sp>
        <p:sp>
          <p:nvSpPr>
            <p:cNvPr id="12" name="Google Shape;1074;p144">
              <a:extLst>
                <a:ext uri="{FF2B5EF4-FFF2-40B4-BE49-F238E27FC236}">
                  <a16:creationId xmlns:a16="http://schemas.microsoft.com/office/drawing/2014/main" id="{699EAAA3-1053-1212-3761-2F8461464DBD}"/>
                </a:ext>
              </a:extLst>
            </p:cNvPr>
            <p:cNvSpPr txBox="1"/>
            <p:nvPr/>
          </p:nvSpPr>
          <p:spPr>
            <a:xfrm>
              <a:off x="3492775" y="2199950"/>
              <a:ext cx="23028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{{Budget Owner KPIs}}</a:t>
              </a:r>
              <a:endParaRPr sz="1100"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1075;p144">
              <a:extLst>
                <a:ext uri="{FF2B5EF4-FFF2-40B4-BE49-F238E27FC236}">
                  <a16:creationId xmlns:a16="http://schemas.microsoft.com/office/drawing/2014/main" id="{31AA8DE2-8D08-62E5-487C-B040ABF30AF7}"/>
                </a:ext>
              </a:extLst>
            </p:cNvPr>
            <p:cNvSpPr txBox="1"/>
            <p:nvPr/>
          </p:nvSpPr>
          <p:spPr>
            <a:xfrm>
              <a:off x="3492775" y="2489525"/>
              <a:ext cx="22098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marR="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{{POV</a:t>
              </a:r>
              <a:r>
                <a:rPr lang="en" sz="1100" dirty="0">
                  <a:solidFill>
                    <a:schemeClr val="dk2"/>
                  </a:solidFill>
                </a:rPr>
                <a:t> </a:t>
              </a: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Champion KPIs}}</a:t>
              </a:r>
              <a:endParaRPr sz="1100" dirty="0">
                <a:solidFill>
                  <a:schemeClr val="dk2"/>
                </a:solidFill>
              </a:endParaRPr>
            </a:p>
          </p:txBody>
        </p:sp>
        <p:sp>
          <p:nvSpPr>
            <p:cNvPr id="14" name="Google Shape;1076;p144">
              <a:extLst>
                <a:ext uri="{FF2B5EF4-FFF2-40B4-BE49-F238E27FC236}">
                  <a16:creationId xmlns:a16="http://schemas.microsoft.com/office/drawing/2014/main" id="{97E840B1-C6F8-6E50-DF64-E1469CCB89E9}"/>
                </a:ext>
              </a:extLst>
            </p:cNvPr>
            <p:cNvSpPr txBox="1"/>
            <p:nvPr/>
          </p:nvSpPr>
          <p:spPr>
            <a:xfrm>
              <a:off x="3492782" y="2779075"/>
              <a:ext cx="22659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marR="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{{Administrator KPIs}}</a:t>
              </a:r>
              <a:endParaRPr sz="11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Google Shape;1077;p144">
              <a:extLst>
                <a:ext uri="{FF2B5EF4-FFF2-40B4-BE49-F238E27FC236}">
                  <a16:creationId xmlns:a16="http://schemas.microsoft.com/office/drawing/2014/main" id="{4F5AD956-63C4-CB73-1478-E2D8C213C4E6}"/>
                </a:ext>
              </a:extLst>
            </p:cNvPr>
            <p:cNvSpPr txBox="1"/>
            <p:nvPr/>
          </p:nvSpPr>
          <p:spPr>
            <a:xfrm>
              <a:off x="3492776" y="3068640"/>
              <a:ext cx="22098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marR="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{{Influencer KPIs}}</a:t>
              </a:r>
              <a:endParaRPr sz="11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" name="Google Shape;1078;p144">
              <a:extLst>
                <a:ext uri="{FF2B5EF4-FFF2-40B4-BE49-F238E27FC236}">
                  <a16:creationId xmlns:a16="http://schemas.microsoft.com/office/drawing/2014/main" id="{D60CB176-2B3F-15A1-E78E-40FAE4731F8A}"/>
                </a:ext>
              </a:extLst>
            </p:cNvPr>
            <p:cNvSpPr txBox="1"/>
            <p:nvPr/>
          </p:nvSpPr>
          <p:spPr>
            <a:xfrm>
              <a:off x="3492776" y="3358200"/>
              <a:ext cx="22659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marR="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{{End User KPIs}}</a:t>
              </a:r>
              <a:endParaRPr sz="11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" name="Google Shape;1079;p144">
              <a:extLst>
                <a:ext uri="{FF2B5EF4-FFF2-40B4-BE49-F238E27FC236}">
                  <a16:creationId xmlns:a16="http://schemas.microsoft.com/office/drawing/2014/main" id="{2C3C0CEB-B69B-D495-86E9-B5A7C1EEA61F}"/>
                </a:ext>
              </a:extLst>
            </p:cNvPr>
            <p:cNvSpPr txBox="1"/>
            <p:nvPr/>
          </p:nvSpPr>
          <p:spPr>
            <a:xfrm>
              <a:off x="3536425" y="3859550"/>
              <a:ext cx="2265900" cy="31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8" name="Google Shape;1080;p144">
              <a:extLst>
                <a:ext uri="{FF2B5EF4-FFF2-40B4-BE49-F238E27FC236}">
                  <a16:creationId xmlns:a16="http://schemas.microsoft.com/office/drawing/2014/main" id="{F3789297-41D4-FD8D-6272-854B5500EB0C}"/>
                </a:ext>
              </a:extLst>
            </p:cNvPr>
            <p:cNvSpPr txBox="1"/>
            <p:nvPr/>
          </p:nvSpPr>
          <p:spPr>
            <a:xfrm>
              <a:off x="3492775" y="3891600"/>
              <a:ext cx="23532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342900" marR="0" lvl="0" indent="-23495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erriweather"/>
                <a:buChar char="●"/>
              </a:pPr>
              <a:r>
                <a:rPr lang="en" sz="11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{{Value KPIs}}</a:t>
              </a:r>
              <a:endParaRPr sz="11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88C8A558-0757-8258-B631-C2E8F7785919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19" name="Google Shape;1242;p152">
            <a:extLst>
              <a:ext uri="{FF2B5EF4-FFF2-40B4-BE49-F238E27FC236}">
                <a16:creationId xmlns:a16="http://schemas.microsoft.com/office/drawing/2014/main" id="{63824503-BD3C-D64A-ECFC-249921C1E019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Partnership Plan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C3B35494-9C22-9F0A-C72B-030A55280682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A7B00537-0F0D-9F66-B0F0-C36CC7A69CB6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Economic Landscape</a:t>
            </a:r>
            <a:br>
              <a:rPr lang="en-JP" sz="6000"/>
            </a:br>
            <a:r>
              <a:rPr lang="en-JP" sz="6000"/>
              <a:t>As-Is-Situation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AF3975C4-2103-CD80-0AF8-80A2283C8159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1BBBC952-5810-9D94-774E-8457636E12EB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9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0" name="Google Shape;1110;p147"/>
          <p:cNvCxnSpPr/>
          <p:nvPr/>
        </p:nvCxnSpPr>
        <p:spPr>
          <a:xfrm flipH="1">
            <a:off x="1188169" y="685688"/>
            <a:ext cx="4500" cy="44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147"/>
          <p:cNvSpPr txBox="1"/>
          <p:nvPr/>
        </p:nvSpPr>
        <p:spPr>
          <a:xfrm>
            <a:off x="257175" y="712856"/>
            <a:ext cx="745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Business Value Drivers</a:t>
            </a:r>
            <a:endParaRPr sz="1100" dirty="0"/>
          </a:p>
        </p:txBody>
      </p:sp>
      <p:cxnSp>
        <p:nvCxnSpPr>
          <p:cNvPr id="1112" name="Google Shape;1112;p147"/>
          <p:cNvCxnSpPr/>
          <p:nvPr/>
        </p:nvCxnSpPr>
        <p:spPr>
          <a:xfrm>
            <a:off x="292369" y="1624256"/>
            <a:ext cx="8792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3" name="Google Shape;1113;p147"/>
          <p:cNvSpPr txBox="1"/>
          <p:nvPr/>
        </p:nvSpPr>
        <p:spPr>
          <a:xfrm>
            <a:off x="2172338" y="1633838"/>
            <a:ext cx="65292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114" name="Google Shape;1114;p147"/>
          <p:cNvSpPr txBox="1"/>
          <p:nvPr/>
        </p:nvSpPr>
        <p:spPr>
          <a:xfrm>
            <a:off x="257175" y="3298988"/>
            <a:ext cx="745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Roadmap Priorities</a:t>
            </a:r>
            <a:endParaRPr sz="1100" dirty="0"/>
          </a:p>
        </p:txBody>
      </p:sp>
      <p:graphicFrame>
        <p:nvGraphicFramePr>
          <p:cNvPr id="1115" name="Google Shape;1115;p147"/>
          <p:cNvGraphicFramePr/>
          <p:nvPr/>
        </p:nvGraphicFramePr>
        <p:xfrm>
          <a:off x="1233206" y="3427106"/>
          <a:ext cx="7807350" cy="1604215"/>
        </p:xfrm>
        <a:graphic>
          <a:graphicData uri="http://schemas.openxmlformats.org/drawingml/2006/table">
            <a:tbl>
              <a:tblPr>
                <a:noFill/>
                <a:tableStyleId>{3BB1BAC1-AC17-4442-9BDD-84C2CDC6E6ED}</a:tableStyleId>
              </a:tblPr>
              <a:tblGrid>
                <a:gridCol w="39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Short-Term Priorities  (&lt;3-6 months)</a:t>
                      </a:r>
                      <a:endParaRPr sz="1100" b="1" dirty="0"/>
                    </a:p>
                  </a:txBody>
                  <a:tcPr marL="68575" marR="68575" marT="68575" marB="6857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Longer-Term Objectives (6 months +)</a:t>
                      </a:r>
                      <a:endParaRPr sz="1100" b="1" dirty="0"/>
                    </a:p>
                  </a:txBody>
                  <a:tcPr marL="68575" marR="68575" marT="68575" marB="6857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425">
                <a:tc>
                  <a:txBody>
                    <a:bodyPr/>
                    <a:lstStyle/>
                    <a:p>
                      <a:pPr marL="342900" lvl="0" indent="-234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" sz="900" dirty="0"/>
                        <a:t>{{Asana Workstream 1}}</a:t>
                      </a:r>
                      <a:endParaRPr sz="900" dirty="0"/>
                    </a:p>
                    <a:p>
                      <a:pPr marL="34290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" sz="900" dirty="0"/>
                        <a:t>{{Asana Workstream 2}}</a:t>
                      </a:r>
                      <a:endParaRPr sz="900" dirty="0"/>
                    </a:p>
                    <a:p>
                      <a:pPr marL="34290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" sz="900" dirty="0"/>
                        <a:t>{{Asana Workstream 3}}</a:t>
                      </a:r>
                      <a:endParaRPr sz="900"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342900" lvl="0" indent="-234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" sz="900" dirty="0"/>
                        <a:t>{{BVR Workstream 1}}</a:t>
                      </a:r>
                      <a:endParaRPr sz="900" dirty="0"/>
                    </a:p>
                    <a:p>
                      <a:pPr marL="34290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" sz="900" dirty="0"/>
                        <a:t>{{BVR Workstream 2}}</a:t>
                      </a:r>
                      <a:endParaRPr sz="900" dirty="0"/>
                    </a:p>
                    <a:p>
                      <a:pPr marL="34290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" sz="900" dirty="0"/>
                        <a:t>{{BVR Workstream 3}}</a:t>
                      </a:r>
                      <a:endParaRPr sz="900" dirty="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" name="Google Shape;1116;p147"/>
          <p:cNvSpPr txBox="1"/>
          <p:nvPr/>
        </p:nvSpPr>
        <p:spPr>
          <a:xfrm>
            <a:off x="257175" y="1885950"/>
            <a:ext cx="9312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 Cases</a:t>
            </a:r>
            <a:endParaRPr sz="1100" dirty="0"/>
          </a:p>
        </p:txBody>
      </p:sp>
      <p:graphicFrame>
        <p:nvGraphicFramePr>
          <p:cNvPr id="1117" name="Google Shape;1117;p147"/>
          <p:cNvGraphicFramePr/>
          <p:nvPr>
            <p:extLst>
              <p:ext uri="{D42A27DB-BD31-4B8C-83A1-F6EECF244321}">
                <p14:modId xmlns:p14="http://schemas.microsoft.com/office/powerpoint/2010/main" val="1262308666"/>
              </p:ext>
            </p:extLst>
          </p:nvPr>
        </p:nvGraphicFramePr>
        <p:xfrm>
          <a:off x="1233225" y="710550"/>
          <a:ext cx="7807400" cy="822930"/>
        </p:xfrm>
        <a:graphic>
          <a:graphicData uri="http://schemas.openxmlformats.org/drawingml/2006/table">
            <a:tbl>
              <a:tblPr>
                <a:noFill/>
                <a:tableStyleId>{3BB1BAC1-AC17-4442-9BDD-84C2CDC6E6ED}</a:tableStyleId>
              </a:tblPr>
              <a:tblGrid>
                <a:gridCol w="9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Revenue Protection 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Improved Customer Experience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Faster Release Cycles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Deeper Business Insights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Improved Security Posture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Improved Audit &amp; Compliance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Zero Mgmt. Overhead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Tool Unification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9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9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9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9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11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11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11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</a:rPr>
                        <a:t>{{vx1}}</a:t>
                      </a:r>
                      <a:endParaRPr sz="11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8" name="Google Shape;1118;p147"/>
          <p:cNvGraphicFramePr/>
          <p:nvPr/>
        </p:nvGraphicFramePr>
        <p:xfrm>
          <a:off x="1233225" y="1682100"/>
          <a:ext cx="7807375" cy="822930"/>
        </p:xfrm>
        <a:graphic>
          <a:graphicData uri="http://schemas.openxmlformats.org/drawingml/2006/table">
            <a:tbl>
              <a:tblPr>
                <a:noFill/>
                <a:tableStyleId>{3BB1BAC1-AC17-4442-9BDD-84C2CDC6E6ED}</a:tableStyleId>
              </a:tblPr>
              <a:tblGrid>
                <a:gridCol w="25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Security Analytics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Operational Analytics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Business Analytics</a:t>
                      </a:r>
                      <a:endParaRPr sz="900" b="1" dirty="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Security Use Case}}</a:t>
                      </a:r>
                      <a:endParaRPr sz="10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Operational Use Case}}</a:t>
                      </a:r>
                      <a:endParaRPr sz="8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Business Analytics Use Case}}</a:t>
                      </a:r>
                      <a:endParaRPr sz="8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Security Use Case}}</a:t>
                      </a:r>
                      <a:endParaRPr sz="8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Operational Use Case}}</a:t>
                      </a:r>
                      <a:endParaRPr sz="8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{{SIP Business Analytics Use Case}}</a:t>
                      </a:r>
                      <a:endParaRPr sz="8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9" name="Google Shape;1119;p147"/>
          <p:cNvSpPr txBox="1"/>
          <p:nvPr/>
        </p:nvSpPr>
        <p:spPr>
          <a:xfrm>
            <a:off x="257175" y="2678063"/>
            <a:ext cx="931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Business Outcomes / Measures of Success </a:t>
            </a:r>
            <a:endParaRPr sz="1100" dirty="0"/>
          </a:p>
        </p:txBody>
      </p:sp>
      <p:graphicFrame>
        <p:nvGraphicFramePr>
          <p:cNvPr id="1120" name="Google Shape;1120;p147"/>
          <p:cNvGraphicFramePr/>
          <p:nvPr/>
        </p:nvGraphicFramePr>
        <p:xfrm>
          <a:off x="1233225" y="2710800"/>
          <a:ext cx="7807350" cy="1010600"/>
        </p:xfrm>
        <a:graphic>
          <a:graphicData uri="http://schemas.openxmlformats.org/drawingml/2006/table">
            <a:tbl>
              <a:tblPr>
                <a:noFill/>
                <a:tableStyleId>{3BB1BAC1-AC17-4442-9BDD-84C2CDC6E6ED}</a:tableStyleId>
              </a:tblPr>
              <a:tblGrid>
                <a:gridCol w="2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500">
                <a:tc rowSpan="2" gridSpan="2">
                  <a:txBody>
                    <a:bodyPr/>
                    <a:lstStyle/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{{BVA Issue KPI}}</a:t>
                      </a:r>
                      <a:endParaRPr sz="1000" dirty="0"/>
                    </a:p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{{BVA Issue KPI}}</a:t>
                      </a:r>
                      <a:endParaRPr sz="1000" dirty="0"/>
                    </a:p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{{BVA Issue KPI}}</a:t>
                      </a:r>
                      <a:endParaRPr sz="10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{{BVR Solution/KPI}}</a:t>
                      </a:r>
                      <a:endParaRPr sz="1000" dirty="0"/>
                    </a:p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{{BVR Solution/KPI}}</a:t>
                      </a:r>
                      <a:endParaRPr sz="1000" dirty="0"/>
                    </a:p>
                    <a:p>
                      <a:pPr marL="3429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★"/>
                      </a:pPr>
                      <a:r>
                        <a:rPr lang="en" sz="1000" dirty="0"/>
                        <a:t>{{BVR Solution/KPI}}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342900" lvl="0" indent="-165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8575" marR="6857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00">
                <a:tc gridSpan="2"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21" name="Google Shape;1121;p147"/>
          <p:cNvCxnSpPr/>
          <p:nvPr/>
        </p:nvCxnSpPr>
        <p:spPr>
          <a:xfrm>
            <a:off x="292369" y="2652956"/>
            <a:ext cx="8792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147"/>
          <p:cNvCxnSpPr/>
          <p:nvPr/>
        </p:nvCxnSpPr>
        <p:spPr>
          <a:xfrm>
            <a:off x="292369" y="3395906"/>
            <a:ext cx="8792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3" name="Google Shape;1123;p147"/>
          <p:cNvSpPr txBox="1"/>
          <p:nvPr/>
        </p:nvSpPr>
        <p:spPr>
          <a:xfrm>
            <a:off x="7450275" y="33919"/>
            <a:ext cx="1613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99"/>
                </a:solidFill>
              </a:rPr>
              <a:t>{{Customer Logo}}</a:t>
            </a:r>
            <a:endParaRPr sz="1200" b="1" dirty="0">
              <a:solidFill>
                <a:srgbClr val="000099"/>
              </a:solidFill>
            </a:endParaRPr>
          </a:p>
        </p:txBody>
      </p:sp>
      <p:sp>
        <p:nvSpPr>
          <p:cNvPr id="1124" name="Google Shape;1124;p147"/>
          <p:cNvSpPr txBox="1"/>
          <p:nvPr/>
        </p:nvSpPr>
        <p:spPr>
          <a:xfrm>
            <a:off x="7450275" y="319669"/>
            <a:ext cx="1613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99"/>
                </a:solidFill>
              </a:rPr>
              <a:t>{{Date}}</a:t>
            </a:r>
            <a:endParaRPr sz="1100" b="1" dirty="0">
              <a:solidFill>
                <a:srgbClr val="000099"/>
              </a:solidFill>
            </a:endParaRPr>
          </a:p>
        </p:txBody>
      </p:sp>
      <p:sp>
        <p:nvSpPr>
          <p:cNvPr id="1126" name="Google Shape;1126;p147"/>
          <p:cNvSpPr txBox="1"/>
          <p:nvPr/>
        </p:nvSpPr>
        <p:spPr>
          <a:xfrm>
            <a:off x="1302253" y="101650"/>
            <a:ext cx="2752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425" tIns="15425" rIns="15425" bIns="15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{{Account Name}} 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127" name="Google Shape;1127;p147"/>
          <p:cNvSpPr txBox="1"/>
          <p:nvPr/>
        </p:nvSpPr>
        <p:spPr>
          <a:xfrm>
            <a:off x="3512050" y="101650"/>
            <a:ext cx="44715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425" tIns="15425" rIns="15425" bIns="15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</a:rPr>
              <a:t>Mutual Success Plan</a:t>
            </a:r>
            <a:endParaRPr sz="1700" b="1" dirty="0">
              <a:solidFill>
                <a:schemeClr val="dk2"/>
              </a:solidFill>
            </a:endParaRPr>
          </a:p>
        </p:txBody>
      </p:sp>
      <p:sp>
        <p:nvSpPr>
          <p:cNvPr id="1128" name="Google Shape;1128;p147"/>
          <p:cNvSpPr txBox="1"/>
          <p:nvPr/>
        </p:nvSpPr>
        <p:spPr>
          <a:xfrm rot="458">
            <a:off x="3385725" y="4739425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(SIP / Asana Integration)</a:t>
            </a:r>
            <a:endParaRPr sz="100" dirty="0"/>
          </a:p>
        </p:txBody>
      </p:sp>
      <p:sp>
        <p:nvSpPr>
          <p:cNvPr id="1129" name="Google Shape;1129;p147"/>
          <p:cNvSpPr txBox="1"/>
          <p:nvPr/>
        </p:nvSpPr>
        <p:spPr>
          <a:xfrm rot="458">
            <a:off x="3385725" y="4739425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</a:t>
            </a:r>
            <a:r>
              <a:rPr lang="en-US" sz="1100" dirty="0">
                <a:solidFill>
                  <a:srgbClr val="000099"/>
                </a:solidFill>
              </a:rPr>
              <a:t>CRM-SYSTEM</a:t>
            </a:r>
            <a:r>
              <a:rPr lang="en" sz="1100" dirty="0">
                <a:solidFill>
                  <a:srgbClr val="000099"/>
                </a:solidFill>
              </a:rPr>
              <a:t> API)</a:t>
            </a:r>
            <a:endParaRPr sz="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5" name="Google Shape;1135;p148"/>
          <p:cNvCxnSpPr/>
          <p:nvPr/>
        </p:nvCxnSpPr>
        <p:spPr>
          <a:xfrm>
            <a:off x="3886203" y="924507"/>
            <a:ext cx="0" cy="41286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148"/>
          <p:cNvSpPr/>
          <p:nvPr/>
        </p:nvSpPr>
        <p:spPr>
          <a:xfrm>
            <a:off x="1120472" y="685658"/>
            <a:ext cx="1497300" cy="1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cap="small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  <a:endParaRPr sz="1400" dirty="0"/>
          </a:p>
        </p:txBody>
      </p:sp>
      <p:cxnSp>
        <p:nvCxnSpPr>
          <p:cNvPr id="1137" name="Google Shape;1137;p148"/>
          <p:cNvCxnSpPr/>
          <p:nvPr/>
        </p:nvCxnSpPr>
        <p:spPr>
          <a:xfrm>
            <a:off x="162097" y="666750"/>
            <a:ext cx="8822400" cy="30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148"/>
          <p:cNvCxnSpPr/>
          <p:nvPr/>
        </p:nvCxnSpPr>
        <p:spPr>
          <a:xfrm>
            <a:off x="2644744" y="965169"/>
            <a:ext cx="7500" cy="40665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148"/>
          <p:cNvCxnSpPr/>
          <p:nvPr/>
        </p:nvCxnSpPr>
        <p:spPr>
          <a:xfrm>
            <a:off x="162096" y="914400"/>
            <a:ext cx="8822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148"/>
          <p:cNvCxnSpPr/>
          <p:nvPr/>
        </p:nvCxnSpPr>
        <p:spPr>
          <a:xfrm>
            <a:off x="162097" y="3143249"/>
            <a:ext cx="8860500" cy="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1" name="Google Shape;1141;p148"/>
          <p:cNvSpPr/>
          <p:nvPr/>
        </p:nvSpPr>
        <p:spPr>
          <a:xfrm>
            <a:off x="144680" y="685658"/>
            <a:ext cx="822300" cy="1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cap="small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148"/>
          <p:cNvCxnSpPr/>
          <p:nvPr/>
        </p:nvCxnSpPr>
        <p:spPr>
          <a:xfrm>
            <a:off x="5334001" y="915446"/>
            <a:ext cx="0" cy="41286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148"/>
          <p:cNvCxnSpPr/>
          <p:nvPr/>
        </p:nvCxnSpPr>
        <p:spPr>
          <a:xfrm flipH="1">
            <a:off x="6925199" y="911531"/>
            <a:ext cx="9000" cy="41415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148"/>
          <p:cNvCxnSpPr/>
          <p:nvPr/>
        </p:nvCxnSpPr>
        <p:spPr>
          <a:xfrm>
            <a:off x="8229598" y="924508"/>
            <a:ext cx="0" cy="41286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5" name="Google Shape;1145;p148"/>
          <p:cNvSpPr/>
          <p:nvPr/>
        </p:nvSpPr>
        <p:spPr>
          <a:xfrm>
            <a:off x="2666271" y="938405"/>
            <a:ext cx="366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53C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48"/>
          <p:cNvSpPr/>
          <p:nvPr/>
        </p:nvSpPr>
        <p:spPr>
          <a:xfrm>
            <a:off x="2488661" y="685658"/>
            <a:ext cx="3669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small" dirty="0">
                <a:solidFill>
                  <a:srgbClr val="FF661C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400" dirty="0"/>
          </a:p>
        </p:txBody>
      </p:sp>
      <p:sp>
        <p:nvSpPr>
          <p:cNvPr id="1147" name="Google Shape;1147;p148"/>
          <p:cNvSpPr/>
          <p:nvPr/>
        </p:nvSpPr>
        <p:spPr>
          <a:xfrm>
            <a:off x="3707166" y="685658"/>
            <a:ext cx="3669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small" dirty="0">
                <a:solidFill>
                  <a:srgbClr val="FF661C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 sz="1400" dirty="0"/>
          </a:p>
        </p:txBody>
      </p:sp>
      <p:sp>
        <p:nvSpPr>
          <p:cNvPr id="1148" name="Google Shape;1148;p148"/>
          <p:cNvSpPr/>
          <p:nvPr/>
        </p:nvSpPr>
        <p:spPr>
          <a:xfrm>
            <a:off x="5135221" y="685658"/>
            <a:ext cx="3669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small" dirty="0">
                <a:solidFill>
                  <a:srgbClr val="FF661C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1400" dirty="0"/>
          </a:p>
        </p:txBody>
      </p:sp>
      <p:cxnSp>
        <p:nvCxnSpPr>
          <p:cNvPr id="1149" name="Google Shape;1149;p148"/>
          <p:cNvCxnSpPr/>
          <p:nvPr/>
        </p:nvCxnSpPr>
        <p:spPr>
          <a:xfrm>
            <a:off x="8996288" y="976407"/>
            <a:ext cx="0" cy="407670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148"/>
          <p:cNvSpPr/>
          <p:nvPr/>
        </p:nvSpPr>
        <p:spPr>
          <a:xfrm>
            <a:off x="3719867" y="466570"/>
            <a:ext cx="366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400" dirty="0"/>
          </a:p>
        </p:txBody>
      </p:sp>
      <p:sp>
        <p:nvSpPr>
          <p:cNvPr id="1151" name="Google Shape;1151;p148"/>
          <p:cNvSpPr/>
          <p:nvPr/>
        </p:nvSpPr>
        <p:spPr>
          <a:xfrm>
            <a:off x="152400" y="700265"/>
            <a:ext cx="926400" cy="1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cap="small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Group</a:t>
            </a:r>
            <a:endParaRPr sz="1400" dirty="0"/>
          </a:p>
        </p:txBody>
      </p:sp>
      <p:sp>
        <p:nvSpPr>
          <p:cNvPr id="1152" name="Google Shape;1152;p148"/>
          <p:cNvSpPr/>
          <p:nvPr/>
        </p:nvSpPr>
        <p:spPr>
          <a:xfrm>
            <a:off x="175175" y="825675"/>
            <a:ext cx="96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Engineering:</a:t>
            </a:r>
            <a:endParaRPr sz="9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" name="Google Shape;1153;p148"/>
          <p:cNvCxnSpPr/>
          <p:nvPr/>
        </p:nvCxnSpPr>
        <p:spPr>
          <a:xfrm>
            <a:off x="133489" y="1988098"/>
            <a:ext cx="8860200" cy="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148"/>
          <p:cNvSpPr/>
          <p:nvPr/>
        </p:nvSpPr>
        <p:spPr>
          <a:xfrm>
            <a:off x="1128100" y="943700"/>
            <a:ext cx="1489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0" bIns="0" anchor="t" anchorCtr="0">
            <a:noAutofit/>
          </a:bodyPr>
          <a:lstStyle/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rollback of releases that cause errors in production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MTTI/MTTR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SLOs / SLAs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48"/>
          <p:cNvSpPr/>
          <p:nvPr/>
        </p:nvSpPr>
        <p:spPr>
          <a:xfrm>
            <a:off x="3101200" y="1251856"/>
            <a:ext cx="1990500" cy="310500"/>
          </a:xfrm>
          <a:prstGeom prst="homePlate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{{Asana Project 1}}</a:t>
            </a:r>
            <a:endParaRPr sz="1400" dirty="0"/>
          </a:p>
        </p:txBody>
      </p:sp>
      <p:sp>
        <p:nvSpPr>
          <p:cNvPr id="1156" name="Google Shape;1156;p148"/>
          <p:cNvSpPr/>
          <p:nvPr/>
        </p:nvSpPr>
        <p:spPr>
          <a:xfrm>
            <a:off x="6734726" y="685658"/>
            <a:ext cx="3669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small" dirty="0">
                <a:solidFill>
                  <a:srgbClr val="FF661C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endParaRPr sz="1400" dirty="0"/>
          </a:p>
        </p:txBody>
      </p:sp>
      <p:sp>
        <p:nvSpPr>
          <p:cNvPr id="1157" name="Google Shape;1157;p148"/>
          <p:cNvSpPr/>
          <p:nvPr/>
        </p:nvSpPr>
        <p:spPr>
          <a:xfrm>
            <a:off x="8048481" y="685658"/>
            <a:ext cx="366900" cy="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small" dirty="0">
                <a:solidFill>
                  <a:srgbClr val="FF661C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endParaRPr sz="1400" dirty="0"/>
          </a:p>
        </p:txBody>
      </p:sp>
      <p:sp>
        <p:nvSpPr>
          <p:cNvPr id="1158" name="Google Shape;1158;p148"/>
          <p:cNvSpPr/>
          <p:nvPr/>
        </p:nvSpPr>
        <p:spPr>
          <a:xfrm>
            <a:off x="8063267" y="466570"/>
            <a:ext cx="366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400" dirty="0"/>
          </a:p>
        </p:txBody>
      </p:sp>
      <p:sp>
        <p:nvSpPr>
          <p:cNvPr id="1159" name="Google Shape;1159;p148"/>
          <p:cNvSpPr txBox="1"/>
          <p:nvPr/>
        </p:nvSpPr>
        <p:spPr>
          <a:xfrm>
            <a:off x="1091175" y="1890900"/>
            <a:ext cx="16662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1430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system anomalies and send automated alerts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identification of new error messages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Incident Responses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incidents more quickly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Loss / Risk profile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0" name="Google Shape;1160;p148"/>
          <p:cNvCxnSpPr/>
          <p:nvPr/>
        </p:nvCxnSpPr>
        <p:spPr>
          <a:xfrm>
            <a:off x="162097" y="4201249"/>
            <a:ext cx="8860500" cy="0"/>
          </a:xfrm>
          <a:prstGeom prst="straightConnector1">
            <a:avLst/>
          </a:prstGeom>
          <a:noFill/>
          <a:ln w="9525" cap="flat" cmpd="sng">
            <a:solidFill>
              <a:srgbClr val="D2D1D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148"/>
          <p:cNvSpPr/>
          <p:nvPr/>
        </p:nvSpPr>
        <p:spPr>
          <a:xfrm>
            <a:off x="5052778" y="4293027"/>
            <a:ext cx="544800" cy="310500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Classes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48"/>
          <p:cNvSpPr/>
          <p:nvPr/>
        </p:nvSpPr>
        <p:spPr>
          <a:xfrm>
            <a:off x="1128094" y="4201247"/>
            <a:ext cx="14997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0" bIns="0" anchor="t" anchorCtr="0">
            <a:noAutofit/>
          </a:bodyPr>
          <a:lstStyle/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Increase Time to Value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Automation &amp; Efficiency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Business Line Enablement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Value Realization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48"/>
          <p:cNvSpPr/>
          <p:nvPr/>
        </p:nvSpPr>
        <p:spPr>
          <a:xfrm>
            <a:off x="2728375" y="4717775"/>
            <a:ext cx="1788000" cy="285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Mutual Success Plan 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148"/>
          <p:cNvSpPr/>
          <p:nvPr/>
        </p:nvSpPr>
        <p:spPr>
          <a:xfrm>
            <a:off x="6785784" y="4683200"/>
            <a:ext cx="861000" cy="310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 Optimization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48"/>
          <p:cNvSpPr/>
          <p:nvPr/>
        </p:nvSpPr>
        <p:spPr>
          <a:xfrm>
            <a:off x="5254475" y="4683200"/>
            <a:ext cx="894300" cy="310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 Checkpoint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48"/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1167" name="Google Shape;1167;p148"/>
          <p:cNvSpPr txBox="1"/>
          <p:nvPr/>
        </p:nvSpPr>
        <p:spPr>
          <a:xfrm>
            <a:off x="1073644" y="25439"/>
            <a:ext cx="1874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425" tIns="15425" rIns="15425" bIns="15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{{Account Name}} </a:t>
            </a:r>
            <a:endParaRPr sz="1600" b="1" dirty="0"/>
          </a:p>
        </p:txBody>
      </p:sp>
      <p:sp>
        <p:nvSpPr>
          <p:cNvPr id="1168" name="Google Shape;1168;p148"/>
          <p:cNvSpPr txBox="1"/>
          <p:nvPr/>
        </p:nvSpPr>
        <p:spPr>
          <a:xfrm>
            <a:off x="3283450" y="25450"/>
            <a:ext cx="36126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425" tIns="15425" rIns="15425" bIns="15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Mutual Success Plan (By Workstream)</a:t>
            </a:r>
            <a:endParaRPr sz="1500" b="1" dirty="0"/>
          </a:p>
        </p:txBody>
      </p:sp>
      <p:sp>
        <p:nvSpPr>
          <p:cNvPr id="1169" name="Google Shape;1169;p148"/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  <p:sp>
        <p:nvSpPr>
          <p:cNvPr id="1171" name="Google Shape;1171;p148"/>
          <p:cNvSpPr txBox="1"/>
          <p:nvPr/>
        </p:nvSpPr>
        <p:spPr>
          <a:xfrm>
            <a:off x="139275" y="1518650"/>
            <a:ext cx="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Champion(s):</a:t>
            </a:r>
            <a:endParaRPr sz="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en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InternalName</a:t>
            </a: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148"/>
          <p:cNvSpPr txBox="1"/>
          <p:nvPr/>
        </p:nvSpPr>
        <p:spPr>
          <a:xfrm>
            <a:off x="192350" y="972125"/>
            <a:ext cx="112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Personas:</a:t>
            </a:r>
            <a:endParaRPr sz="13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{{DevOps Engineer}}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{{SRE}}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{{Management}}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48"/>
          <p:cNvSpPr/>
          <p:nvPr/>
        </p:nvSpPr>
        <p:spPr>
          <a:xfrm>
            <a:off x="175175" y="1892475"/>
            <a:ext cx="96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Security:</a:t>
            </a:r>
            <a:endParaRPr sz="9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48"/>
          <p:cNvSpPr txBox="1"/>
          <p:nvPr/>
        </p:nvSpPr>
        <p:spPr>
          <a:xfrm>
            <a:off x="174650" y="2665613"/>
            <a:ext cx="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Champion(s):</a:t>
            </a:r>
            <a:endParaRPr sz="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{{Lucid}}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48"/>
          <p:cNvSpPr txBox="1"/>
          <p:nvPr/>
        </p:nvSpPr>
        <p:spPr>
          <a:xfrm>
            <a:off x="205650" y="2047663"/>
            <a:ext cx="112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Personas:</a:t>
            </a:r>
            <a:endParaRPr sz="13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{{SecOps Engineer}}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{{InfoSec Engineer}}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{{Management}}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48"/>
          <p:cNvSpPr/>
          <p:nvPr/>
        </p:nvSpPr>
        <p:spPr>
          <a:xfrm>
            <a:off x="4244200" y="2318656"/>
            <a:ext cx="1990500" cy="3105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{{Asana Project 2}}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48"/>
          <p:cNvSpPr txBox="1"/>
          <p:nvPr/>
        </p:nvSpPr>
        <p:spPr>
          <a:xfrm>
            <a:off x="174650" y="3759611"/>
            <a:ext cx="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Champion(s):</a:t>
            </a:r>
            <a:endParaRPr sz="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en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InternalName</a:t>
            </a: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48"/>
          <p:cNvSpPr txBox="1"/>
          <p:nvPr/>
        </p:nvSpPr>
        <p:spPr>
          <a:xfrm>
            <a:off x="205650" y="3190663"/>
            <a:ext cx="112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Personas:</a:t>
            </a:r>
            <a:endParaRPr sz="13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{{Product Manager}}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{{Data Scientist}}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{{Management}}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48"/>
          <p:cNvSpPr/>
          <p:nvPr/>
        </p:nvSpPr>
        <p:spPr>
          <a:xfrm>
            <a:off x="175175" y="3035475"/>
            <a:ext cx="96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Business:</a:t>
            </a:r>
            <a:endParaRPr sz="9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48"/>
          <p:cNvSpPr txBox="1"/>
          <p:nvPr/>
        </p:nvSpPr>
        <p:spPr>
          <a:xfrm>
            <a:off x="174650" y="4799213"/>
            <a:ext cx="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Champion(s):</a:t>
            </a:r>
            <a:endParaRPr sz="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CRM-SYSTEM</a:t>
            </a:r>
            <a:r>
              <a:rPr lang="e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48"/>
          <p:cNvSpPr txBox="1"/>
          <p:nvPr/>
        </p:nvSpPr>
        <p:spPr>
          <a:xfrm>
            <a:off x="170428" y="4298710"/>
            <a:ext cx="112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Personas: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{{CSM}}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{{CSE}}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{{Management}}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48"/>
          <p:cNvSpPr/>
          <p:nvPr/>
        </p:nvSpPr>
        <p:spPr>
          <a:xfrm>
            <a:off x="3482200" y="3385456"/>
            <a:ext cx="1990500" cy="310500"/>
          </a:xfrm>
          <a:prstGeom prst="homePlate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{{Asana Project 3}}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148"/>
          <p:cNvSpPr/>
          <p:nvPr/>
        </p:nvSpPr>
        <p:spPr>
          <a:xfrm>
            <a:off x="1128100" y="3134450"/>
            <a:ext cx="1499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0" bIns="0" anchor="t" anchorCtr="0">
            <a:noAutofit/>
          </a:bodyPr>
          <a:lstStyle/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Increase CLTV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Decrease Time to Market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Increase Time to Value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Automation &amp; Efficiency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Char char="•"/>
            </a:pPr>
            <a:r>
              <a:rPr lang="en" sz="800" dirty="0">
                <a:solidFill>
                  <a:srgbClr val="131E29"/>
                </a:solidFill>
                <a:latin typeface="Calibri"/>
                <a:ea typeface="Calibri"/>
                <a:cs typeface="Calibri"/>
                <a:sym typeface="Calibri"/>
              </a:rPr>
              <a:t>Business Line Enablement</a:t>
            </a: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13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50800" algn="l" rtl="0">
              <a:spcBef>
                <a:spcPts val="0"/>
              </a:spcBef>
              <a:spcAft>
                <a:spcPts val="0"/>
              </a:spcAft>
              <a:buClr>
                <a:srgbClr val="FF661C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48"/>
          <p:cNvSpPr/>
          <p:nvPr/>
        </p:nvSpPr>
        <p:spPr>
          <a:xfrm>
            <a:off x="4652788" y="4692875"/>
            <a:ext cx="544800" cy="310500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User Groups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48"/>
          <p:cNvSpPr/>
          <p:nvPr/>
        </p:nvSpPr>
        <p:spPr>
          <a:xfrm>
            <a:off x="2751850" y="4298399"/>
            <a:ext cx="1444500" cy="287073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Technical Onboarding 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48"/>
          <p:cNvSpPr/>
          <p:nvPr/>
        </p:nvSpPr>
        <p:spPr>
          <a:xfrm>
            <a:off x="4319502" y="4274975"/>
            <a:ext cx="544800" cy="310500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Office hours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48"/>
          <p:cNvSpPr/>
          <p:nvPr/>
        </p:nvSpPr>
        <p:spPr>
          <a:xfrm>
            <a:off x="5690550" y="4286975"/>
            <a:ext cx="1027500" cy="310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Adoption Checkpoint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148"/>
          <p:cNvSpPr/>
          <p:nvPr/>
        </p:nvSpPr>
        <p:spPr>
          <a:xfrm>
            <a:off x="6165753" y="4678406"/>
            <a:ext cx="583500" cy="310500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Working Groups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148"/>
          <p:cNvSpPr/>
          <p:nvPr/>
        </p:nvSpPr>
        <p:spPr>
          <a:xfrm>
            <a:off x="6768006" y="4274974"/>
            <a:ext cx="526200" cy="320441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48"/>
          <p:cNvSpPr/>
          <p:nvPr/>
        </p:nvSpPr>
        <p:spPr>
          <a:xfrm>
            <a:off x="7368599" y="4284917"/>
            <a:ext cx="685800" cy="310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Optimization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148"/>
          <p:cNvSpPr/>
          <p:nvPr/>
        </p:nvSpPr>
        <p:spPr>
          <a:xfrm>
            <a:off x="7739972" y="4692875"/>
            <a:ext cx="861000" cy="310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Quarterly Business Review</a:t>
            </a:r>
            <a:endParaRPr sz="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148"/>
          <p:cNvSpPr/>
          <p:nvPr/>
        </p:nvSpPr>
        <p:spPr>
          <a:xfrm>
            <a:off x="8101875" y="4274975"/>
            <a:ext cx="861000" cy="310500"/>
          </a:xfrm>
          <a:prstGeom prst="homePlat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91425" rIns="27425" bIns="914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Calibri"/>
                <a:ea typeface="Calibri"/>
                <a:cs typeface="Calibri"/>
                <a:sym typeface="Calibri"/>
              </a:rPr>
              <a:t>BVA / BVR Review</a:t>
            </a:r>
            <a:endParaRPr sz="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148"/>
          <p:cNvSpPr txBox="1"/>
          <p:nvPr/>
        </p:nvSpPr>
        <p:spPr>
          <a:xfrm rot="458">
            <a:off x="4320422" y="289141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(TICKETING API)</a:t>
            </a:r>
            <a:endParaRPr sz="100" dirty="0"/>
          </a:p>
        </p:txBody>
      </p:sp>
      <p:sp>
        <p:nvSpPr>
          <p:cNvPr id="2" name="Google Shape;1179;p148">
            <a:extLst>
              <a:ext uri="{FF2B5EF4-FFF2-40B4-BE49-F238E27FC236}">
                <a16:creationId xmlns:a16="http://schemas.microsoft.com/office/drawing/2014/main" id="{5A0D2574-21E8-BA51-9F7F-2AC742FA0A3B}"/>
              </a:ext>
            </a:extLst>
          </p:cNvPr>
          <p:cNvSpPr/>
          <p:nvPr/>
        </p:nvSpPr>
        <p:spPr>
          <a:xfrm>
            <a:off x="220965" y="4065906"/>
            <a:ext cx="96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Vendor:</a:t>
            </a:r>
            <a:endParaRPr sz="9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Economic Benefits</a:t>
            </a:r>
            <a:br>
              <a:rPr lang="en-JP" sz="6000"/>
            </a:br>
            <a:r>
              <a:rPr lang="en-JP" sz="6000"/>
              <a:t>To-Be-State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7A62BF73-3253-319B-907D-6E40BC0C7CD2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C67F9C83-A1E9-2E44-D5FA-1B4CB801A12B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8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Adoption Updates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2FD31C70-110E-4772-D0D3-C68381916DD2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DCAF0FCE-FF9B-D2D0-3C46-C8F29754B65B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3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Adoption </a:t>
            </a:r>
            <a:br>
              <a:rPr lang="en-JP" sz="6000"/>
            </a:br>
            <a:r>
              <a:rPr lang="en-JP" sz="6000"/>
              <a:t>Tracker Report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356BD251-468C-7248-4818-843FFE084F8C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8EE0A44E-FCF3-A82E-E843-8CCDC153B12A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8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52"/>
          <p:cNvSpPr txBox="1"/>
          <p:nvPr/>
        </p:nvSpPr>
        <p:spPr>
          <a:xfrm rot="-742">
            <a:off x="5029850" y="1542810"/>
            <a:ext cx="2780100" cy="480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{{Client Health Score}}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235" name="Google Shape;1235;p152"/>
          <p:cNvSpPr txBox="1"/>
          <p:nvPr/>
        </p:nvSpPr>
        <p:spPr>
          <a:xfrm rot="-543">
            <a:off x="4572000" y="3447936"/>
            <a:ext cx="3796800" cy="480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{{Client Value Metrics Score}}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236" name="Google Shape;1236;p152"/>
          <p:cNvSpPr txBox="1"/>
          <p:nvPr/>
        </p:nvSpPr>
        <p:spPr>
          <a:xfrm>
            <a:off x="267350" y="1085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Char char="●"/>
            </a:pPr>
            <a:r>
              <a:rPr lang="en" sz="1200" dirty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{{Account Details Highlights}}</a:t>
            </a:r>
            <a:endParaRPr dirty="0"/>
          </a:p>
        </p:txBody>
      </p:sp>
      <p:sp>
        <p:nvSpPr>
          <p:cNvPr id="1237" name="Google Shape;1237;p152"/>
          <p:cNvSpPr txBox="1"/>
          <p:nvPr/>
        </p:nvSpPr>
        <p:spPr>
          <a:xfrm>
            <a:off x="267350" y="18783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Char char="●"/>
            </a:pPr>
            <a:r>
              <a:rPr lang="en" sz="1200" dirty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{{Dashboard Views}}</a:t>
            </a:r>
            <a:endParaRPr dirty="0"/>
          </a:p>
        </p:txBody>
      </p:sp>
      <p:sp>
        <p:nvSpPr>
          <p:cNvPr id="1238" name="Google Shape;1238;p152"/>
          <p:cNvSpPr txBox="1"/>
          <p:nvPr/>
        </p:nvSpPr>
        <p:spPr>
          <a:xfrm>
            <a:off x="239875" y="3464163"/>
            <a:ext cx="3000000" cy="47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Char char="●"/>
            </a:pPr>
            <a:r>
              <a:rPr lang="en" sz="1200" dirty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{{Client Feedback}}</a:t>
            </a:r>
            <a:endParaRPr sz="1200" dirty="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9" name="Google Shape;1239;p152"/>
          <p:cNvSpPr txBox="1"/>
          <p:nvPr/>
        </p:nvSpPr>
        <p:spPr>
          <a:xfrm>
            <a:off x="239875" y="2671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Char char="●"/>
            </a:pPr>
            <a:r>
              <a:rPr lang="en" sz="1200" dirty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{{Power User Highlights}}</a:t>
            </a:r>
            <a:endParaRPr dirty="0"/>
          </a:p>
        </p:txBody>
      </p:sp>
      <p:sp>
        <p:nvSpPr>
          <p:cNvPr id="1240" name="Google Shape;1240;p152"/>
          <p:cNvSpPr txBox="1"/>
          <p:nvPr/>
        </p:nvSpPr>
        <p:spPr>
          <a:xfrm>
            <a:off x="239875" y="4257075"/>
            <a:ext cx="3000000" cy="47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Char char="●"/>
            </a:pPr>
            <a:r>
              <a:rPr lang="en" sz="1200" dirty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{{Client Notes}}</a:t>
            </a:r>
            <a:endParaRPr sz="1200" dirty="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1" name="Google Shape;1241;p152"/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1242" name="Google Shape;1242;p152"/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  <p:sp>
        <p:nvSpPr>
          <p:cNvPr id="1243" name="Google Shape;1243;p152"/>
          <p:cNvSpPr txBox="1">
            <a:spLocks noGrp="1"/>
          </p:cNvSpPr>
          <p:nvPr>
            <p:ph type="title"/>
          </p:nvPr>
        </p:nvSpPr>
        <p:spPr>
          <a:xfrm>
            <a:off x="3785025" y="33925"/>
            <a:ext cx="3456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2200" dirty="0"/>
              <a:t>Stakeholder Adoption</a:t>
            </a:r>
            <a:endParaRPr sz="2200" dirty="0"/>
          </a:p>
        </p:txBody>
      </p:sp>
      <p:sp>
        <p:nvSpPr>
          <p:cNvPr id="1244" name="Google Shape;1244;p152"/>
          <p:cNvSpPr txBox="1"/>
          <p:nvPr/>
        </p:nvSpPr>
        <p:spPr>
          <a:xfrm>
            <a:off x="1431525" y="33919"/>
            <a:ext cx="2499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{{Account Name}} </a:t>
            </a:r>
            <a:endParaRPr sz="2000" b="1" dirty="0">
              <a:solidFill>
                <a:schemeClr val="dk2"/>
              </a:solidFill>
            </a:endParaRPr>
          </a:p>
        </p:txBody>
      </p:sp>
      <p:sp>
        <p:nvSpPr>
          <p:cNvPr id="1245" name="Google Shape;1245;p152"/>
          <p:cNvSpPr txBox="1"/>
          <p:nvPr/>
        </p:nvSpPr>
        <p:spPr>
          <a:xfrm rot="458">
            <a:off x="3385725" y="4739425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</a:t>
            </a:r>
            <a:r>
              <a:rPr lang="en-US" sz="1100" dirty="0">
                <a:solidFill>
                  <a:srgbClr val="000099"/>
                </a:solidFill>
              </a:rPr>
              <a:t>CRM-SYSTEM</a:t>
            </a:r>
            <a:r>
              <a:rPr lang="en" sz="1100" dirty="0">
                <a:solidFill>
                  <a:srgbClr val="000099"/>
                </a:solidFill>
              </a:rPr>
              <a:t> API)</a:t>
            </a:r>
            <a:endParaRPr sz="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3"/>
          <p:cNvSpPr txBox="1"/>
          <p:nvPr/>
        </p:nvSpPr>
        <p:spPr>
          <a:xfrm>
            <a:off x="3339250" y="952050"/>
            <a:ext cx="56805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Font typeface="Arial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{M1 -} Team Introductions</a:t>
            </a:r>
            <a:r>
              <a:rPr lang="en" sz="1500" dirty="0">
                <a:solidFill>
                  <a:srgbClr val="666666"/>
                </a:solidFill>
              </a:rPr>
              <a:t> </a:t>
            </a:r>
            <a:r>
              <a:rPr lang="en" sz="1500" i="1" dirty="0">
                <a:solidFill>
                  <a:schemeClr val="dk2"/>
                </a:solidFill>
              </a:rPr>
              <a:t>[stakeholders]</a:t>
            </a:r>
            <a:endParaRPr sz="1500" i="1" dirty="0">
              <a:solidFill>
                <a:schemeClr val="dk2"/>
              </a:solidFill>
            </a:endParaRPr>
          </a:p>
          <a:p>
            <a:pPr marL="457200" marR="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Font typeface="Arial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{M2 -} Partnership Updates </a:t>
            </a:r>
            <a:r>
              <a:rPr lang="en" sz="1500" i="1" dirty="0">
                <a:solidFill>
                  <a:schemeClr val="dk2"/>
                </a:solidFill>
              </a:rPr>
              <a:t>[shared strategy]</a:t>
            </a:r>
            <a:endParaRPr sz="1500" i="1" dirty="0">
              <a:solidFill>
                <a:schemeClr val="dk2"/>
              </a:solidFill>
            </a:endParaRPr>
          </a:p>
          <a:p>
            <a:pPr marL="457200" marR="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Font typeface="Arial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{M3 -} Success Plan Updates</a:t>
            </a:r>
            <a:r>
              <a:rPr lang="en" sz="1500" dirty="0">
                <a:solidFill>
                  <a:srgbClr val="666666"/>
                </a:solidFill>
              </a:rPr>
              <a:t> </a:t>
            </a:r>
            <a:r>
              <a:rPr lang="en" sz="1500" i="1" dirty="0">
                <a:solidFill>
                  <a:schemeClr val="dk2"/>
                </a:solidFill>
              </a:rPr>
              <a:t>[priorities &amp; KPI list]</a:t>
            </a:r>
            <a:endParaRPr sz="1500" i="1" dirty="0">
              <a:solidFill>
                <a:schemeClr val="dk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{M4 -} Value Adoption Highlights </a:t>
            </a:r>
            <a:r>
              <a:rPr lang="en" sz="1500" i="1" dirty="0">
                <a:solidFill>
                  <a:schemeClr val="dk2"/>
                </a:solidFill>
              </a:rPr>
              <a:t>[measure &amp; expand]</a:t>
            </a:r>
            <a:r>
              <a:rPr lang="en" sz="1500" dirty="0">
                <a:solidFill>
                  <a:schemeClr val="dk2"/>
                </a:solidFill>
              </a:rPr>
              <a:t> </a:t>
            </a:r>
            <a:r>
              <a:rPr lang="en" sz="1500" dirty="0">
                <a:solidFill>
                  <a:srgbClr val="222D3B"/>
                </a:solidFill>
              </a:rPr>
              <a:t> </a:t>
            </a:r>
            <a:endParaRPr sz="1500" dirty="0">
              <a:solidFill>
                <a:srgbClr val="222D3B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{M5 -} Training &amp; Enablement </a:t>
            </a:r>
            <a:r>
              <a:rPr lang="en" sz="1500" i="1" dirty="0">
                <a:solidFill>
                  <a:schemeClr val="dk2"/>
                </a:solidFill>
              </a:rPr>
              <a:t>[increase ROI]</a:t>
            </a:r>
            <a:endParaRPr sz="1500" dirty="0">
              <a:solidFill>
                <a:srgbClr val="222D3B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Char char="➢"/>
            </a:pPr>
            <a:r>
              <a:rPr lang="en" sz="1500" dirty="0">
                <a:solidFill>
                  <a:srgbClr val="222D3B"/>
                </a:solidFill>
              </a:rPr>
              <a:t>{M6 -} Communication Cadence </a:t>
            </a:r>
            <a:r>
              <a:rPr lang="en" sz="1500" i="1" dirty="0">
                <a:solidFill>
                  <a:schemeClr val="dk2"/>
                </a:solidFill>
              </a:rPr>
              <a:t>[stakeholder group]</a:t>
            </a:r>
            <a:endParaRPr sz="1500" dirty="0">
              <a:solidFill>
                <a:srgbClr val="222D3B"/>
              </a:solidFill>
            </a:endParaRPr>
          </a:p>
          <a:p>
            <a:pPr marL="457200" marR="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1100"/>
              <a:buFont typeface="Arial"/>
              <a:buChar char="➢"/>
            </a:pPr>
            <a:r>
              <a:rPr lang="en" sz="1500" dirty="0">
                <a:solidFill>
                  <a:srgbClr val="222D3B"/>
                </a:solidFill>
              </a:rPr>
              <a:t>Appendix</a:t>
            </a:r>
            <a:endParaRPr sz="1500" dirty="0">
              <a:solidFill>
                <a:srgbClr val="222D3B"/>
              </a:solidFill>
            </a:endParaRPr>
          </a:p>
          <a:p>
            <a:pPr marL="685800" marR="0" lvl="1" indent="-2222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900"/>
              <a:buFont typeface="Arial"/>
              <a:buChar char="○"/>
            </a:pPr>
            <a:r>
              <a:rPr lang="en" sz="1300" dirty="0">
                <a:solidFill>
                  <a:srgbClr val="222D3B"/>
                </a:solidFill>
              </a:rPr>
              <a:t>{M7 -} Why Change? </a:t>
            </a:r>
            <a:r>
              <a:rPr lang="en" sz="1300" i="1" dirty="0">
                <a:solidFill>
                  <a:schemeClr val="dk2"/>
                </a:solidFill>
              </a:rPr>
              <a:t>[solution overview]</a:t>
            </a:r>
            <a:endParaRPr sz="1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22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900"/>
              <a:buChar char="○"/>
            </a:pPr>
            <a:r>
              <a:rPr lang="en" sz="1300" dirty="0">
                <a:solidFill>
                  <a:srgbClr val="222D3B"/>
                </a:solidFill>
              </a:rPr>
              <a:t>{M8 -} Why Change Now? </a:t>
            </a:r>
            <a:r>
              <a:rPr lang="en" sz="1300" i="1" dirty="0">
                <a:solidFill>
                  <a:schemeClr val="dk2"/>
                </a:solidFill>
              </a:rPr>
              <a:t>[accelerate time to value]</a:t>
            </a:r>
            <a:endParaRPr sz="1300" i="1" dirty="0">
              <a:solidFill>
                <a:schemeClr val="dk2"/>
              </a:solidFill>
            </a:endParaRPr>
          </a:p>
          <a:p>
            <a:pPr marL="685800" marR="0" lvl="1" indent="-222250" algn="l" rtl="0">
              <a:spcBef>
                <a:spcPts val="1000"/>
              </a:spcBef>
              <a:spcAft>
                <a:spcPts val="0"/>
              </a:spcAft>
              <a:buClr>
                <a:srgbClr val="222D3B"/>
              </a:buClr>
              <a:buSzPts val="900"/>
              <a:buFont typeface="Arial"/>
              <a:buChar char="○"/>
            </a:pPr>
            <a:r>
              <a:rPr lang="en" sz="1300" dirty="0">
                <a:solidFill>
                  <a:srgbClr val="222D3B"/>
                </a:solidFill>
              </a:rPr>
              <a:t>{M9 -} Why Change with Us? </a:t>
            </a:r>
            <a:r>
              <a:rPr lang="en" sz="1300" i="1" dirty="0">
                <a:solidFill>
                  <a:schemeClr val="dk2"/>
                </a:solidFill>
              </a:rPr>
              <a:t>[dog food / thought leadership]</a:t>
            </a:r>
            <a:endParaRPr sz="1200" dirty="0">
              <a:solidFill>
                <a:srgbClr val="4253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425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175" y="946426"/>
            <a:ext cx="3095076" cy="28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33"/>
          <p:cNvSpPr txBox="1"/>
          <p:nvPr/>
        </p:nvSpPr>
        <p:spPr>
          <a:xfrm>
            <a:off x="1088650" y="4046750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{Module #} API</a:t>
            </a:r>
            <a:endParaRPr sz="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C953-3C64-CF61-E3F2-7B747F66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50" y="204508"/>
            <a:ext cx="8400900" cy="444300"/>
          </a:xfrm>
        </p:spPr>
        <p:txBody>
          <a:bodyPr/>
          <a:lstStyle/>
          <a:p>
            <a:r>
              <a:rPr lang="en-JP"/>
              <a:t>Agenda</a:t>
            </a: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B2C52279-660A-6B68-3C74-02DBD9A451D8}"/>
              </a:ext>
            </a:extLst>
          </p:cNvPr>
          <p:cNvSpPr txBox="1"/>
          <p:nvPr/>
        </p:nvSpPr>
        <p:spPr>
          <a:xfrm>
            <a:off x="7809850" y="270308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{{Date}}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5" name="Google Shape;1241;p152">
            <a:extLst>
              <a:ext uri="{FF2B5EF4-FFF2-40B4-BE49-F238E27FC236}">
                <a16:creationId xmlns:a16="http://schemas.microsoft.com/office/drawing/2014/main" id="{7617C348-20E0-7AE4-D8C4-B1A667139833}"/>
              </a:ext>
            </a:extLst>
          </p:cNvPr>
          <p:cNvSpPr txBox="1"/>
          <p:nvPr/>
        </p:nvSpPr>
        <p:spPr>
          <a:xfrm>
            <a:off x="7520050" y="35108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Training &amp; Enablement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64D8FACD-989F-495D-2131-ADD935FBC3B8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DDD76A7B-8419-50DB-0520-0722C0970465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Training &amp; Enablement</a:t>
            </a:r>
            <a:br>
              <a:rPr lang="en-JP" sz="6000"/>
            </a:br>
            <a:r>
              <a:rPr lang="en-JP" sz="6000"/>
              <a:t>Plan and Milestones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DE3BAE87-3C24-9830-ADE6-42D32D2BA486}"/>
              </a:ext>
            </a:extLst>
          </p:cNvPr>
          <p:cNvSpPr txBox="1"/>
          <p:nvPr/>
        </p:nvSpPr>
        <p:spPr>
          <a:xfrm>
            <a:off x="7469598" y="34159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74AB7001-549F-4BD8-DE46-48B1E22E8FB1}"/>
              </a:ext>
            </a:extLst>
          </p:cNvPr>
          <p:cNvSpPr txBox="1"/>
          <p:nvPr/>
        </p:nvSpPr>
        <p:spPr>
          <a:xfrm>
            <a:off x="7759406" y="248461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Product Announcements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CAE90954-A458-23A1-860F-365E9F8A8419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7BA76716-380A-534A-53ED-5287EA220AD5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Training Announcements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0854E44A-E074-1D48-3931-84BC1597AFEC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438574C7-CB8D-42AD-371E-278F5ED10ECA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9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Training Reference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289115E5-1FCB-7F03-0EE5-A6B8513CEF42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175508F4-3643-22EB-6FAC-C2D23B02B7D5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33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Communication Schedule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D965ABB2-BB21-6ED3-4040-FA712ED7022B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FB3726AF-E45A-87BC-A365-4D4B652DB149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7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Prior Meeting:</a:t>
            </a:r>
            <a:br>
              <a:rPr lang="en-JP" sz="6000"/>
            </a:br>
            <a:r>
              <a:rPr lang="en-JP" sz="6000"/>
              <a:t>Notes, Actions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997EDB25-7DE6-372B-442A-A93CAB6D9177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22716FC9-F2DC-D1ED-0F45-825053F2517F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0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Current Meeting:</a:t>
            </a:r>
            <a:br>
              <a:rPr lang="en-JP" sz="6000"/>
            </a:br>
            <a:r>
              <a:rPr lang="en-JP" sz="6000"/>
              <a:t>Agenda and Status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C19F601B-CFA1-9803-BA13-86277E16A890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FE04376D-C77B-B955-CF56-F791B2D790C0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6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Meeting Schedule:</a:t>
            </a:r>
            <a:br>
              <a:rPr lang="en-JP" sz="6000"/>
            </a:br>
            <a:r>
              <a:rPr lang="en-JP" sz="6000"/>
              <a:t>Goals and Milestones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8D36C6F1-A6F9-3D6C-1865-7975C513934F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5A0CB5CF-8B78-E74E-1C4B-9105EE6463C8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4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69621-B9EA-6FE1-F0F5-240B9F87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957" y="2110050"/>
            <a:ext cx="4169602" cy="461700"/>
          </a:xfrm>
        </p:spPr>
        <p:txBody>
          <a:bodyPr/>
          <a:lstStyle/>
          <a:p>
            <a:r>
              <a:rPr lang="en-JP" sz="66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341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7395"/>
            <a:ext cx="9144000" cy="1840535"/>
          </a:xfrm>
        </p:spPr>
        <p:txBody>
          <a:bodyPr anchor="ctr"/>
          <a:lstStyle/>
          <a:p>
            <a:pPr algn="ctr"/>
            <a:r>
              <a:rPr lang="en-JP" sz="7200" dirty="0"/>
              <a:t>Team Introductions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D25071B0-C605-1456-BA8B-93D9E4FC2497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6A1EE40C-4FBF-DCCD-FFBF-462437725D1B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Why Change?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30AD32D1-3F33-0EA0-28B3-0940FE2D6BF9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{{Vendor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9EA8597D-861D-9B15-C799-B7CDFAB115E5}"/>
              </a:ext>
            </a:extLst>
          </p:cNvPr>
          <p:cNvSpPr txBox="1"/>
          <p:nvPr/>
        </p:nvSpPr>
        <p:spPr>
          <a:xfrm>
            <a:off x="7759398" y="495850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{{Date}}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5" name="Google Shape;1241;p152">
            <a:extLst>
              <a:ext uri="{FF2B5EF4-FFF2-40B4-BE49-F238E27FC236}">
                <a16:creationId xmlns:a16="http://schemas.microsoft.com/office/drawing/2014/main" id="{71248161-E99D-F463-8580-AB35E7598C35}"/>
              </a:ext>
            </a:extLst>
          </p:cNvPr>
          <p:cNvSpPr txBox="1"/>
          <p:nvPr/>
        </p:nvSpPr>
        <p:spPr>
          <a:xfrm>
            <a:off x="7469598" y="2606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8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Why Change Now?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39664CDB-145A-95B0-86AC-526D69FF01B1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{{Vendor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202DF1FA-7E9F-5E73-22F4-1431D241636B}"/>
              </a:ext>
            </a:extLst>
          </p:cNvPr>
          <p:cNvSpPr txBox="1"/>
          <p:nvPr/>
        </p:nvSpPr>
        <p:spPr>
          <a:xfrm>
            <a:off x="7759398" y="495850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{{Date}}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5" name="Google Shape;1241;p152">
            <a:extLst>
              <a:ext uri="{FF2B5EF4-FFF2-40B4-BE49-F238E27FC236}">
                <a16:creationId xmlns:a16="http://schemas.microsoft.com/office/drawing/2014/main" id="{54D7C34A-BBEA-1C4D-CE4D-FED8F1ED636C}"/>
              </a:ext>
            </a:extLst>
          </p:cNvPr>
          <p:cNvSpPr txBox="1"/>
          <p:nvPr/>
        </p:nvSpPr>
        <p:spPr>
          <a:xfrm>
            <a:off x="7469598" y="2606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75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Why Partner with Us?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AFDFAE1A-FBB1-E399-90DD-07A18AE1D74C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{{Vendor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3328F817-3E21-1FAB-FC1F-AA5E72CB6E9F}"/>
              </a:ext>
            </a:extLst>
          </p:cNvPr>
          <p:cNvSpPr txBox="1"/>
          <p:nvPr/>
        </p:nvSpPr>
        <p:spPr>
          <a:xfrm>
            <a:off x="7759398" y="495850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{{Date}}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5" name="Google Shape;1241;p152">
            <a:extLst>
              <a:ext uri="{FF2B5EF4-FFF2-40B4-BE49-F238E27FC236}">
                <a16:creationId xmlns:a16="http://schemas.microsoft.com/office/drawing/2014/main" id="{95A47252-66C9-E6E7-52AA-D84C91EE2534}"/>
              </a:ext>
            </a:extLst>
          </p:cNvPr>
          <p:cNvSpPr txBox="1"/>
          <p:nvPr/>
        </p:nvSpPr>
        <p:spPr>
          <a:xfrm>
            <a:off x="7469598" y="2606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35"/>
          <p:cNvSpPr/>
          <p:nvPr/>
        </p:nvSpPr>
        <p:spPr>
          <a:xfrm>
            <a:off x="6690383" y="3698151"/>
            <a:ext cx="1992900" cy="256500"/>
          </a:xfrm>
          <a:prstGeom prst="rect">
            <a:avLst/>
          </a:prstGeom>
          <a:solidFill>
            <a:srgbClr val="29A1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{{Name}}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35"/>
          <p:cNvSpPr/>
          <p:nvPr/>
        </p:nvSpPr>
        <p:spPr>
          <a:xfrm>
            <a:off x="6690383" y="3361501"/>
            <a:ext cx="1992900" cy="296700"/>
          </a:xfrm>
          <a:prstGeom prst="rect">
            <a:avLst/>
          </a:prstGeom>
          <a:solidFill>
            <a:srgbClr val="889E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{{Title}}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35"/>
          <p:cNvSpPr/>
          <p:nvPr/>
        </p:nvSpPr>
        <p:spPr>
          <a:xfrm>
            <a:off x="6667845" y="1330975"/>
            <a:ext cx="19929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</a:rPr>
              <a:t>{{SME Name}}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35"/>
          <p:cNvSpPr/>
          <p:nvPr/>
        </p:nvSpPr>
        <p:spPr>
          <a:xfrm>
            <a:off x="6667845" y="892375"/>
            <a:ext cx="19929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Success Engineer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35"/>
          <p:cNvSpPr txBox="1"/>
          <p:nvPr/>
        </p:nvSpPr>
        <p:spPr>
          <a:xfrm>
            <a:off x="6667830" y="1769575"/>
            <a:ext cx="1992900" cy="1443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Adoption &amp; Best Practices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3"/>
              </a:rPr>
              <a:t>sme_name@vendor.com</a:t>
            </a:r>
            <a:endParaRPr lang="en-US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35"/>
          <p:cNvSpPr/>
          <p:nvPr/>
        </p:nvSpPr>
        <p:spPr>
          <a:xfrm>
            <a:off x="460725" y="3689750"/>
            <a:ext cx="1992900" cy="256500"/>
          </a:xfrm>
          <a:prstGeom prst="rect">
            <a:avLst/>
          </a:prstGeom>
          <a:solidFill>
            <a:srgbClr val="29A1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{{Name}}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35"/>
          <p:cNvSpPr/>
          <p:nvPr/>
        </p:nvSpPr>
        <p:spPr>
          <a:xfrm>
            <a:off x="460725" y="3353100"/>
            <a:ext cx="1992900" cy="296700"/>
          </a:xfrm>
          <a:prstGeom prst="rect">
            <a:avLst/>
          </a:prstGeom>
          <a:solidFill>
            <a:srgbClr val="889E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{{Title}}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35"/>
          <p:cNvSpPr txBox="1"/>
          <p:nvPr/>
        </p:nvSpPr>
        <p:spPr>
          <a:xfrm>
            <a:off x="460725" y="3986200"/>
            <a:ext cx="1992900" cy="584700"/>
          </a:xfrm>
          <a:prstGeom prst="rect">
            <a:avLst/>
          </a:prstGeom>
          <a:noFill/>
          <a:ln w="9525" cap="flat" cmpd="sng">
            <a:solidFill>
              <a:srgbClr val="29A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4"/>
              </a:rPr>
              <a:t>c</a:t>
            </a:r>
            <a:r>
              <a:rPr lang="en-US" sz="1000" b="0" i="0" u="none" strike="noStrike" cap="none" dirty="0">
                <a:solidFill>
                  <a:schemeClr val="dk1"/>
                </a:solidFill>
                <a:sym typeface="Arial"/>
                <a:hlinkClick r:id="rId4"/>
              </a:rPr>
              <a:t>lient_name1@client.com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35"/>
          <p:cNvSpPr/>
          <p:nvPr/>
        </p:nvSpPr>
        <p:spPr>
          <a:xfrm>
            <a:off x="484449" y="1330975"/>
            <a:ext cx="19929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</a:rPr>
              <a:t>{{AE Name}}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35"/>
          <p:cNvSpPr/>
          <p:nvPr/>
        </p:nvSpPr>
        <p:spPr>
          <a:xfrm>
            <a:off x="484449" y="892375"/>
            <a:ext cx="19929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Relationship Manager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35"/>
          <p:cNvSpPr/>
          <p:nvPr/>
        </p:nvSpPr>
        <p:spPr>
          <a:xfrm>
            <a:off x="2545974" y="1330975"/>
            <a:ext cx="19929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</a:rPr>
              <a:t>{{</a:t>
            </a:r>
            <a:r>
              <a:rPr lang="en" sz="1200" b="1" dirty="0" err="1">
                <a:solidFill>
                  <a:schemeClr val="lt1"/>
                </a:solidFill>
              </a:rPr>
              <a:t>PreSales</a:t>
            </a:r>
            <a:r>
              <a:rPr lang="en" sz="1200" b="1" dirty="0">
                <a:solidFill>
                  <a:schemeClr val="lt1"/>
                </a:solidFill>
              </a:rPr>
              <a:t> Name}}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35"/>
          <p:cNvSpPr/>
          <p:nvPr/>
        </p:nvSpPr>
        <p:spPr>
          <a:xfrm>
            <a:off x="2545974" y="892375"/>
            <a:ext cx="19929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Solutions Engineer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35"/>
          <p:cNvSpPr/>
          <p:nvPr/>
        </p:nvSpPr>
        <p:spPr>
          <a:xfrm>
            <a:off x="4607499" y="1330975"/>
            <a:ext cx="19929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</a:rPr>
              <a:t>{{BRM Name}}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35"/>
          <p:cNvSpPr/>
          <p:nvPr/>
        </p:nvSpPr>
        <p:spPr>
          <a:xfrm>
            <a:off x="4607499" y="892375"/>
            <a:ext cx="19929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Customer Success Manager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35"/>
          <p:cNvSpPr txBox="1"/>
          <p:nvPr/>
        </p:nvSpPr>
        <p:spPr>
          <a:xfrm>
            <a:off x="484437" y="1769575"/>
            <a:ext cx="1992900" cy="1443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Strategic Alignment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5"/>
              </a:rPr>
              <a:t>a</a:t>
            </a:r>
            <a:r>
              <a:rPr lang="en" sz="1000" b="0" i="0" u="none" strike="noStrike" cap="none" dirty="0">
                <a:solidFill>
                  <a:schemeClr val="dk1"/>
                </a:solidFill>
                <a:sym typeface="Arial"/>
                <a:hlinkClick r:id="rId5"/>
              </a:rPr>
              <a:t>ccount</a:t>
            </a:r>
            <a:r>
              <a:rPr lang="en" sz="1000" dirty="0">
                <a:solidFill>
                  <a:schemeClr val="dk1"/>
                </a:solidFill>
                <a:hlinkClick r:id="rId5"/>
              </a:rPr>
              <a:t>exec@vendor.com</a:t>
            </a:r>
            <a:endParaRPr lang="en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JP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JP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81" name="Google Shape;881;p135"/>
          <p:cNvSpPr txBox="1"/>
          <p:nvPr/>
        </p:nvSpPr>
        <p:spPr>
          <a:xfrm>
            <a:off x="2550087" y="1769575"/>
            <a:ext cx="1992900" cy="1443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Creation &amp; Validation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6"/>
              </a:rPr>
              <a:t>p</a:t>
            </a:r>
            <a:r>
              <a:rPr lang="en" sz="1000" b="0" i="0" u="none" strike="noStrike" cap="none" dirty="0">
                <a:solidFill>
                  <a:schemeClr val="dk1"/>
                </a:solidFill>
                <a:sym typeface="Arial"/>
                <a:hlinkClick r:id="rId6"/>
              </a:rPr>
              <a:t>resales_name@vendor.com</a:t>
            </a:r>
            <a:endParaRPr lang="en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JP"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JP"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JP" sz="1100" dirty="0"/>
          </a:p>
        </p:txBody>
      </p:sp>
      <p:sp>
        <p:nvSpPr>
          <p:cNvPr id="882" name="Google Shape;882;p135"/>
          <p:cNvSpPr txBox="1">
            <a:spLocks noGrp="1"/>
          </p:cNvSpPr>
          <p:nvPr>
            <p:ph type="title"/>
          </p:nvPr>
        </p:nvSpPr>
        <p:spPr>
          <a:xfrm>
            <a:off x="350730" y="185925"/>
            <a:ext cx="84162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32C"/>
              </a:buClr>
              <a:buSzPts val="2700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Your Account Team</a:t>
            </a:r>
            <a:endParaRPr sz="3600" dirty="0">
              <a:solidFill>
                <a:srgbClr val="0213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135"/>
          <p:cNvSpPr/>
          <p:nvPr/>
        </p:nvSpPr>
        <p:spPr>
          <a:xfrm>
            <a:off x="4607500" y="3698150"/>
            <a:ext cx="1992900" cy="256500"/>
          </a:xfrm>
          <a:prstGeom prst="rect">
            <a:avLst/>
          </a:prstGeom>
          <a:solidFill>
            <a:srgbClr val="29A1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</a:rPr>
              <a:t>{{Name}}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884" name="Google Shape;884;p135"/>
          <p:cNvSpPr/>
          <p:nvPr/>
        </p:nvSpPr>
        <p:spPr>
          <a:xfrm>
            <a:off x="4607500" y="3361500"/>
            <a:ext cx="1992900" cy="296700"/>
          </a:xfrm>
          <a:prstGeom prst="rect">
            <a:avLst/>
          </a:prstGeom>
          <a:solidFill>
            <a:srgbClr val="889E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{{Title}}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35"/>
          <p:cNvSpPr/>
          <p:nvPr/>
        </p:nvSpPr>
        <p:spPr>
          <a:xfrm>
            <a:off x="2534113" y="3698150"/>
            <a:ext cx="1992900" cy="256500"/>
          </a:xfrm>
          <a:prstGeom prst="rect">
            <a:avLst/>
          </a:prstGeom>
          <a:solidFill>
            <a:srgbClr val="29A1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{{Name}}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35"/>
          <p:cNvSpPr/>
          <p:nvPr/>
        </p:nvSpPr>
        <p:spPr>
          <a:xfrm>
            <a:off x="2534113" y="3361500"/>
            <a:ext cx="1992900" cy="296700"/>
          </a:xfrm>
          <a:prstGeom prst="rect">
            <a:avLst/>
          </a:prstGeom>
          <a:solidFill>
            <a:srgbClr val="889E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{{Title}}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135"/>
          <p:cNvCxnSpPr/>
          <p:nvPr/>
        </p:nvCxnSpPr>
        <p:spPr>
          <a:xfrm>
            <a:off x="382375" y="804200"/>
            <a:ext cx="8258400" cy="5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3" name="Google Shape;893;p135"/>
          <p:cNvSpPr txBox="1"/>
          <p:nvPr/>
        </p:nvSpPr>
        <p:spPr>
          <a:xfrm rot="458">
            <a:off x="3385725" y="4739425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</a:rPr>
              <a:t>(</a:t>
            </a:r>
            <a:r>
              <a:rPr lang="en-US" sz="1100" dirty="0">
                <a:solidFill>
                  <a:srgbClr val="000099"/>
                </a:solidFill>
              </a:rPr>
              <a:t>CRM-SYSTEM</a:t>
            </a:r>
            <a:r>
              <a:rPr lang="en" sz="1100" dirty="0">
                <a:solidFill>
                  <a:srgbClr val="000099"/>
                </a:solidFill>
              </a:rPr>
              <a:t> API)</a:t>
            </a:r>
            <a:endParaRPr sz="100" dirty="0"/>
          </a:p>
        </p:txBody>
      </p:sp>
      <p:sp>
        <p:nvSpPr>
          <p:cNvPr id="894" name="Google Shape;894;p135"/>
          <p:cNvSpPr txBox="1"/>
          <p:nvPr/>
        </p:nvSpPr>
        <p:spPr>
          <a:xfrm>
            <a:off x="4599237" y="1769575"/>
            <a:ext cx="1992900" cy="1443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Business Relationship Manager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7"/>
              </a:rPr>
              <a:t>b</a:t>
            </a:r>
            <a:r>
              <a:rPr lang="en" sz="1000" dirty="0">
                <a:solidFill>
                  <a:schemeClr val="dk1"/>
                </a:solidFill>
                <a:hlinkClick r:id="rId7"/>
              </a:rPr>
              <a:t>rm_name@vendor.com</a:t>
            </a:r>
            <a:endParaRPr lang="en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" sz="1000" dirty="0">
              <a:solidFill>
                <a:schemeClr val="dk1"/>
              </a:solidFill>
            </a:endParaRPr>
          </a:p>
        </p:txBody>
      </p:sp>
      <p:sp>
        <p:nvSpPr>
          <p:cNvPr id="2" name="Google Shape;873;p135">
            <a:extLst>
              <a:ext uri="{FF2B5EF4-FFF2-40B4-BE49-F238E27FC236}">
                <a16:creationId xmlns:a16="http://schemas.microsoft.com/office/drawing/2014/main" id="{C189DF8D-4FF2-8270-22A9-4F5CA45DE47E}"/>
              </a:ext>
            </a:extLst>
          </p:cNvPr>
          <p:cNvSpPr txBox="1"/>
          <p:nvPr/>
        </p:nvSpPr>
        <p:spPr>
          <a:xfrm>
            <a:off x="2534113" y="3994600"/>
            <a:ext cx="1992900" cy="584700"/>
          </a:xfrm>
          <a:prstGeom prst="rect">
            <a:avLst/>
          </a:prstGeom>
          <a:noFill/>
          <a:ln w="9525" cap="flat" cmpd="sng">
            <a:solidFill>
              <a:srgbClr val="29A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4"/>
              </a:rPr>
              <a:t>c</a:t>
            </a:r>
            <a:r>
              <a:rPr lang="en-US" sz="1000" b="0" i="0" u="none" strike="noStrike" cap="none" dirty="0">
                <a:solidFill>
                  <a:schemeClr val="dk1"/>
                </a:solidFill>
                <a:sym typeface="Arial"/>
                <a:hlinkClick r:id="rId4"/>
              </a:rPr>
              <a:t>lient_name2@client.com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73;p135">
            <a:extLst>
              <a:ext uri="{FF2B5EF4-FFF2-40B4-BE49-F238E27FC236}">
                <a16:creationId xmlns:a16="http://schemas.microsoft.com/office/drawing/2014/main" id="{DB0D21E0-EBA6-3A1E-6323-CA83D022A502}"/>
              </a:ext>
            </a:extLst>
          </p:cNvPr>
          <p:cNvSpPr txBox="1"/>
          <p:nvPr/>
        </p:nvSpPr>
        <p:spPr>
          <a:xfrm>
            <a:off x="4599237" y="4002200"/>
            <a:ext cx="1992900" cy="584700"/>
          </a:xfrm>
          <a:prstGeom prst="rect">
            <a:avLst/>
          </a:prstGeom>
          <a:noFill/>
          <a:ln w="9525" cap="flat" cmpd="sng">
            <a:solidFill>
              <a:srgbClr val="29A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4"/>
              </a:rPr>
              <a:t>c</a:t>
            </a:r>
            <a:r>
              <a:rPr lang="en-US" sz="1000" b="0" i="0" u="none" strike="noStrike" cap="none" dirty="0">
                <a:solidFill>
                  <a:schemeClr val="dk1"/>
                </a:solidFill>
                <a:sym typeface="Arial"/>
                <a:hlinkClick r:id="rId4"/>
              </a:rPr>
              <a:t>lient_name3@client.com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73;p135">
            <a:extLst>
              <a:ext uri="{FF2B5EF4-FFF2-40B4-BE49-F238E27FC236}">
                <a16:creationId xmlns:a16="http://schemas.microsoft.com/office/drawing/2014/main" id="{65412066-01BE-170E-2371-B71A93ADDAB7}"/>
              </a:ext>
            </a:extLst>
          </p:cNvPr>
          <p:cNvSpPr txBox="1"/>
          <p:nvPr/>
        </p:nvSpPr>
        <p:spPr>
          <a:xfrm>
            <a:off x="6690383" y="3997253"/>
            <a:ext cx="1992900" cy="584700"/>
          </a:xfrm>
          <a:prstGeom prst="rect">
            <a:avLst/>
          </a:prstGeom>
          <a:noFill/>
          <a:ln w="9525" cap="flat" cmpd="sng">
            <a:solidFill>
              <a:srgbClr val="29A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linkClick r:id="rId4"/>
              </a:rPr>
              <a:t>c</a:t>
            </a:r>
            <a:r>
              <a:rPr lang="en-US" sz="1000" b="0" i="0" u="none" strike="noStrike" cap="none" dirty="0">
                <a:solidFill>
                  <a:schemeClr val="dk1"/>
                </a:solidFill>
                <a:sym typeface="Arial"/>
                <a:hlinkClick r:id="rId4"/>
              </a:rPr>
              <a:t>lient_name4@client.com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41;p152">
            <a:extLst>
              <a:ext uri="{FF2B5EF4-FFF2-40B4-BE49-F238E27FC236}">
                <a16:creationId xmlns:a16="http://schemas.microsoft.com/office/drawing/2014/main" id="{98A127F9-C3A5-19C8-C4E9-16A36D53E3D0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6" name="Google Shape;1242;p152">
            <a:extLst>
              <a:ext uri="{FF2B5EF4-FFF2-40B4-BE49-F238E27FC236}">
                <a16:creationId xmlns:a16="http://schemas.microsoft.com/office/drawing/2014/main" id="{8A2D1268-4FEE-2546-6DA4-11C14EBB6063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6"/>
          <p:cNvSpPr txBox="1">
            <a:spLocks noGrp="1"/>
          </p:cNvSpPr>
          <p:nvPr>
            <p:ph type="title"/>
          </p:nvPr>
        </p:nvSpPr>
        <p:spPr>
          <a:xfrm>
            <a:off x="311700" y="1566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Partners &amp; Stakeholders</a:t>
            </a:r>
            <a:endParaRPr dirty="0">
              <a:latin typeface="+mn-lt"/>
            </a:endParaRPr>
          </a:p>
        </p:txBody>
      </p:sp>
      <p:sp>
        <p:nvSpPr>
          <p:cNvPr id="900" name="Google Shape;900;p136"/>
          <p:cNvSpPr txBox="1"/>
          <p:nvPr/>
        </p:nvSpPr>
        <p:spPr>
          <a:xfrm>
            <a:off x="1648425" y="789125"/>
            <a:ext cx="450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901" name="Google Shape;901;p136"/>
          <p:cNvSpPr txBox="1"/>
          <p:nvPr/>
        </p:nvSpPr>
        <p:spPr>
          <a:xfrm>
            <a:off x="2275725" y="865325"/>
            <a:ext cx="2077500" cy="314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</a:rPr>
              <a:t>{{Title}}</a:t>
            </a:r>
            <a:endParaRPr sz="900" i="1" dirty="0">
              <a:latin typeface="+mn-lt"/>
            </a:endParaRPr>
          </a:p>
        </p:txBody>
      </p:sp>
      <p:sp>
        <p:nvSpPr>
          <p:cNvPr id="902" name="Google Shape;902;p136"/>
          <p:cNvSpPr txBox="1"/>
          <p:nvPr/>
        </p:nvSpPr>
        <p:spPr>
          <a:xfrm>
            <a:off x="2275725" y="19669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03" name="Google Shape;903;p136"/>
          <p:cNvSpPr txBox="1"/>
          <p:nvPr/>
        </p:nvSpPr>
        <p:spPr>
          <a:xfrm>
            <a:off x="212231" y="786450"/>
            <a:ext cx="1708500" cy="248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Business Sponsors</a:t>
            </a:r>
            <a:endParaRPr sz="1100" dirty="0">
              <a:latin typeface="+mn-lt"/>
            </a:endParaRPr>
          </a:p>
        </p:txBody>
      </p:sp>
      <p:sp>
        <p:nvSpPr>
          <p:cNvPr id="904" name="Google Shape;904;p136"/>
          <p:cNvSpPr txBox="1"/>
          <p:nvPr/>
        </p:nvSpPr>
        <p:spPr>
          <a:xfrm>
            <a:off x="212231" y="1884675"/>
            <a:ext cx="1708500" cy="2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Champions &amp; Admins</a:t>
            </a:r>
            <a:endParaRPr sz="1100" dirty="0">
              <a:latin typeface="+mn-lt"/>
            </a:endParaRPr>
          </a:p>
        </p:txBody>
      </p:sp>
      <p:cxnSp>
        <p:nvCxnSpPr>
          <p:cNvPr id="905" name="Google Shape;905;p136"/>
          <p:cNvCxnSpPr/>
          <p:nvPr/>
        </p:nvCxnSpPr>
        <p:spPr>
          <a:xfrm>
            <a:off x="1920731" y="786616"/>
            <a:ext cx="68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136"/>
          <p:cNvCxnSpPr/>
          <p:nvPr/>
        </p:nvCxnSpPr>
        <p:spPr>
          <a:xfrm>
            <a:off x="1913209" y="1888719"/>
            <a:ext cx="68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7" name="Google Shape;907;p136"/>
          <p:cNvSpPr txBox="1"/>
          <p:nvPr/>
        </p:nvSpPr>
        <p:spPr>
          <a:xfrm>
            <a:off x="4447425" y="865325"/>
            <a:ext cx="2077500" cy="314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</a:rPr>
              <a:t>{{Title}}</a:t>
            </a:r>
            <a:endParaRPr sz="900" i="1" dirty="0">
              <a:latin typeface="+mn-lt"/>
            </a:endParaRPr>
          </a:p>
        </p:txBody>
      </p:sp>
      <p:sp>
        <p:nvSpPr>
          <p:cNvPr id="908" name="Google Shape;908;p136"/>
          <p:cNvSpPr txBox="1"/>
          <p:nvPr/>
        </p:nvSpPr>
        <p:spPr>
          <a:xfrm>
            <a:off x="6619125" y="865325"/>
            <a:ext cx="2077500" cy="314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</a:rPr>
              <a:t>{{Title}}</a:t>
            </a:r>
            <a:endParaRPr sz="900" i="1" dirty="0">
              <a:latin typeface="+mn-lt"/>
            </a:endParaRPr>
          </a:p>
        </p:txBody>
      </p:sp>
      <p:sp>
        <p:nvSpPr>
          <p:cNvPr id="909" name="Google Shape;909;p136"/>
          <p:cNvSpPr txBox="1"/>
          <p:nvPr/>
        </p:nvSpPr>
        <p:spPr>
          <a:xfrm>
            <a:off x="4447425" y="19669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10" name="Google Shape;910;p136"/>
          <p:cNvSpPr txBox="1"/>
          <p:nvPr/>
        </p:nvSpPr>
        <p:spPr>
          <a:xfrm>
            <a:off x="6676275" y="19669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12" name="Google Shape;912;p136"/>
          <p:cNvSpPr txBox="1"/>
          <p:nvPr/>
        </p:nvSpPr>
        <p:spPr>
          <a:xfrm>
            <a:off x="2275725" y="31861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13" name="Google Shape;913;p136"/>
          <p:cNvSpPr txBox="1"/>
          <p:nvPr/>
        </p:nvSpPr>
        <p:spPr>
          <a:xfrm>
            <a:off x="212231" y="3103875"/>
            <a:ext cx="1708500" cy="2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Power Users</a:t>
            </a:r>
            <a:endParaRPr sz="1100" dirty="0">
              <a:latin typeface="+mn-lt"/>
            </a:endParaRPr>
          </a:p>
        </p:txBody>
      </p:sp>
      <p:cxnSp>
        <p:nvCxnSpPr>
          <p:cNvPr id="914" name="Google Shape;914;p136"/>
          <p:cNvCxnSpPr/>
          <p:nvPr/>
        </p:nvCxnSpPr>
        <p:spPr>
          <a:xfrm>
            <a:off x="1913209" y="3107919"/>
            <a:ext cx="68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136"/>
          <p:cNvSpPr txBox="1"/>
          <p:nvPr/>
        </p:nvSpPr>
        <p:spPr>
          <a:xfrm>
            <a:off x="4447425" y="31861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16" name="Google Shape;916;p136"/>
          <p:cNvSpPr txBox="1"/>
          <p:nvPr/>
        </p:nvSpPr>
        <p:spPr>
          <a:xfrm>
            <a:off x="6676275" y="3186101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{{Name}}</a:t>
            </a:r>
            <a:endParaRPr sz="13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+mn-lt"/>
              </a:rPr>
              <a:t>{{Title}}</a:t>
            </a:r>
            <a:endParaRPr sz="1000" i="1" dirty="0">
              <a:latin typeface="+mn-lt"/>
            </a:endParaRPr>
          </a:p>
        </p:txBody>
      </p:sp>
      <p:sp>
        <p:nvSpPr>
          <p:cNvPr id="917" name="Google Shape;917;p136"/>
          <p:cNvSpPr txBox="1"/>
          <p:nvPr/>
        </p:nvSpPr>
        <p:spPr>
          <a:xfrm>
            <a:off x="5949925" y="3883675"/>
            <a:ext cx="945000" cy="46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Line of Business</a:t>
            </a:r>
            <a:endParaRPr sz="1100" dirty="0">
              <a:latin typeface="+mn-lt"/>
            </a:endParaRPr>
          </a:p>
        </p:txBody>
      </p:sp>
      <p:sp>
        <p:nvSpPr>
          <p:cNvPr id="918" name="Google Shape;918;p136"/>
          <p:cNvSpPr txBox="1"/>
          <p:nvPr/>
        </p:nvSpPr>
        <p:spPr>
          <a:xfrm>
            <a:off x="212231" y="3971663"/>
            <a:ext cx="1708500" cy="24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Merriweather"/>
                <a:sym typeface="Merriweather"/>
              </a:rPr>
              <a:t>Stakeholder Groups</a:t>
            </a:r>
            <a:endParaRPr sz="1100" dirty="0">
              <a:latin typeface="+mn-lt"/>
            </a:endParaRPr>
          </a:p>
        </p:txBody>
      </p:sp>
      <p:sp>
        <p:nvSpPr>
          <p:cNvPr id="919" name="Google Shape;919;p136"/>
          <p:cNvSpPr txBox="1"/>
          <p:nvPr/>
        </p:nvSpPr>
        <p:spPr>
          <a:xfrm>
            <a:off x="5216900" y="4398025"/>
            <a:ext cx="6039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Product</a:t>
            </a:r>
            <a:endParaRPr sz="6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latin typeface="+mn-lt"/>
            </a:endParaRPr>
          </a:p>
        </p:txBody>
      </p:sp>
      <p:sp>
        <p:nvSpPr>
          <p:cNvPr id="920" name="Google Shape;920;p136"/>
          <p:cNvSpPr txBox="1"/>
          <p:nvPr/>
        </p:nvSpPr>
        <p:spPr>
          <a:xfrm>
            <a:off x="4584560" y="4398019"/>
            <a:ext cx="5640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InfoSec</a:t>
            </a:r>
            <a:endParaRPr sz="5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latin typeface="+mn-lt"/>
            </a:endParaRPr>
          </a:p>
        </p:txBody>
      </p:sp>
      <p:sp>
        <p:nvSpPr>
          <p:cNvPr id="921" name="Google Shape;921;p136"/>
          <p:cNvSpPr txBox="1"/>
          <p:nvPr/>
        </p:nvSpPr>
        <p:spPr>
          <a:xfrm>
            <a:off x="3952202" y="4398019"/>
            <a:ext cx="5640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DevOps</a:t>
            </a:r>
            <a:endParaRPr sz="5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latin typeface="+mn-lt"/>
            </a:endParaRPr>
          </a:p>
        </p:txBody>
      </p:sp>
      <p:sp>
        <p:nvSpPr>
          <p:cNvPr id="922" name="Google Shape;922;p136"/>
          <p:cNvSpPr txBox="1"/>
          <p:nvPr/>
        </p:nvSpPr>
        <p:spPr>
          <a:xfrm>
            <a:off x="3494944" y="4398019"/>
            <a:ext cx="4182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SRE</a:t>
            </a:r>
            <a:endParaRPr sz="5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latin typeface="+mn-lt"/>
            </a:endParaRPr>
          </a:p>
        </p:txBody>
      </p:sp>
      <p:sp>
        <p:nvSpPr>
          <p:cNvPr id="923" name="Google Shape;923;p136"/>
          <p:cNvSpPr txBox="1"/>
          <p:nvPr/>
        </p:nvSpPr>
        <p:spPr>
          <a:xfrm>
            <a:off x="3494950" y="3883675"/>
            <a:ext cx="2325900" cy="46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Engineering</a:t>
            </a:r>
            <a:endParaRPr sz="11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(Dev/SecOps)</a:t>
            </a:r>
            <a:endParaRPr sz="11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+mn-lt"/>
            </a:endParaRPr>
          </a:p>
        </p:txBody>
      </p:sp>
      <p:sp>
        <p:nvSpPr>
          <p:cNvPr id="924" name="Google Shape;924;p136"/>
          <p:cNvSpPr txBox="1"/>
          <p:nvPr/>
        </p:nvSpPr>
        <p:spPr>
          <a:xfrm>
            <a:off x="7443400" y="4405300"/>
            <a:ext cx="5007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Sales</a:t>
            </a:r>
            <a:endParaRPr sz="6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latin typeface="+mn-lt"/>
            </a:endParaRPr>
          </a:p>
        </p:txBody>
      </p:sp>
      <p:sp>
        <p:nvSpPr>
          <p:cNvPr id="925" name="Google Shape;925;p136"/>
          <p:cNvSpPr txBox="1"/>
          <p:nvPr/>
        </p:nvSpPr>
        <p:spPr>
          <a:xfrm>
            <a:off x="5949925" y="4398025"/>
            <a:ext cx="3516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BI</a:t>
            </a:r>
            <a:endParaRPr sz="6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latin typeface="+mn-lt"/>
            </a:endParaRPr>
          </a:p>
        </p:txBody>
      </p:sp>
      <p:sp>
        <p:nvSpPr>
          <p:cNvPr id="926" name="Google Shape;926;p136"/>
          <p:cNvSpPr txBox="1"/>
          <p:nvPr/>
        </p:nvSpPr>
        <p:spPr>
          <a:xfrm>
            <a:off x="6965749" y="3883675"/>
            <a:ext cx="1782900" cy="46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Go To Market</a:t>
            </a:r>
            <a:endParaRPr sz="500" dirty="0">
              <a:latin typeface="+mn-lt"/>
            </a:endParaRPr>
          </a:p>
        </p:txBody>
      </p:sp>
      <p:sp>
        <p:nvSpPr>
          <p:cNvPr id="927" name="Google Shape;927;p136"/>
          <p:cNvSpPr txBox="1"/>
          <p:nvPr/>
        </p:nvSpPr>
        <p:spPr>
          <a:xfrm>
            <a:off x="6366063" y="4405300"/>
            <a:ext cx="10128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Customer Service</a:t>
            </a:r>
            <a:endParaRPr sz="200" dirty="0">
              <a:latin typeface="+mn-lt"/>
            </a:endParaRPr>
          </a:p>
        </p:txBody>
      </p:sp>
      <p:sp>
        <p:nvSpPr>
          <p:cNvPr id="928" name="Google Shape;928;p136"/>
          <p:cNvSpPr txBox="1"/>
          <p:nvPr/>
        </p:nvSpPr>
        <p:spPr>
          <a:xfrm>
            <a:off x="8035775" y="4398025"/>
            <a:ext cx="7128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Marketing</a:t>
            </a:r>
            <a:endParaRPr sz="300" dirty="0">
              <a:latin typeface="+mn-lt"/>
            </a:endParaRPr>
          </a:p>
        </p:txBody>
      </p:sp>
      <p:sp>
        <p:nvSpPr>
          <p:cNvPr id="929" name="Google Shape;929;p136"/>
          <p:cNvSpPr txBox="1"/>
          <p:nvPr/>
        </p:nvSpPr>
        <p:spPr>
          <a:xfrm>
            <a:off x="2279450" y="3883675"/>
            <a:ext cx="1054200" cy="46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</a:rPr>
              <a:t>Finance &amp; Operations</a:t>
            </a:r>
            <a:endParaRPr sz="500" dirty="0">
              <a:latin typeface="+mn-lt"/>
            </a:endParaRPr>
          </a:p>
        </p:txBody>
      </p:sp>
      <p:sp>
        <p:nvSpPr>
          <p:cNvPr id="930" name="Google Shape;930;p136"/>
          <p:cNvSpPr txBox="1"/>
          <p:nvPr/>
        </p:nvSpPr>
        <p:spPr>
          <a:xfrm>
            <a:off x="2267719" y="4398019"/>
            <a:ext cx="5517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AP/AR</a:t>
            </a:r>
            <a:endParaRPr sz="5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latin typeface="+mn-lt"/>
            </a:endParaRPr>
          </a:p>
        </p:txBody>
      </p:sp>
      <p:sp>
        <p:nvSpPr>
          <p:cNvPr id="931" name="Google Shape;931;p136"/>
          <p:cNvSpPr txBox="1"/>
          <p:nvPr/>
        </p:nvSpPr>
        <p:spPr>
          <a:xfrm>
            <a:off x="2915425" y="4398025"/>
            <a:ext cx="418200" cy="28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n-lt"/>
              </a:rPr>
              <a:t>SOX</a:t>
            </a:r>
            <a:endParaRPr sz="500" b="1" i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latin typeface="+mn-lt"/>
            </a:endParaRPr>
          </a:p>
        </p:txBody>
      </p:sp>
      <p:sp>
        <p:nvSpPr>
          <p:cNvPr id="932" name="Google Shape;932;p136"/>
          <p:cNvSpPr txBox="1"/>
          <p:nvPr/>
        </p:nvSpPr>
        <p:spPr>
          <a:xfrm rot="458">
            <a:off x="3385725" y="4739425"/>
            <a:ext cx="22506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  <a:latin typeface="+mn-lt"/>
              </a:rPr>
              <a:t>(</a:t>
            </a:r>
            <a:r>
              <a:rPr lang="en-US" sz="1100" dirty="0">
                <a:solidFill>
                  <a:srgbClr val="000099"/>
                </a:solidFill>
                <a:latin typeface="+mn-lt"/>
              </a:rPr>
              <a:t>CRM-SYSTEM</a:t>
            </a:r>
            <a:r>
              <a:rPr lang="en" sz="1100" dirty="0">
                <a:solidFill>
                  <a:srgbClr val="000099"/>
                </a:solidFill>
                <a:latin typeface="+mn-lt"/>
              </a:rPr>
              <a:t> API)</a:t>
            </a:r>
            <a:endParaRPr sz="100" dirty="0">
              <a:latin typeface="+mn-lt"/>
            </a:endParaRPr>
          </a:p>
        </p:txBody>
      </p:sp>
      <p:sp>
        <p:nvSpPr>
          <p:cNvPr id="2" name="Google Shape;1241;p152">
            <a:extLst>
              <a:ext uri="{FF2B5EF4-FFF2-40B4-BE49-F238E27FC236}">
                <a16:creationId xmlns:a16="http://schemas.microsoft.com/office/drawing/2014/main" id="{2AC9ED98-E69E-4F8B-934B-003EF988C8A5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3" name="Google Shape;1242;p152">
            <a:extLst>
              <a:ext uri="{FF2B5EF4-FFF2-40B4-BE49-F238E27FC236}">
                <a16:creationId xmlns:a16="http://schemas.microsoft.com/office/drawing/2014/main" id="{7A928FC6-4794-4F7A-35E4-92193598B016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37"/>
          <p:cNvSpPr txBox="1"/>
          <p:nvPr/>
        </p:nvSpPr>
        <p:spPr>
          <a:xfrm>
            <a:off x="1648425" y="1322525"/>
            <a:ext cx="450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38" name="Google Shape;938;p137"/>
          <p:cNvSpPr txBox="1"/>
          <p:nvPr/>
        </p:nvSpPr>
        <p:spPr>
          <a:xfrm>
            <a:off x="212231" y="1319850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Executive Sponsor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39" name="Google Shape;939;p137"/>
          <p:cNvSpPr txBox="1"/>
          <p:nvPr/>
        </p:nvSpPr>
        <p:spPr>
          <a:xfrm>
            <a:off x="212231" y="1922775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Change Agent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0" name="Google Shape;940;p137"/>
          <p:cNvSpPr txBox="1"/>
          <p:nvPr/>
        </p:nvSpPr>
        <p:spPr>
          <a:xfrm>
            <a:off x="2275725" y="13200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1" name="Google Shape;941;p137"/>
          <p:cNvSpPr txBox="1"/>
          <p:nvPr/>
        </p:nvSpPr>
        <p:spPr>
          <a:xfrm>
            <a:off x="2275725" y="191057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2" name="Google Shape;942;p137"/>
          <p:cNvSpPr txBox="1"/>
          <p:nvPr/>
        </p:nvSpPr>
        <p:spPr>
          <a:xfrm>
            <a:off x="6921769" y="824550"/>
            <a:ext cx="1708500" cy="249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Influence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43" name="Google Shape;943;p137"/>
          <p:cNvSpPr txBox="1"/>
          <p:nvPr/>
        </p:nvSpPr>
        <p:spPr>
          <a:xfrm>
            <a:off x="4447425" y="13200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Business Need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4" name="Google Shape;944;p137"/>
          <p:cNvSpPr txBox="1"/>
          <p:nvPr/>
        </p:nvSpPr>
        <p:spPr>
          <a:xfrm>
            <a:off x="4447425" y="191057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Concept &amp; Design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5" name="Google Shape;945;p137"/>
          <p:cNvSpPr txBox="1"/>
          <p:nvPr/>
        </p:nvSpPr>
        <p:spPr>
          <a:xfrm>
            <a:off x="212231" y="2513325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Delivery Agent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6" name="Google Shape;946;p137"/>
          <p:cNvSpPr txBox="1"/>
          <p:nvPr/>
        </p:nvSpPr>
        <p:spPr>
          <a:xfrm>
            <a:off x="2275725" y="25011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7" name="Google Shape;947;p137"/>
          <p:cNvSpPr txBox="1"/>
          <p:nvPr/>
        </p:nvSpPr>
        <p:spPr>
          <a:xfrm>
            <a:off x="4447425" y="25011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Implement &amp; Deliver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8" name="Google Shape;948;p137"/>
          <p:cNvSpPr txBox="1"/>
          <p:nvPr/>
        </p:nvSpPr>
        <p:spPr>
          <a:xfrm>
            <a:off x="212231" y="3103875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Adoption Agent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49" name="Google Shape;949;p137"/>
          <p:cNvSpPr txBox="1"/>
          <p:nvPr/>
        </p:nvSpPr>
        <p:spPr>
          <a:xfrm>
            <a:off x="2275725" y="309167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0" name="Google Shape;950;p137"/>
          <p:cNvSpPr txBox="1"/>
          <p:nvPr/>
        </p:nvSpPr>
        <p:spPr>
          <a:xfrm>
            <a:off x="4447425" y="309167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Grow &amp; Measure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1" name="Google Shape;951;p137"/>
          <p:cNvSpPr txBox="1"/>
          <p:nvPr/>
        </p:nvSpPr>
        <p:spPr>
          <a:xfrm>
            <a:off x="212231" y="3693094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Critical Stakeholder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2" name="Google Shape;952;p137"/>
          <p:cNvSpPr txBox="1"/>
          <p:nvPr/>
        </p:nvSpPr>
        <p:spPr>
          <a:xfrm>
            <a:off x="2275725" y="36822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3" name="Google Shape;953;p137"/>
          <p:cNvSpPr txBox="1"/>
          <p:nvPr/>
        </p:nvSpPr>
        <p:spPr>
          <a:xfrm>
            <a:off x="4447425" y="36822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Influencers &amp; Detractors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4" name="Google Shape;954;p137"/>
          <p:cNvSpPr txBox="1"/>
          <p:nvPr/>
        </p:nvSpPr>
        <p:spPr>
          <a:xfrm>
            <a:off x="6921769" y="1377000"/>
            <a:ext cx="17085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Business Owner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5" name="Google Shape;955;p137"/>
          <p:cNvSpPr txBox="1"/>
          <p:nvPr/>
        </p:nvSpPr>
        <p:spPr>
          <a:xfrm>
            <a:off x="6921769" y="1967550"/>
            <a:ext cx="17085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Budget Owner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6" name="Google Shape;956;p137"/>
          <p:cNvSpPr txBox="1"/>
          <p:nvPr/>
        </p:nvSpPr>
        <p:spPr>
          <a:xfrm>
            <a:off x="6921769" y="2558100"/>
            <a:ext cx="17085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POV</a:t>
            </a:r>
            <a:r>
              <a:rPr lang="en" sz="1100" dirty="0">
                <a:latin typeface="+mn-lt"/>
                <a:cs typeface="Calibri" panose="020F0502020204030204" pitchFamily="34" charset="0"/>
              </a:rPr>
              <a:t> </a:t>
            </a: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Champion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57" name="Google Shape;957;p137"/>
          <p:cNvSpPr txBox="1"/>
          <p:nvPr/>
        </p:nvSpPr>
        <p:spPr>
          <a:xfrm>
            <a:off x="6921769" y="3148650"/>
            <a:ext cx="21729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Champion / Power User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58" name="Google Shape;958;p137"/>
          <p:cNvSpPr txBox="1"/>
          <p:nvPr/>
        </p:nvSpPr>
        <p:spPr>
          <a:xfrm>
            <a:off x="6921769" y="3739200"/>
            <a:ext cx="19650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Indirect Owners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59" name="Google Shape;959;p137"/>
          <p:cNvSpPr txBox="1"/>
          <p:nvPr/>
        </p:nvSpPr>
        <p:spPr>
          <a:xfrm>
            <a:off x="212231" y="4302694"/>
            <a:ext cx="1708500" cy="24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Target Audience</a:t>
            </a:r>
            <a:endParaRPr sz="1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60" name="Google Shape;960;p137"/>
          <p:cNvSpPr txBox="1"/>
          <p:nvPr/>
        </p:nvSpPr>
        <p:spPr>
          <a:xfrm>
            <a:off x="2275725" y="42918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{{Name}}</a:t>
            </a:r>
            <a:endParaRPr sz="1300" dirty="0">
              <a:latin typeface="+mn-lt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+mn-lt"/>
                <a:cs typeface="Calibri" panose="020F0502020204030204" pitchFamily="34" charset="0"/>
              </a:rPr>
              <a:t>{{Title}}</a:t>
            </a:r>
            <a:endParaRPr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61" name="Google Shape;961;p137"/>
          <p:cNvSpPr txBox="1"/>
          <p:nvPr/>
        </p:nvSpPr>
        <p:spPr>
          <a:xfrm>
            <a:off x="4447425" y="4291826"/>
            <a:ext cx="2058600" cy="3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  <a:cs typeface="Calibri" panose="020F0502020204030204" pitchFamily="34" charset="0"/>
              </a:rPr>
              <a:t>Users &amp; Consumers</a:t>
            </a:r>
            <a:endParaRPr sz="1000" i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62" name="Google Shape;962;p137"/>
          <p:cNvSpPr txBox="1"/>
          <p:nvPr/>
        </p:nvSpPr>
        <p:spPr>
          <a:xfrm>
            <a:off x="6921769" y="4348800"/>
            <a:ext cx="2014800" cy="2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End User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63" name="Google Shape;963;p137"/>
          <p:cNvSpPr txBox="1"/>
          <p:nvPr/>
        </p:nvSpPr>
        <p:spPr>
          <a:xfrm>
            <a:off x="4447444" y="824550"/>
            <a:ext cx="2058600" cy="249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Expertise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64" name="Google Shape;964;p137"/>
          <p:cNvSpPr txBox="1">
            <a:spLocks noGrp="1"/>
          </p:cNvSpPr>
          <p:nvPr>
            <p:ph type="title"/>
          </p:nvPr>
        </p:nvSpPr>
        <p:spPr>
          <a:xfrm>
            <a:off x="315312" y="91679"/>
            <a:ext cx="8401200" cy="47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n-lt"/>
                <a:cs typeface="Calibri" panose="020F0502020204030204" pitchFamily="34" charset="0"/>
              </a:rPr>
              <a:t>Steering Committee</a:t>
            </a:r>
            <a:endParaRPr sz="25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65" name="Google Shape;965;p137"/>
          <p:cNvSpPr txBox="1"/>
          <p:nvPr/>
        </p:nvSpPr>
        <p:spPr>
          <a:xfrm>
            <a:off x="2275744" y="824550"/>
            <a:ext cx="2058600" cy="249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Name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66" name="Google Shape;966;p137"/>
          <p:cNvSpPr txBox="1"/>
          <p:nvPr/>
        </p:nvSpPr>
        <p:spPr>
          <a:xfrm>
            <a:off x="212350" y="824550"/>
            <a:ext cx="1708500" cy="249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n-lt"/>
                <a:ea typeface="Merriweather"/>
                <a:cs typeface="Calibri" panose="020F0502020204030204" pitchFamily="34" charset="0"/>
                <a:sym typeface="Merriweather"/>
              </a:rPr>
              <a:t>Role</a:t>
            </a:r>
            <a:endParaRPr sz="1100" dirty="0">
              <a:latin typeface="+mn-lt"/>
              <a:ea typeface="Merriweather"/>
              <a:cs typeface="Calibri" panose="020F0502020204030204" pitchFamily="34" charset="0"/>
              <a:sym typeface="Merriweather"/>
            </a:endParaRPr>
          </a:p>
        </p:txBody>
      </p:sp>
      <p:sp>
        <p:nvSpPr>
          <p:cNvPr id="967" name="Google Shape;967;p137"/>
          <p:cNvSpPr txBox="1"/>
          <p:nvPr/>
        </p:nvSpPr>
        <p:spPr>
          <a:xfrm rot="364">
            <a:off x="3004725" y="4739425"/>
            <a:ext cx="2833200" cy="32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CRM-SYSTEM</a:t>
            </a:r>
            <a:r>
              <a:rPr lang="en" sz="11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API)</a:t>
            </a:r>
            <a:endParaRPr sz="1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Google Shape;1241;p152">
            <a:extLst>
              <a:ext uri="{FF2B5EF4-FFF2-40B4-BE49-F238E27FC236}">
                <a16:creationId xmlns:a16="http://schemas.microsoft.com/office/drawing/2014/main" id="{8F9E18CB-30DD-E5B3-8BD7-28E61321EB6F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3" name="Google Shape;1242;p152">
            <a:extLst>
              <a:ext uri="{FF2B5EF4-FFF2-40B4-BE49-F238E27FC236}">
                <a16:creationId xmlns:a16="http://schemas.microsoft.com/office/drawing/2014/main" id="{C33C9B6D-88C5-4F58-1FC9-2FC4219B47E8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38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01" y="641182"/>
            <a:ext cx="4256700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38"/>
          <p:cNvSpPr txBox="1">
            <a:spLocks noGrp="1"/>
          </p:cNvSpPr>
          <p:nvPr>
            <p:ph type="title"/>
          </p:nvPr>
        </p:nvSpPr>
        <p:spPr>
          <a:xfrm>
            <a:off x="315312" y="91679"/>
            <a:ext cx="8401200" cy="47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People, Process, &amp; Technology [Change Mgmt.]</a:t>
            </a:r>
            <a:endParaRPr sz="2500" dirty="0"/>
          </a:p>
        </p:txBody>
      </p:sp>
      <p:pic>
        <p:nvPicPr>
          <p:cNvPr id="974" name="Google Shape;974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1" y="2890293"/>
            <a:ext cx="2362864" cy="21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651" y="564764"/>
            <a:ext cx="3721852" cy="21602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6" name="Google Shape;976;p138"/>
          <p:cNvGraphicFramePr/>
          <p:nvPr>
            <p:extLst>
              <p:ext uri="{D42A27DB-BD31-4B8C-83A1-F6EECF244321}">
                <p14:modId xmlns:p14="http://schemas.microsoft.com/office/powerpoint/2010/main" val="196466116"/>
              </p:ext>
            </p:extLst>
          </p:nvPr>
        </p:nvGraphicFramePr>
        <p:xfrm>
          <a:off x="3373395" y="3058125"/>
          <a:ext cx="5343105" cy="1803450"/>
        </p:xfrm>
        <a:graphic>
          <a:graphicData uri="http://schemas.openxmlformats.org/drawingml/2006/table">
            <a:tbl>
              <a:tblPr>
                <a:noFill/>
                <a:tableStyleId>{3BB1BAC1-AC17-4442-9BDD-84C2CDC6E6ED}</a:tableStyleId>
              </a:tblPr>
              <a:tblGrid>
                <a:gridCol w="145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</a:rPr>
                        <a:t>Audience:</a:t>
                      </a:r>
                      <a:endParaRPr sz="11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</a:rPr>
                        <a:t>Organizer:</a:t>
                      </a:r>
                      <a:endParaRPr sz="11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</a:rPr>
                        <a:t>Recommended Cadence:</a:t>
                      </a:r>
                      <a:endParaRPr sz="11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</a:rPr>
                        <a:t>Commitment:</a:t>
                      </a:r>
                      <a:endParaRPr sz="11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Executive Sponsors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{{Account Executive}}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Every 6mo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90 min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Business Owners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{{Customer Success}}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Every 3mo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60 min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Project Team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{{Customer Success}}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Slack and Monthly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30 min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End User Office Hours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{{Account Support}}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Slack and Monthly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30 min 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241;p152">
            <a:extLst>
              <a:ext uri="{FF2B5EF4-FFF2-40B4-BE49-F238E27FC236}">
                <a16:creationId xmlns:a16="http://schemas.microsoft.com/office/drawing/2014/main" id="{F1AF90DE-909A-6EAD-0686-BB2047E3E26C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3" name="Google Shape;1242;p152">
            <a:extLst>
              <a:ext uri="{FF2B5EF4-FFF2-40B4-BE49-F238E27FC236}">
                <a16:creationId xmlns:a16="http://schemas.microsoft.com/office/drawing/2014/main" id="{4F85EDA9-24C0-38CC-232C-E3D3BF056EDF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7396"/>
            <a:ext cx="9144000" cy="1544444"/>
          </a:xfrm>
        </p:spPr>
        <p:txBody>
          <a:bodyPr anchor="ctr"/>
          <a:lstStyle/>
          <a:p>
            <a:pPr algn="ctr"/>
            <a:r>
              <a:rPr lang="en-JP" sz="6000" dirty="0"/>
              <a:t>News and Notifications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0035D65E-6916-521E-3395-83CB1193C2E8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532470CD-853D-43B8-EAF7-82C901C7B650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59B-8037-1E2A-BA3D-59596EB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0" y="1747396"/>
            <a:ext cx="8400900" cy="444300"/>
          </a:xfrm>
        </p:spPr>
        <p:txBody>
          <a:bodyPr/>
          <a:lstStyle/>
          <a:p>
            <a:r>
              <a:rPr lang="en-JP" sz="6000"/>
              <a:t>Key Updates</a:t>
            </a:r>
          </a:p>
        </p:txBody>
      </p:sp>
      <p:sp>
        <p:nvSpPr>
          <p:cNvPr id="3" name="Google Shape;1241;p152">
            <a:extLst>
              <a:ext uri="{FF2B5EF4-FFF2-40B4-BE49-F238E27FC236}">
                <a16:creationId xmlns:a16="http://schemas.microsoft.com/office/drawing/2014/main" id="{0E1C94C3-0B3F-A9E3-1DAF-7CF906DEB3CF}"/>
              </a:ext>
            </a:extLst>
          </p:cNvPr>
          <p:cNvSpPr txBox="1"/>
          <p:nvPr/>
        </p:nvSpPr>
        <p:spPr>
          <a:xfrm>
            <a:off x="7469598" y="25450"/>
            <a:ext cx="14997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99"/>
                </a:solidFill>
              </a:rPr>
              <a:t>{{Customer Logo}}</a:t>
            </a:r>
            <a:endParaRPr sz="1000" b="1" dirty="0">
              <a:solidFill>
                <a:srgbClr val="000099"/>
              </a:solidFill>
            </a:endParaRPr>
          </a:p>
        </p:txBody>
      </p:sp>
      <p:sp>
        <p:nvSpPr>
          <p:cNvPr id="4" name="Google Shape;1242;p152">
            <a:extLst>
              <a:ext uri="{FF2B5EF4-FFF2-40B4-BE49-F238E27FC236}">
                <a16:creationId xmlns:a16="http://schemas.microsoft.com/office/drawing/2014/main" id="{92ED46C2-234E-D04C-84C5-1B96871CA6D6}"/>
              </a:ext>
            </a:extLst>
          </p:cNvPr>
          <p:cNvSpPr txBox="1"/>
          <p:nvPr/>
        </p:nvSpPr>
        <p:spPr>
          <a:xfrm>
            <a:off x="7759406" y="239752"/>
            <a:ext cx="12099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99"/>
                </a:solidFill>
              </a:rPr>
              <a:t>{{Date}}</a:t>
            </a:r>
            <a:endParaRPr sz="9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600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umoLogic">
      <a:dk1>
        <a:srgbClr val="131E29"/>
      </a:dk1>
      <a:lt1>
        <a:srgbClr val="FFFFFF"/>
      </a:lt1>
      <a:dk2>
        <a:srgbClr val="000099"/>
      </a:dk2>
      <a:lt2>
        <a:srgbClr val="F1F1F1"/>
      </a:lt2>
      <a:accent1>
        <a:srgbClr val="0046BE"/>
      </a:accent1>
      <a:accent2>
        <a:srgbClr val="0092D2"/>
      </a:accent2>
      <a:accent3>
        <a:srgbClr val="20B9CC"/>
      </a:accent3>
      <a:accent4>
        <a:srgbClr val="279F00"/>
      </a:accent4>
      <a:accent5>
        <a:srgbClr val="A0CC00"/>
      </a:accent5>
      <a:accent6>
        <a:srgbClr val="C6007E"/>
      </a:accent6>
      <a:hlink>
        <a:srgbClr val="C6007E"/>
      </a:hlink>
      <a:folHlink>
        <a:srgbClr val="8C92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1392</Words>
  <Application>Microsoft Macintosh PowerPoint</Application>
  <PresentationFormat>On-screen Show (16:9)</PresentationFormat>
  <Paragraphs>417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Roboto</vt:lpstr>
      <vt:lpstr>Calibri</vt:lpstr>
      <vt:lpstr>Roboto Slab</vt:lpstr>
      <vt:lpstr>Arial</vt:lpstr>
      <vt:lpstr>Merriweather</vt:lpstr>
      <vt:lpstr>Impact</vt:lpstr>
      <vt:lpstr>Calibri Light</vt:lpstr>
      <vt:lpstr>Simple Light</vt:lpstr>
      <vt:lpstr>Office Theme</vt:lpstr>
      <vt:lpstr>Custom Design</vt:lpstr>
      <vt:lpstr>PowerPoint Presentation</vt:lpstr>
      <vt:lpstr>Agenda</vt:lpstr>
      <vt:lpstr>Team Introductions</vt:lpstr>
      <vt:lpstr>Your Account Team</vt:lpstr>
      <vt:lpstr>Partners &amp; Stakeholders</vt:lpstr>
      <vt:lpstr>Steering Committee</vt:lpstr>
      <vt:lpstr>People, Process, &amp; Technology [Change Mgmt.]</vt:lpstr>
      <vt:lpstr>News and Notifications</vt:lpstr>
      <vt:lpstr>Key Updates</vt:lpstr>
      <vt:lpstr>{{Industry}} Competitive Landscape</vt:lpstr>
      <vt:lpstr>PowerPoint Presentation</vt:lpstr>
      <vt:lpstr>Partnership Plan</vt:lpstr>
      <vt:lpstr>Economic Landscape As-Is-Situation</vt:lpstr>
      <vt:lpstr>PowerPoint Presentation</vt:lpstr>
      <vt:lpstr>PowerPoint Presentation</vt:lpstr>
      <vt:lpstr>Economic Benefits To-Be-State</vt:lpstr>
      <vt:lpstr>Adoption Updates</vt:lpstr>
      <vt:lpstr>Adoption  Tracker Report</vt:lpstr>
      <vt:lpstr>Stakeholder Adoption</vt:lpstr>
      <vt:lpstr>Training &amp; Enablement</vt:lpstr>
      <vt:lpstr>Training &amp; Enablement Plan and Milestones</vt:lpstr>
      <vt:lpstr>Product Announcements</vt:lpstr>
      <vt:lpstr>Training Announcements</vt:lpstr>
      <vt:lpstr>Training Reference</vt:lpstr>
      <vt:lpstr>Communication Schedule</vt:lpstr>
      <vt:lpstr>Prior Meeting: Notes, Actions</vt:lpstr>
      <vt:lpstr>Current Meeting: Agenda and Status</vt:lpstr>
      <vt:lpstr>Meeting Schedule: Goals and Milestones</vt:lpstr>
      <vt:lpstr>Appendix</vt:lpstr>
      <vt:lpstr>Why Change?</vt:lpstr>
      <vt:lpstr>Why Change Now?</vt:lpstr>
      <vt:lpstr>Why Partner with Us?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Clean_Client_Template</dc:title>
  <dc:subject/>
  <dc:creator/>
  <cp:keywords/>
  <dc:description/>
  <cp:lastModifiedBy>wschmidt</cp:lastModifiedBy>
  <cp:revision>28</cp:revision>
  <dcterms:modified xsi:type="dcterms:W3CDTF">2022-07-18T04:07:17Z</dcterms:modified>
  <cp:category/>
</cp:coreProperties>
</file>