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5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5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CNN (w2v)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UCI</c:v>
                </c:pt>
                <c:pt idx="1">
                  <c:v>Tag My News</c:v>
                </c:pt>
                <c:pt idx="2">
                  <c:v>Event Registry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0.87870000000000004</c:v>
                </c:pt>
                <c:pt idx="1">
                  <c:v>0.80259999999999998</c:v>
                </c:pt>
                <c:pt idx="2">
                  <c:v>0.58679999999999999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0-49B4-AFCB-94DAE50FD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CNN (BoW)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UCI</c:v>
                </c:pt>
                <c:pt idx="1">
                  <c:v>Tag My News</c:v>
                </c:pt>
                <c:pt idx="2">
                  <c:v>Event Registry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0.37069999999999997</c:v>
                </c:pt>
                <c:pt idx="1">
                  <c:v>0.38519999999999999</c:v>
                </c:pt>
                <c:pt idx="2">
                  <c:v>0.2949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00-49B4-AFCB-94DAE50FD4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Logistic (w2v)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UCI</c:v>
                </c:pt>
                <c:pt idx="1">
                  <c:v>Tag My News</c:v>
                </c:pt>
                <c:pt idx="2">
                  <c:v>Event Registry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0.85270000000000001</c:v>
                </c:pt>
                <c:pt idx="1">
                  <c:v>0.78700000000000003</c:v>
                </c:pt>
                <c:pt idx="2">
                  <c:v>0.55789999999999995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00-49B4-AFCB-94DAE50FD4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Logistic (BoW)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UCI</c:v>
                </c:pt>
                <c:pt idx="1">
                  <c:v>Tag My News</c:v>
                </c:pt>
                <c:pt idx="2">
                  <c:v>Event Registry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0.7611</c:v>
                </c:pt>
                <c:pt idx="1">
                  <c:v>0.6643</c:v>
                </c:pt>
                <c:pt idx="2">
                  <c:v>0.6643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00-49B4-AFCB-94DAE50FD4F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SVM (w2v)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UCI</c:v>
                </c:pt>
                <c:pt idx="1">
                  <c:v>Tag My News</c:v>
                </c:pt>
                <c:pt idx="2">
                  <c:v>Event Registry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0.84950000000000003</c:v>
                </c:pt>
                <c:pt idx="1">
                  <c:v>0.78420000000000001</c:v>
                </c:pt>
                <c:pt idx="2">
                  <c:v>0.55759999999999998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00-49B4-AFCB-94DAE50FD4F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SVM (Bow)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UCI</c:v>
                </c:pt>
                <c:pt idx="1">
                  <c:v>Tag My News</c:v>
                </c:pt>
                <c:pt idx="2">
                  <c:v>Event Registry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0.76039999999999996</c:v>
                </c:pt>
                <c:pt idx="1">
                  <c:v>0.66410000000000002</c:v>
                </c:pt>
                <c:pt idx="2">
                  <c:v>0.49280000000000002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00-49B4-AFCB-94DAE50FD4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9675336"/>
        <c:axId val="449677632"/>
      </c:barChart>
      <c:catAx>
        <c:axId val="44967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77632"/>
        <c:crosses val="autoZero"/>
        <c:auto val="1"/>
        <c:lblAlgn val="ctr"/>
        <c:lblOffset val="100"/>
        <c:noMultiLvlLbl val="0"/>
      </c:catAx>
      <c:valAx>
        <c:axId val="4496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75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Motivation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Definition</a:t>
            </a:r>
          </a:p>
          <a:p>
            <a:pPr marL="457200" lvl="0" indent="-298450">
              <a:spcBef>
                <a:spcPts val="0"/>
              </a:spcBef>
              <a:buSzPts val="1100"/>
              <a:buAutoNum type="arabicPeriod"/>
            </a:pPr>
            <a:r>
              <a:rPr lang="zh-TW"/>
              <a:t>Dataset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Sentence Representation</a:t>
            </a:r>
          </a:p>
          <a:p>
            <a:pPr marL="457200" lvl="0" indent="-298450">
              <a:spcBef>
                <a:spcPts val="0"/>
              </a:spcBef>
              <a:buSzPts val="1100"/>
              <a:buAutoNum type="arabicPeriod"/>
            </a:pPr>
            <a:r>
              <a:rPr lang="zh-TW"/>
              <a:t>CNN structure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Training Size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Performance</a:t>
            </a:r>
          </a:p>
          <a:p>
            <a:pPr marL="457200" lvl="0" indent="-298450" rtl="0">
              <a:spcBef>
                <a:spcPts val="0"/>
              </a:spcBef>
              <a:buSzPts val="1100"/>
              <a:buAutoNum type="arabicPeriod"/>
            </a:pPr>
            <a:r>
              <a:rPr lang="zh-TW"/>
              <a:t>The distribution of the data set is too easy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72E-4F72-445E-9421-8875A6DB1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7EC49-0E51-4327-8B5D-24D9FE95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B5B5-FA5B-4CD1-A020-86617348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6F03-F67C-453F-85FB-6677524C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CC9B-DF50-4BFB-B25D-12CE3D63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953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53E4-E7F3-492B-B260-3CCAA2B3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72F27-4FE9-452F-9AD8-28DF5B493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7977-8171-49D8-9F50-A32421BA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75BC-C520-47DF-8724-4333D22D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C5A0-FB96-434C-A473-E3361AAF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13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A442C-E3FB-4896-9A70-E00706834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6368A-1284-4EAA-A99D-685E5C839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AE2F-D00E-4965-90D1-F556A981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F380-4747-4C2E-B0C4-9B41FE1F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4A9D-73BB-479A-95F7-F6FEB569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2357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087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595B-39E0-4B49-9326-2B7307E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1C7-478B-45C9-A2BB-320CFD5C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855F-B858-43CC-A05E-2E65D948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D5CE-DB0B-4E56-BC3D-83685EAF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9ACB-915F-414A-9742-8E4DA57B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616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55B5-7069-492E-9E94-5975A17F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9EFC-DB45-4645-8796-5CE7A936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214D-17A7-4E97-810C-07041965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8AA7-0ACD-4D17-9017-DB7EC6F5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F5A6-3769-43C1-A85E-31060486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2956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4896-14D7-4E72-B06F-A1FD9796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1F31-CD01-4EFF-B713-83E5FE79D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D9E7F-ED45-457F-BB13-D5E68735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347D6-E56A-439C-8403-AE1D9544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5F94F-26F1-44CC-8A9E-1962B501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A318-DBE8-4E91-B965-19BB3D38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42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6D77-B859-4A95-893A-5F141363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024BD-1F30-495B-88A1-A919B28D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257F-B7C8-4366-A177-772B1BC67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50E9D-4421-4AB7-9B13-D58698BC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4F13-668E-4135-BE2B-25B16EC8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2EB28-9CEF-474B-A74E-EF65473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26070-BC7B-4D93-9371-011615E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9607A-94E1-4BF1-B1CA-2C2C4F2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018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BB25-F850-4389-AF6D-4F775F40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56FD1-39B2-462C-AA70-39616130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5A994-2DCB-45B1-B9D5-479CC60F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F4AE-BDD5-4723-AF77-0467A15D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816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13009-2B72-4B9D-936E-AC719EF5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7AFB8-9950-4486-BA99-D046E965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8885-415E-4EA0-B438-773BD214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08195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B4CE-3D02-49C0-A00F-EBF16AF7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C7EB-698B-4428-BFFD-7A0206AB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55255-8AB4-4F5A-A0A0-D855EDA6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63CF9-3ABA-43C0-A2AD-791CDC93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FF9D-A02A-4D7C-B434-CDFF164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F6E95-BB25-4770-9DC1-08463CCA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685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3C0-8005-4FFA-B1F0-7F5BF541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3C069-609A-4524-8A95-7008B5508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773B2-025F-4C8B-B2A7-D538F42B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EA87A-3C35-4781-A142-0D5EDF6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A38C9-2EB8-4C0D-967B-2E6548E5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78BEB-9E61-4CF0-9604-A485FDE7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814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FEC7B-FAC1-44E9-89A5-F73C0986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103A-4AD9-4EFB-A76F-36D72944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898CC-D338-4086-B0CB-262ADB058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12/08/17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2276-7573-4C41-B60A-B5246FAA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8357-7583-432A-81F4-904FB071C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16685" y="857470"/>
            <a:ext cx="6271688" cy="320172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29. Sentence Classification for News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16685" y="4153444"/>
            <a:ext cx="5874738" cy="52976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Chien-Wei Lin(chienwli), I-An Huang(huangian), Hung-Wei Wu(hungwei)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5"/>
    </mc:Choice>
    <mc:Fallback xmlns="">
      <p:transition spd="slow" advTm="78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Project Description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titles, though consisting of short sentences, provide rich information of the semantic content in a concise way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titles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various sources of data, classify them into predefined news categories such as sports, politics, or technology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News Aggregator Data 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Methodology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count of words v.s. w2v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(CNN)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on multiple windows with different length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over time as the down sample strategy to handle different length of the affine output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Dropout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125" y="3622158"/>
            <a:ext cx="4636869" cy="1655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687938-E1B7-44E2-AA38-41D203D421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633984"/>
                <a:ext cx="8520600" cy="39348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sentence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length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b="1" i="1"/>
                        </m:ctrlPr>
                      </m:sSupPr>
                      <m:e>
                        <m:r>
                          <a:rPr lang="en-US" b="1" i="1"/>
                          <m:t>𝑹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word vector for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  <m:r>
                      <a:rPr lang="en-US" i="1"/>
                      <m:t>=1,2, ⋯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can represent the sentence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1:</m:t>
                          </m:r>
                          <m:r>
                            <a:rPr lang="en-US" i="1"/>
                            <m:t>𝑛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⊕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⊕⋯⊕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/>
                      <m:t>⊕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concatenation operator.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:</m:t>
                        </m:r>
                        <m:r>
                          <a:rPr lang="en-US" i="1"/>
                          <m:t>𝑖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refer to the concatenation of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+1</m:t>
                        </m:r>
                      </m:sub>
                    </m:sSub>
                    <m:r>
                      <a:rPr lang="en-US" i="1"/>
                      <m:t>⋯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 1-D convolution involves a filter </a:t>
                </a:r>
                <a14:m>
                  <m:oMath xmlns:m="http://schemas.openxmlformats.org/officeDocument/2006/math">
                    <m:r>
                      <a:rPr lang="en-US" i="1"/>
                      <m:t>𝑤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b="1" i="1"/>
                        </m:ctrlPr>
                      </m:sSupPr>
                      <m:e>
                        <m:r>
                          <a:rPr lang="en-US" b="1" i="1"/>
                          <m:t>𝑹</m:t>
                        </m:r>
                      </m:e>
                      <m:sup>
                        <m:r>
                          <a:rPr lang="en-US" i="1"/>
                          <m:t>h𝑘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applied to a window of </a:t>
                </a:r>
                <a14:m>
                  <m:oMath xmlns:m="http://schemas.openxmlformats.org/officeDocument/2006/math">
                    <m:r>
                      <a:rPr lang="en-US" i="1"/>
                      <m:t>h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words to produce a new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𝑓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𝑤</m:t>
                      </m:r>
                      <m:r>
                        <a:rPr lang="en-US" i="1"/>
                        <m:t>∙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:</m:t>
                          </m:r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h</m:t>
                          </m:r>
                          <m:r>
                            <a:rPr lang="en-US" i="1"/>
                            <m:t>−1</m:t>
                          </m:r>
                        </m:sub>
                      </m:sSub>
                      <m:r>
                        <a:rPr lang="en-US" i="1"/>
                        <m:t>+</m:t>
                      </m:r>
                      <m:r>
                        <a:rPr lang="en-US" i="1"/>
                        <m:t>𝑏</m:t>
                      </m:r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filter is applied to each possible window of words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1:</m:t>
                            </m:r>
                            <m:r>
                              <a:rPr lang="en-US" i="1"/>
                              <m:t>h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2:</m:t>
                            </m:r>
                            <m:r>
                              <a:rPr lang="en-US" i="1"/>
                              <m:t>h</m:t>
                            </m:r>
                            <m:r>
                              <a:rPr lang="en-US" i="1"/>
                              <m:t>+1</m:t>
                            </m:r>
                          </m:sub>
                        </m:sSub>
                        <m:r>
                          <a:rPr lang="en-US" i="1"/>
                          <m:t>,…,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h</m:t>
                            </m:r>
                            <m:r>
                              <a:rPr lang="en-US" i="1"/>
                              <m:t>+1:</m:t>
                            </m:r>
                            <m:r>
                              <a:rPr lang="en-US" i="1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produce a feature map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𝒄</m:t>
                      </m:r>
                      <m:r>
                        <a:rPr lang="en-US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𝑐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r>
                            <a:rPr lang="en-US" i="1"/>
                            <m:t>, 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𝑐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  <m:r>
                            <a:rPr lang="en-US" i="1"/>
                            <m:t>, …, 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𝑐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h</m:t>
                              </m:r>
                              <m:r>
                                <a:rPr lang="en-US" i="1"/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we applied </a:t>
                </a:r>
                <a14:m>
                  <m:oMath xmlns:m="http://schemas.openxmlformats.org/officeDocument/2006/math">
                    <m:r>
                      <a:rPr lang="en-US" b="1" i="1"/>
                      <m:t>𝒄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max-pooling component.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𝑐</m:t>
                          </m:r>
                        </m:e>
                      </m:acc>
                      <m:r>
                        <a:rPr lang="en-US" i="1"/>
                        <m:t>=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1" i="1"/>
                            <m:t>𝒄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687938-E1B7-44E2-AA38-41D203D42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633984"/>
                <a:ext cx="8520600" cy="3934891"/>
              </a:xfrm>
              <a:blipFill>
                <a:blip r:embed="rId2"/>
                <a:stretch>
                  <a:fillRect l="-858" t="-310" r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4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0D96FF4-83F1-4F55-90B8-F538278DA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777437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06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Result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in dataset: 888M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words is better than w2v in simple model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w2v has better performace on CNN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might be too simple for the task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new datasets</a:t>
            </a:r>
          </a:p>
        </p:txBody>
      </p:sp>
      <p:pic>
        <p:nvPicPr>
          <p:cNvPr id="75" name="Shape 7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07" y="2006008"/>
            <a:ext cx="4260300" cy="240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981</Words>
  <Application>Microsoft Office PowerPoint</Application>
  <PresentationFormat>On-screen Show (16:9)</PresentationFormat>
  <Paragraphs>37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Times New Roman</vt:lpstr>
      <vt:lpstr>Office Theme</vt:lpstr>
      <vt:lpstr>29. Sentence Classification for News</vt:lpstr>
      <vt:lpstr>Project Description</vt:lpstr>
      <vt:lpstr>Methodology</vt:lpstr>
      <vt:lpstr>PowerPoint Presentation</vt:lpstr>
      <vt:lpstr>PowerPoint Presentation</vt:lpstr>
      <vt:lpstr>PowerPoint Presentation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29. Sentence Classification for News</dc:title>
  <dc:creator>wayne</dc:creator>
  <cp:lastModifiedBy>wayne1199111810@yahoo.com.tw</cp:lastModifiedBy>
  <cp:revision>14</cp:revision>
  <dcterms:modified xsi:type="dcterms:W3CDTF">2017-12-08T17:41:01Z</dcterms:modified>
</cp:coreProperties>
</file>