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yne1199111810@yahoo.com.tw" initials="w" lastIdx="0" clrIdx="0">
    <p:extLst>
      <p:ext uri="{19B8F6BF-5375-455C-9EA6-DF929625EA0E}">
        <p15:presenceInfo xmlns:p15="http://schemas.microsoft.com/office/powerpoint/2012/main" userId="4d4f80c5107c41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818"/>
    <a:srgbClr val="BFD296"/>
    <a:srgbClr val="EBF1DE"/>
    <a:srgbClr val="DDDDDD"/>
    <a:srgbClr val="37609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80" d="100"/>
          <a:sy n="80" d="100"/>
        </p:scale>
        <p:origin x="-19210" y="-13862"/>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CNN (w2v)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UCI</c:v>
                </c:pt>
                <c:pt idx="1">
                  <c:v>Tag My News</c:v>
                </c:pt>
                <c:pt idx="2">
                  <c:v>Event Registry</c:v>
                </c:pt>
              </c:strCache>
            </c:strRef>
          </c:cat>
          <c:val>
            <c:numRef>
              <c:f>Sheet1!$B$2:$B$4</c:f>
              <c:numCache>
                <c:formatCode>General</c:formatCode>
                <c:ptCount val="3"/>
                <c:pt idx="0">
                  <c:v>0.87870000000000004</c:v>
                </c:pt>
                <c:pt idx="1">
                  <c:v>0.80259999999999998</c:v>
                </c:pt>
                <c:pt idx="2">
                  <c:v>0.58679999999999999</c:v>
                </c:pt>
              </c:numCache>
            </c:numRef>
          </c:val>
          <c:extLst>
            <c:ext xmlns:c16="http://schemas.microsoft.com/office/drawing/2014/chart" uri="{C3380CC4-5D6E-409C-BE32-E72D297353CC}">
              <c16:uniqueId val="{00000000-09DE-46A8-96CE-7F61FD56EE89}"/>
            </c:ext>
          </c:extLst>
        </c:ser>
        <c:ser>
          <c:idx val="1"/>
          <c:order val="1"/>
          <c:tx>
            <c:strRef>
              <c:f>Sheet1!$C$1</c:f>
              <c:strCache>
                <c:ptCount val="1"/>
                <c:pt idx="0">
                  <c:v>CNN (BoW)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UCI</c:v>
                </c:pt>
                <c:pt idx="1">
                  <c:v>Tag My News</c:v>
                </c:pt>
                <c:pt idx="2">
                  <c:v>Event Registry</c:v>
                </c:pt>
              </c:strCache>
            </c:strRef>
          </c:cat>
          <c:val>
            <c:numRef>
              <c:f>Sheet1!$C$2:$C$4</c:f>
              <c:numCache>
                <c:formatCode>General</c:formatCode>
                <c:ptCount val="3"/>
                <c:pt idx="0">
                  <c:v>0.37069999999999997</c:v>
                </c:pt>
                <c:pt idx="1">
                  <c:v>0.38519999999999999</c:v>
                </c:pt>
                <c:pt idx="2">
                  <c:v>0.2949</c:v>
                </c:pt>
              </c:numCache>
            </c:numRef>
          </c:val>
          <c:extLst>
            <c:ext xmlns:c16="http://schemas.microsoft.com/office/drawing/2014/chart" uri="{C3380CC4-5D6E-409C-BE32-E72D297353CC}">
              <c16:uniqueId val="{00000001-09DE-46A8-96CE-7F61FD56EE89}"/>
            </c:ext>
          </c:extLst>
        </c:ser>
        <c:ser>
          <c:idx val="2"/>
          <c:order val="2"/>
          <c:tx>
            <c:strRef>
              <c:f>Sheet1!$D$1</c:f>
              <c:strCache>
                <c:ptCount val="1"/>
                <c:pt idx="0">
                  <c:v>Logistic (w2v)</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UCI</c:v>
                </c:pt>
                <c:pt idx="1">
                  <c:v>Tag My News</c:v>
                </c:pt>
                <c:pt idx="2">
                  <c:v>Event Registry</c:v>
                </c:pt>
              </c:strCache>
            </c:strRef>
          </c:cat>
          <c:val>
            <c:numRef>
              <c:f>Sheet1!$D$2:$D$4</c:f>
              <c:numCache>
                <c:formatCode>General</c:formatCode>
                <c:ptCount val="3"/>
                <c:pt idx="0">
                  <c:v>0.85270000000000001</c:v>
                </c:pt>
                <c:pt idx="1">
                  <c:v>0.78700000000000003</c:v>
                </c:pt>
                <c:pt idx="2">
                  <c:v>0.55789999999999995</c:v>
                </c:pt>
              </c:numCache>
            </c:numRef>
          </c:val>
          <c:extLst>
            <c:ext xmlns:c16="http://schemas.microsoft.com/office/drawing/2014/chart" uri="{C3380CC4-5D6E-409C-BE32-E72D297353CC}">
              <c16:uniqueId val="{00000002-09DE-46A8-96CE-7F61FD56EE89}"/>
            </c:ext>
          </c:extLst>
        </c:ser>
        <c:ser>
          <c:idx val="3"/>
          <c:order val="3"/>
          <c:tx>
            <c:strRef>
              <c:f>Sheet1!$E$1</c:f>
              <c:strCache>
                <c:ptCount val="1"/>
                <c:pt idx="0">
                  <c:v>Logistic (BoW)</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UCI</c:v>
                </c:pt>
                <c:pt idx="1">
                  <c:v>Tag My News</c:v>
                </c:pt>
                <c:pt idx="2">
                  <c:v>Event Registry</c:v>
                </c:pt>
              </c:strCache>
            </c:strRef>
          </c:cat>
          <c:val>
            <c:numRef>
              <c:f>Sheet1!$E$2:$E$4</c:f>
              <c:numCache>
                <c:formatCode>General</c:formatCode>
                <c:ptCount val="3"/>
                <c:pt idx="0">
                  <c:v>0.7611</c:v>
                </c:pt>
                <c:pt idx="1">
                  <c:v>0.6643</c:v>
                </c:pt>
                <c:pt idx="2">
                  <c:v>0.6643</c:v>
                </c:pt>
              </c:numCache>
            </c:numRef>
          </c:val>
          <c:extLst>
            <c:ext xmlns:c16="http://schemas.microsoft.com/office/drawing/2014/chart" uri="{C3380CC4-5D6E-409C-BE32-E72D297353CC}">
              <c16:uniqueId val="{00000003-09DE-46A8-96CE-7F61FD56EE89}"/>
            </c:ext>
          </c:extLst>
        </c:ser>
        <c:ser>
          <c:idx val="4"/>
          <c:order val="4"/>
          <c:tx>
            <c:strRef>
              <c:f>Sheet1!$F$1</c:f>
              <c:strCache>
                <c:ptCount val="1"/>
                <c:pt idx="0">
                  <c:v>SVM (w2v)</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UCI</c:v>
                </c:pt>
                <c:pt idx="1">
                  <c:v>Tag My News</c:v>
                </c:pt>
                <c:pt idx="2">
                  <c:v>Event Registry</c:v>
                </c:pt>
              </c:strCache>
            </c:strRef>
          </c:cat>
          <c:val>
            <c:numRef>
              <c:f>Sheet1!$F$2:$F$4</c:f>
              <c:numCache>
                <c:formatCode>General</c:formatCode>
                <c:ptCount val="3"/>
                <c:pt idx="0">
                  <c:v>0.84950000000000003</c:v>
                </c:pt>
                <c:pt idx="1">
                  <c:v>0.78420000000000001</c:v>
                </c:pt>
                <c:pt idx="2">
                  <c:v>0.55759999999999998</c:v>
                </c:pt>
              </c:numCache>
            </c:numRef>
          </c:val>
          <c:extLst>
            <c:ext xmlns:c16="http://schemas.microsoft.com/office/drawing/2014/chart" uri="{C3380CC4-5D6E-409C-BE32-E72D297353CC}">
              <c16:uniqueId val="{00000004-09DE-46A8-96CE-7F61FD56EE89}"/>
            </c:ext>
          </c:extLst>
        </c:ser>
        <c:ser>
          <c:idx val="5"/>
          <c:order val="5"/>
          <c:tx>
            <c:strRef>
              <c:f>Sheet1!$G$1</c:f>
              <c:strCache>
                <c:ptCount val="1"/>
                <c:pt idx="0">
                  <c:v>SVM (Bow)</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UCI</c:v>
                </c:pt>
                <c:pt idx="1">
                  <c:v>Tag My News</c:v>
                </c:pt>
                <c:pt idx="2">
                  <c:v>Event Registry</c:v>
                </c:pt>
              </c:strCache>
            </c:strRef>
          </c:cat>
          <c:val>
            <c:numRef>
              <c:f>Sheet1!$G$2:$G$4</c:f>
              <c:numCache>
                <c:formatCode>General</c:formatCode>
                <c:ptCount val="3"/>
                <c:pt idx="0">
                  <c:v>0.76039999999999996</c:v>
                </c:pt>
                <c:pt idx="1">
                  <c:v>0.66410000000000002</c:v>
                </c:pt>
                <c:pt idx="2">
                  <c:v>0.49280000000000002</c:v>
                </c:pt>
              </c:numCache>
            </c:numRef>
          </c:val>
          <c:extLst>
            <c:ext xmlns:c16="http://schemas.microsoft.com/office/drawing/2014/chart" uri="{C3380CC4-5D6E-409C-BE32-E72D297353CC}">
              <c16:uniqueId val="{00000005-09DE-46A8-96CE-7F61FD56EE89}"/>
            </c:ext>
          </c:extLst>
        </c:ser>
        <c:dLbls>
          <c:dLblPos val="outEnd"/>
          <c:showLegendKey val="0"/>
          <c:showVal val="1"/>
          <c:showCatName val="0"/>
          <c:showSerName val="0"/>
          <c:showPercent val="0"/>
          <c:showBubbleSize val="0"/>
        </c:dLbls>
        <c:gapWidth val="219"/>
        <c:overlap val="-27"/>
        <c:axId val="449675336"/>
        <c:axId val="449677632"/>
      </c:barChart>
      <c:catAx>
        <c:axId val="449675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9677632"/>
        <c:crosses val="autoZero"/>
        <c:auto val="1"/>
        <c:lblAlgn val="ctr"/>
        <c:lblOffset val="100"/>
        <c:noMultiLvlLbl val="0"/>
      </c:catAx>
      <c:valAx>
        <c:axId val="449677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Accuracy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9675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12/08/17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12/08/17</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hart" Target="../charts/char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FBB54A8-2D1F-452E-AA77-9A4E7EC7CBB2}"/>
              </a:ext>
            </a:extLst>
          </p:cNvPr>
          <p:cNvSpPr/>
          <p:nvPr/>
        </p:nvSpPr>
        <p:spPr>
          <a:xfrm>
            <a:off x="740664" y="28479385"/>
            <a:ext cx="42400728" cy="1286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22"/>
          <p:cNvSpPr txBox="1">
            <a:spLocks noChangeArrowheads="1"/>
          </p:cNvSpPr>
          <p:nvPr/>
        </p:nvSpPr>
        <p:spPr bwMode="auto">
          <a:xfrm>
            <a:off x="10972800" y="0"/>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EECS 595 Natural Language Processing</a:t>
            </a:r>
          </a:p>
          <a:p>
            <a:pPr algn="ctr" eaLnBrk="1" hangingPunct="1"/>
            <a:r>
              <a:rPr lang="en-US" sz="7200" b="1" dirty="0">
                <a:solidFill>
                  <a:schemeClr val="accent3">
                    <a:lumMod val="20000"/>
                    <a:lumOff val="80000"/>
                  </a:schemeClr>
                </a:solidFill>
                <a:latin typeface="+mn-lt"/>
              </a:rPr>
              <a:t>Sentence Classification for News Titles</a:t>
            </a: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a:bodyPr>
          <a:lstStyle/>
          <a:p>
            <a:pPr algn="ctr"/>
            <a:endParaRPr lang="en-US" sz="2800" dirty="0"/>
          </a:p>
        </p:txBody>
      </p:sp>
      <p:sp>
        <p:nvSpPr>
          <p:cNvPr id="25" name="TextBox 24"/>
          <p:cNvSpPr txBox="1"/>
          <p:nvPr/>
        </p:nvSpPr>
        <p:spPr>
          <a:xfrm>
            <a:off x="1035364" y="28373757"/>
            <a:ext cx="9911931" cy="746346"/>
          </a:xfrm>
          <a:prstGeom prst="rect">
            <a:avLst/>
          </a:prstGeom>
          <a:noFill/>
        </p:spPr>
        <p:txBody>
          <a:bodyPr wrap="none" lIns="68568" tIns="34284" rIns="68568" bIns="34284" rtlCol="0">
            <a:noAutofit/>
          </a:bodyPr>
          <a:lstStyle/>
          <a:p>
            <a:pPr algn="ctr"/>
            <a:endParaRPr lang="en-US" sz="4400" b="1" dirty="0"/>
          </a:p>
        </p:txBody>
      </p:sp>
      <p:sp>
        <p:nvSpPr>
          <p:cNvPr id="10" name="Text Box 189"/>
          <p:cNvSpPr txBox="1">
            <a:spLocks noChangeArrowheads="1"/>
          </p:cNvSpPr>
          <p:nvPr/>
        </p:nvSpPr>
        <p:spPr bwMode="auto">
          <a:xfrm>
            <a:off x="1524000" y="5509260"/>
            <a:ext cx="12664440" cy="963336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Times New Roman" panose="02020603050405020304" pitchFamily="18" charset="0"/>
                <a:cs typeface="Times New Roman" panose="02020603050405020304" pitchFamily="18" charset="0"/>
              </a:rPr>
              <a:t>   Classifying the semantic content is one of the critical problems in natural language processing. There are many cases where only a small number of words are provided to interpret the meaning or intent such as keyword searches. However, the performance of short text classification is limited due to shortness of sentences, which causes sparse vector representations if we use word occurrence to represent sentences, and lack of context. On the other hand, news titles, though consisting of short sentences, provide rich information of the semantic content in a concise way. Because of this property, we believe that news title classification will be a good start point for our sentence classification task.</a:t>
            </a:r>
          </a:p>
          <a:p>
            <a:pPr algn="just"/>
            <a:r>
              <a:rPr lang="en-US" sz="3200" dirty="0">
                <a:latin typeface="Times New Roman" panose="02020603050405020304" pitchFamily="18" charset="0"/>
                <a:cs typeface="Times New Roman" panose="02020603050405020304" pitchFamily="18" charset="0"/>
              </a:rPr>
              <a:t>   With news classification in mind, we start with a representative dataset News Aggregator Data Set. In this way, we are free from the hassle of data preprocessing annotating date, removing undesired value, and compensating for missing fields of a sample. Besides, it’s easier to find related work that also evaluates on this dataset, which makes comparison with our model easier or possible. Moreover, since there are only 4 news categories in this dataset, the task should be relatively easy and makes a great starting point for our project because of the potential difficulty described in the previous paragraph.</a:t>
            </a:r>
          </a:p>
        </p:txBody>
      </p:sp>
      <p:sp>
        <p:nvSpPr>
          <p:cNvPr id="32" name="Rectangle 31"/>
          <p:cNvSpPr/>
          <p:nvPr/>
        </p:nvSpPr>
        <p:spPr>
          <a:xfrm>
            <a:off x="1524000" y="4800600"/>
            <a:ext cx="12664440" cy="7086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Project Description</a:t>
            </a:r>
          </a:p>
        </p:txBody>
      </p:sp>
      <p:sp>
        <p:nvSpPr>
          <p:cNvPr id="13" name="Text Box 192"/>
          <p:cNvSpPr txBox="1">
            <a:spLocks noChangeArrowheads="1"/>
          </p:cNvSpPr>
          <p:nvPr/>
        </p:nvSpPr>
        <p:spPr bwMode="auto">
          <a:xfrm>
            <a:off x="14889478" y="5375044"/>
            <a:ext cx="15902942" cy="9767576"/>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Times New Roman" panose="02020603050405020304" pitchFamily="18" charset="0"/>
                <a:cs typeface="Times New Roman" panose="02020603050405020304" pitchFamily="18" charset="0"/>
              </a:rPr>
              <a:t>Sentence Representation: Bag of Words vs. Word2Vec</a:t>
            </a:r>
          </a:p>
          <a:p>
            <a:pPr eaLnBrk="1" hangingPunct="1"/>
            <a:r>
              <a:rPr lang="en-US" sz="3200" dirty="0">
                <a:latin typeface="Times New Roman" panose="02020603050405020304" pitchFamily="18" charset="0"/>
                <a:cs typeface="Times New Roman" panose="02020603050405020304" pitchFamily="18" charset="0"/>
              </a:rPr>
              <a:t>Model</a:t>
            </a:r>
          </a:p>
          <a:p>
            <a:pPr marL="457200" indent="-457200" eaLnBrk="1" hangingPunct="1">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Logistic Regression and SVM</a:t>
            </a:r>
          </a:p>
          <a:p>
            <a:pPr marL="457200" indent="-457200" eaLnBrk="1" hangingPunct="1">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Convolution Neural Network (CNN)</a:t>
            </a:r>
          </a:p>
          <a:p>
            <a:pPr marL="1200150" lvl="1" indent="-457200" eaLnBrk="1" hangingPunct="1">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Apply convolution on multiple windows with different length</a:t>
            </a:r>
          </a:p>
          <a:p>
            <a:pPr marL="1200150" lvl="1" indent="-457200" eaLnBrk="1" hangingPunct="1">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Max pooling over time Capture the most important feature, which is the highest value in the feature map. Additionally, max pooling also helps us to down sample the features and handle the various filter lengths.</a:t>
            </a:r>
          </a:p>
          <a:p>
            <a:pPr fontAlgn="base"/>
            <a:r>
              <a:rPr lang="en-US" sz="3200" dirty="0">
                <a:latin typeface="Times New Roman" panose="02020603050405020304" pitchFamily="18" charset="0"/>
                <a:cs typeface="Times New Roman" panose="02020603050405020304" pitchFamily="18" charset="0"/>
              </a:rPr>
              <a:t>Regularization: Dropout</a:t>
            </a:r>
          </a:p>
        </p:txBody>
      </p:sp>
      <p:sp>
        <p:nvSpPr>
          <p:cNvPr id="34" name="Rectangle 33"/>
          <p:cNvSpPr/>
          <p:nvPr/>
        </p:nvSpPr>
        <p:spPr>
          <a:xfrm>
            <a:off x="14889478" y="4800600"/>
            <a:ext cx="15902942" cy="59730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Methodology</a:t>
            </a:r>
          </a:p>
        </p:txBody>
      </p:sp>
      <p:sp>
        <p:nvSpPr>
          <p:cNvPr id="14" name="Text Box 193"/>
          <p:cNvSpPr txBox="1">
            <a:spLocks noChangeArrowheads="1"/>
          </p:cNvSpPr>
          <p:nvPr/>
        </p:nvSpPr>
        <p:spPr bwMode="auto">
          <a:xfrm>
            <a:off x="9829800" y="30645349"/>
            <a:ext cx="31013400" cy="2000501"/>
          </a:xfrm>
          <a:prstGeom prst="rect">
            <a:avLst/>
          </a:prstGeom>
          <a:noFill/>
          <a:ln w="12700">
            <a:no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Zhao, R.; Mao, K. Topic-Aware Deep Compositional Models for Sentence Classification. IEEE/ACM Trans. Audio Speech Lang. Process. 2017, 25, 248–260.</a:t>
            </a:r>
          </a:p>
          <a:p>
            <a:pPr marL="457200" indent="-457200"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Tomas </a:t>
            </a:r>
            <a:r>
              <a:rPr lang="en-US" sz="2800" dirty="0" err="1">
                <a:latin typeface="Times New Roman" panose="02020603050405020304" pitchFamily="18" charset="0"/>
                <a:cs typeface="Times New Roman" panose="02020603050405020304" pitchFamily="18" charset="0"/>
              </a:rPr>
              <a:t>Mikolov</a:t>
            </a:r>
            <a:r>
              <a:rPr lang="en-US" sz="2800" dirty="0">
                <a:latin typeface="Times New Roman" panose="02020603050405020304" pitchFamily="18" charset="0"/>
                <a:cs typeface="Times New Roman" panose="02020603050405020304" pitchFamily="18" charset="0"/>
              </a:rPr>
              <a:t>, Ilya </a:t>
            </a:r>
            <a:r>
              <a:rPr lang="en-US" sz="2800" dirty="0" err="1">
                <a:latin typeface="Times New Roman" panose="02020603050405020304" pitchFamily="18" charset="0"/>
                <a:cs typeface="Times New Roman" panose="02020603050405020304" pitchFamily="18" charset="0"/>
              </a:rPr>
              <a:t>Sutskever</a:t>
            </a:r>
            <a:r>
              <a:rPr lang="en-US" sz="2800" dirty="0">
                <a:latin typeface="Times New Roman" panose="02020603050405020304" pitchFamily="18" charset="0"/>
                <a:cs typeface="Times New Roman" panose="02020603050405020304" pitchFamily="18" charset="0"/>
              </a:rPr>
              <a:t>, Kai Chen, Greg </a:t>
            </a:r>
            <a:r>
              <a:rPr lang="en-US" sz="2800" dirty="0" err="1">
                <a:latin typeface="Times New Roman" panose="02020603050405020304" pitchFamily="18" charset="0"/>
                <a:cs typeface="Times New Roman" panose="02020603050405020304" pitchFamily="18" charset="0"/>
              </a:rPr>
              <a:t>Corrado</a:t>
            </a:r>
            <a:r>
              <a:rPr lang="en-US" sz="2800" dirty="0">
                <a:latin typeface="Times New Roman" panose="02020603050405020304" pitchFamily="18" charset="0"/>
                <a:cs typeface="Times New Roman" panose="02020603050405020304" pitchFamily="18" charset="0"/>
              </a:rPr>
              <a:t>, and Jeffrey Dean. Distributed Representations of Words and Phrases and their Compositionality. In Proceedings of NIPS, 2013.</a:t>
            </a:r>
          </a:p>
          <a:p>
            <a:pPr marL="457200" indent="-457200"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Kim, Yoon. 2014. Convolutional neural networks for sentence classification. </a:t>
            </a:r>
            <a:r>
              <a:rPr lang="en-US" sz="2800" dirty="0" err="1">
                <a:latin typeface="Times New Roman" panose="02020603050405020304" pitchFamily="18" charset="0"/>
                <a:cs typeface="Times New Roman" panose="02020603050405020304" pitchFamily="18" charset="0"/>
              </a:rPr>
              <a:t>arXiv</a:t>
            </a:r>
            <a:r>
              <a:rPr lang="en-US" sz="2800" dirty="0">
                <a:latin typeface="Times New Roman" panose="02020603050405020304" pitchFamily="18" charset="0"/>
                <a:cs typeface="Times New Roman" panose="02020603050405020304" pitchFamily="18" charset="0"/>
              </a:rPr>
              <a:t> preprint arXiv:1408.5882 .</a:t>
            </a:r>
          </a:p>
          <a:p>
            <a:pPr marL="457200" indent="-457200"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Ryan </a:t>
            </a:r>
            <a:r>
              <a:rPr lang="en-US" sz="2800" dirty="0" err="1">
                <a:latin typeface="Times New Roman" panose="02020603050405020304" pitchFamily="18" charset="0"/>
                <a:cs typeface="Times New Roman" panose="02020603050405020304" pitchFamily="18" charset="0"/>
              </a:rPr>
              <a:t>Kiros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Yukun</a:t>
            </a:r>
            <a:r>
              <a:rPr lang="en-US" sz="2800" dirty="0">
                <a:latin typeface="Times New Roman" panose="02020603050405020304" pitchFamily="18" charset="0"/>
                <a:cs typeface="Times New Roman" panose="02020603050405020304" pitchFamily="18" charset="0"/>
              </a:rPr>
              <a:t> Zhu, Ruslan </a:t>
            </a:r>
            <a:r>
              <a:rPr lang="en-US" sz="2800" dirty="0" err="1">
                <a:latin typeface="Times New Roman" panose="02020603050405020304" pitchFamily="18" charset="0"/>
                <a:cs typeface="Times New Roman" panose="02020603050405020304" pitchFamily="18" charset="0"/>
              </a:rPr>
              <a:t>Salakhutdinov</a:t>
            </a:r>
            <a:r>
              <a:rPr lang="en-US" sz="2800" dirty="0">
                <a:latin typeface="Times New Roman" panose="02020603050405020304" pitchFamily="18" charset="0"/>
                <a:cs typeface="Times New Roman" panose="02020603050405020304" pitchFamily="18" charset="0"/>
              </a:rPr>
              <a:t>, Richard S. </a:t>
            </a:r>
            <a:r>
              <a:rPr lang="en-US" sz="2800" dirty="0" err="1">
                <a:latin typeface="Times New Roman" panose="02020603050405020304" pitchFamily="18" charset="0"/>
                <a:cs typeface="Times New Roman" panose="02020603050405020304" pitchFamily="18" charset="0"/>
              </a:rPr>
              <a:t>Zemel</a:t>
            </a:r>
            <a:r>
              <a:rPr lang="en-US" sz="2800" dirty="0">
                <a:latin typeface="Times New Roman" panose="02020603050405020304" pitchFamily="18" charset="0"/>
                <a:cs typeface="Times New Roman" panose="02020603050405020304" pitchFamily="18" charset="0"/>
              </a:rPr>
              <a:t>, Antonio Torralba, Raquel </a:t>
            </a:r>
            <a:r>
              <a:rPr lang="en-US" sz="2800" dirty="0" err="1">
                <a:latin typeface="Times New Roman" panose="02020603050405020304" pitchFamily="18" charset="0"/>
                <a:cs typeface="Times New Roman" panose="02020603050405020304" pitchFamily="18" charset="0"/>
              </a:rPr>
              <a:t>Urtasun</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Sanja</a:t>
            </a:r>
            <a:r>
              <a:rPr lang="en-US" sz="2800" dirty="0">
                <a:latin typeface="Times New Roman" panose="02020603050405020304" pitchFamily="18" charset="0"/>
                <a:cs typeface="Times New Roman" panose="02020603050405020304" pitchFamily="18" charset="0"/>
              </a:rPr>
              <a:t> Fidler. "Skip-Thought Vectors." </a:t>
            </a:r>
            <a:r>
              <a:rPr lang="en-US" sz="2800" dirty="0" err="1">
                <a:latin typeface="Times New Roman" panose="02020603050405020304" pitchFamily="18" charset="0"/>
                <a:cs typeface="Times New Roman" panose="02020603050405020304" pitchFamily="18" charset="0"/>
              </a:rPr>
              <a:t>arXiv</a:t>
            </a:r>
            <a:r>
              <a:rPr lang="en-US" sz="2800" dirty="0">
                <a:latin typeface="Times New Roman" panose="02020603050405020304" pitchFamily="18" charset="0"/>
                <a:cs typeface="Times New Roman" panose="02020603050405020304" pitchFamily="18" charset="0"/>
              </a:rPr>
              <a:t> preprint arXiv:1506.06726 (2015).</a:t>
            </a:r>
          </a:p>
        </p:txBody>
      </p:sp>
      <p:pic>
        <p:nvPicPr>
          <p:cNvPr id="1026" name="Picture 2" descr="http://www.umich.edu/~ocm/images/2color-bluebg.png">
            <a:extLst>
              <a:ext uri="{FF2B5EF4-FFF2-40B4-BE49-F238E27FC236}">
                <a16:creationId xmlns:a16="http://schemas.microsoft.com/office/drawing/2014/main" id="{52FE22F0-5DF7-4A1B-A38E-98EDECE09A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5335" y="656686"/>
            <a:ext cx="2573650" cy="274351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www.umich.edu/~ocm/images/2color-bluebg.png">
            <a:extLst>
              <a:ext uri="{FF2B5EF4-FFF2-40B4-BE49-F238E27FC236}">
                <a16:creationId xmlns:a16="http://schemas.microsoft.com/office/drawing/2014/main" id="{B7CE6993-1701-4CF2-93B2-F472AACFCE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52215" y="656687"/>
            <a:ext cx="2573650" cy="27435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3" name="Text Box 192">
                <a:extLst>
                  <a:ext uri="{FF2B5EF4-FFF2-40B4-BE49-F238E27FC236}">
                    <a16:creationId xmlns:a16="http://schemas.microsoft.com/office/drawing/2014/main" id="{06D1A434-E159-4150-8C65-51DF6E1490C9}"/>
                  </a:ext>
                </a:extLst>
              </p:cNvPr>
              <p:cNvSpPr txBox="1">
                <a:spLocks noChangeArrowheads="1"/>
              </p:cNvSpPr>
              <p:nvPr/>
            </p:nvSpPr>
            <p:spPr bwMode="auto">
              <a:xfrm>
                <a:off x="31165800" y="5486400"/>
                <a:ext cx="11262360" cy="6825596"/>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Times New Roman" panose="02020603050405020304" pitchFamily="18" charset="0"/>
                    <a:cs typeface="Times New Roman" panose="02020603050405020304" pitchFamily="18" charset="0"/>
                  </a:rPr>
                  <a:t>   For every sentence </a:t>
                </a:r>
                <a14:m>
                  <m:oMath xmlns:m="http://schemas.openxmlformats.org/officeDocument/2006/math">
                    <m:r>
                      <a:rPr lang="en-US" sz="3200" i="1">
                        <a:latin typeface="Cambria Math" panose="02040503050406030204" pitchFamily="18" charset="0"/>
                      </a:rPr>
                      <m:t>𝑠</m:t>
                    </m:r>
                  </m:oMath>
                </a14:m>
                <a:r>
                  <a:rPr lang="en-US" sz="3200" dirty="0">
                    <a:latin typeface="Times New Roman" panose="02020603050405020304" pitchFamily="18" charset="0"/>
                    <a:cs typeface="Times New Roman" panose="02020603050405020304" pitchFamily="18" charset="0"/>
                  </a:rPr>
                  <a:t> with length </a:t>
                </a:r>
                <a14:m>
                  <m:oMath xmlns:m="http://schemas.openxmlformats.org/officeDocument/2006/math">
                    <m:r>
                      <a:rPr lang="en-US" sz="3200" i="1">
                        <a:latin typeface="Cambria Math" panose="02040503050406030204" pitchFamily="18" charset="0"/>
                      </a:rPr>
                      <m:t>𝑛</m:t>
                    </m:r>
                  </m:oMath>
                </a14:m>
                <a:r>
                  <a:rPr lang="en-US" sz="32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1">
                        <a:latin typeface="Cambria Math" panose="02040503050406030204" pitchFamily="18" charset="0"/>
                      </a:rPr>
                      <m:t>∈</m:t>
                    </m:r>
                    <m:sSup>
                      <m:sSupPr>
                        <m:ctrlPr>
                          <a:rPr lang="en-US" sz="3200" b="1" i="1">
                            <a:latin typeface="Cambria Math" panose="02040503050406030204" pitchFamily="18" charset="0"/>
                          </a:rPr>
                        </m:ctrlPr>
                      </m:sSupPr>
                      <m:e>
                        <m:r>
                          <a:rPr lang="en-US" sz="3200" b="1" i="1">
                            <a:latin typeface="Cambria Math" panose="02040503050406030204" pitchFamily="18" charset="0"/>
                          </a:rPr>
                          <m:t>𝑹</m:t>
                        </m:r>
                      </m:e>
                      <m:sup>
                        <m:r>
                          <a:rPr lang="en-US" sz="3200" i="1">
                            <a:latin typeface="Cambria Math" panose="02040503050406030204" pitchFamily="18" charset="0"/>
                          </a:rPr>
                          <m:t>𝑘</m:t>
                        </m:r>
                      </m:sup>
                    </m:sSup>
                  </m:oMath>
                </a14:m>
                <a:r>
                  <a:rPr lang="en-US" sz="3200" dirty="0">
                    <a:latin typeface="Times New Roman" panose="02020603050405020304" pitchFamily="18" charset="0"/>
                    <a:cs typeface="Times New Roman" panose="02020603050405020304" pitchFamily="18" charset="0"/>
                  </a:rPr>
                  <a:t> be the </a:t>
                </a:r>
                <a14:m>
                  <m:oMath xmlns:m="http://schemas.openxmlformats.org/officeDocument/2006/math">
                    <m:r>
                      <a:rPr lang="en-US" sz="3200" i="1">
                        <a:latin typeface="Cambria Math" panose="02040503050406030204" pitchFamily="18" charset="0"/>
                      </a:rPr>
                      <m:t>𝑘</m:t>
                    </m:r>
                  </m:oMath>
                </a14:m>
                <a:r>
                  <a:rPr lang="en-US" sz="3200" dirty="0">
                    <a:latin typeface="Times New Roman" panose="02020603050405020304" pitchFamily="18" charset="0"/>
                    <a:cs typeface="Times New Roman" panose="02020603050405020304" pitchFamily="18" charset="0"/>
                  </a:rPr>
                  <a:t>-dimensional word vector for </a:t>
                </a:r>
                <a14:m>
                  <m:oMath xmlns:m="http://schemas.openxmlformats.org/officeDocument/2006/math">
                    <m:r>
                      <a:rPr lang="en-US" sz="3200" i="1">
                        <a:latin typeface="Cambria Math" panose="02040503050406030204" pitchFamily="18" charset="0"/>
                      </a:rPr>
                      <m:t>𝑖</m:t>
                    </m:r>
                    <m:r>
                      <a:rPr lang="en-US" sz="3200" i="1">
                        <a:latin typeface="Cambria Math" panose="02040503050406030204" pitchFamily="18" charset="0"/>
                      </a:rPr>
                      <m:t>=1,2, ⋯</m:t>
                    </m:r>
                    <m:r>
                      <a:rPr lang="en-US" sz="3200" i="1">
                        <a:latin typeface="Cambria Math" panose="02040503050406030204" pitchFamily="18" charset="0"/>
                      </a:rPr>
                      <m:t>𝑛</m:t>
                    </m:r>
                  </m:oMath>
                </a14:m>
                <a:r>
                  <a:rPr lang="en-US" sz="3200" dirty="0">
                    <a:latin typeface="Times New Roman" panose="02020603050405020304" pitchFamily="18" charset="0"/>
                    <a:cs typeface="Times New Roman" panose="02020603050405020304" pitchFamily="18" charset="0"/>
                  </a:rPr>
                  <a:t>. we can represent the sentence as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r>
                          <a:rPr lang="en-US" sz="3200" i="1">
                            <a:latin typeface="Cambria Math" panose="02040503050406030204" pitchFamily="18" charset="0"/>
                          </a:rPr>
                          <m:t>𝑛</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2</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𝑛</m:t>
                        </m:r>
                      </m:sub>
                    </m:sSub>
                  </m:oMath>
                </a14:m>
                <a:r>
                  <a:rPr lang="en-US" sz="3200" dirty="0">
                    <a:latin typeface="Times New Roman" panose="02020603050405020304" pitchFamily="18" charset="0"/>
                    <a:cs typeface="Times New Roman" panose="02020603050405020304" pitchFamily="18" charset="0"/>
                  </a:rPr>
                  <a:t>, where </a:t>
                </a:r>
                <a14:m>
                  <m:oMath xmlns:m="http://schemas.openxmlformats.org/officeDocument/2006/math">
                    <m:r>
                      <a:rPr lang="en-US" sz="3200" i="1">
                        <a:latin typeface="Cambria Math" panose="02040503050406030204" pitchFamily="18" charset="0"/>
                      </a:rPr>
                      <m:t>⊕</m:t>
                    </m:r>
                  </m:oMath>
                </a14:m>
                <a:r>
                  <a:rPr lang="en-US" sz="3200" dirty="0">
                    <a:latin typeface="Times New Roman" panose="02020603050405020304" pitchFamily="18" charset="0"/>
                    <a:cs typeface="Times New Roman" panose="02020603050405020304" pitchFamily="18" charset="0"/>
                  </a:rPr>
                  <a:t> is the concatenation operator. Let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𝑗</m:t>
                        </m:r>
                      </m:sub>
                    </m:sSub>
                  </m:oMath>
                </a14:m>
                <a:r>
                  <a:rPr lang="en-US" sz="3200" dirty="0">
                    <a:latin typeface="Times New Roman" panose="02020603050405020304" pitchFamily="18" charset="0"/>
                    <a:cs typeface="Times New Roman" panose="02020603050405020304" pitchFamily="18" charset="0"/>
                  </a:rPr>
                  <a:t> refer to the concatenation of words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oMath>
                </a14:m>
                <a:r>
                  <a:rPr lang="en-US" sz="3200" dirty="0">
                    <a:latin typeface="Times New Roman" panose="02020603050405020304" pitchFamily="18" charset="0"/>
                    <a:cs typeface="Times New Roman" panose="02020603050405020304" pitchFamily="18" charset="0"/>
                  </a:rPr>
                  <a:t>. A 1-D convolution involves a filter </a:t>
                </a:r>
                <a14:m>
                  <m:oMath xmlns:m="http://schemas.openxmlformats.org/officeDocument/2006/math">
                    <m:r>
                      <a:rPr lang="en-US" sz="3200" i="1">
                        <a:latin typeface="Cambria Math" panose="02040503050406030204" pitchFamily="18" charset="0"/>
                      </a:rPr>
                      <m:t>𝑤</m:t>
                    </m:r>
                    <m:r>
                      <a:rPr lang="en-US" sz="3200" i="1">
                        <a:latin typeface="Cambria Math" panose="02040503050406030204" pitchFamily="18" charset="0"/>
                      </a:rPr>
                      <m:t>∈</m:t>
                    </m:r>
                    <m:sSup>
                      <m:sSupPr>
                        <m:ctrlPr>
                          <a:rPr lang="en-US" sz="3200" b="1" i="1">
                            <a:latin typeface="Cambria Math" panose="02040503050406030204" pitchFamily="18" charset="0"/>
                          </a:rPr>
                        </m:ctrlPr>
                      </m:sSupPr>
                      <m:e>
                        <m:r>
                          <a:rPr lang="en-US" sz="3200" b="1" i="1">
                            <a:latin typeface="Cambria Math" panose="02040503050406030204" pitchFamily="18" charset="0"/>
                          </a:rPr>
                          <m:t>𝑹</m:t>
                        </m:r>
                      </m:e>
                      <m:sup>
                        <m:r>
                          <a:rPr lang="en-US" sz="3200" i="1">
                            <a:latin typeface="Cambria Math" panose="02040503050406030204" pitchFamily="18" charset="0"/>
                          </a:rPr>
                          <m:t>h𝑘</m:t>
                        </m:r>
                      </m:sup>
                    </m:sSup>
                  </m:oMath>
                </a14:m>
                <a:r>
                  <a:rPr lang="en-US" sz="3200" dirty="0">
                    <a:latin typeface="Times New Roman" panose="02020603050405020304" pitchFamily="18" charset="0"/>
                    <a:cs typeface="Times New Roman" panose="02020603050405020304" pitchFamily="18" charset="0"/>
                  </a:rPr>
                  <a:t>, which is applied to a window of </a:t>
                </a:r>
                <a14:m>
                  <m:oMath xmlns:m="http://schemas.openxmlformats.org/officeDocument/2006/math">
                    <m:r>
                      <a:rPr lang="en-US" sz="3200" i="1">
                        <a:latin typeface="Cambria Math" panose="02040503050406030204" pitchFamily="18" charset="0"/>
                      </a:rPr>
                      <m:t>h</m:t>
                    </m:r>
                  </m:oMath>
                </a14:m>
                <a:r>
                  <a:rPr lang="en-US" sz="3200" dirty="0">
                    <a:latin typeface="Times New Roman" panose="02020603050405020304" pitchFamily="18" charset="0"/>
                    <a:cs typeface="Times New Roman" panose="02020603050405020304" pitchFamily="18" charset="0"/>
                  </a:rPr>
                  <a:t> words to produce a new feature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𝑖</m:t>
                        </m:r>
                      </m:sub>
                    </m:sSub>
                  </m:oMath>
                </a14:m>
                <a:r>
                  <a:rPr lang="en-US" sz="3200" dirty="0">
                    <a:latin typeface="Times New Roman" panose="02020603050405020304" pitchFamily="18" charset="0"/>
                    <a:cs typeface="Times New Roman" panose="02020603050405020304" pitchFamily="18" charset="0"/>
                  </a:rPr>
                  <a:t>, where </a:t>
                </a:r>
              </a:p>
              <a:p>
                <a:pPr algn="just"/>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𝑓</m:t>
                      </m:r>
                      <m:r>
                        <a:rPr lang="en-US" sz="3200" i="1">
                          <a:latin typeface="Cambria Math" panose="02040503050406030204" pitchFamily="18" charset="0"/>
                        </a:rPr>
                        <m:t>(</m:t>
                      </m:r>
                      <m:r>
                        <a:rPr lang="en-US" sz="3200" i="1">
                          <a:latin typeface="Cambria Math" panose="02040503050406030204" pitchFamily="18" charset="0"/>
                        </a:rPr>
                        <m:t>𝑤</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𝑖</m:t>
                          </m:r>
                          <m:r>
                            <a:rPr lang="en-US" sz="3200" i="1">
                              <a:latin typeface="Cambria Math" panose="02040503050406030204" pitchFamily="18" charset="0"/>
                            </a:rPr>
                            <m:t>+</m:t>
                          </m:r>
                          <m:r>
                            <a:rPr lang="en-US" sz="3200" i="1">
                              <a:latin typeface="Cambria Math" panose="02040503050406030204" pitchFamily="18" charset="0"/>
                            </a:rPr>
                            <m:t>h</m:t>
                          </m:r>
                          <m:r>
                            <a:rPr lang="en-US" sz="3200" i="1">
                              <a:latin typeface="Cambria Math" panose="02040503050406030204" pitchFamily="18" charset="0"/>
                            </a:rPr>
                            <m:t>−1</m:t>
                          </m:r>
                        </m:sub>
                      </m:sSub>
                      <m:r>
                        <a:rPr lang="en-US" sz="3200" i="1">
                          <a:latin typeface="Cambria Math" panose="02040503050406030204" pitchFamily="18" charset="0"/>
                        </a:rPr>
                        <m:t>+</m:t>
                      </m:r>
                      <m:r>
                        <a:rPr lang="en-US" sz="3200" i="1">
                          <a:latin typeface="Cambria Math" panose="02040503050406030204" pitchFamily="18" charset="0"/>
                        </a:rPr>
                        <m:t>𝑏</m:t>
                      </m:r>
                      <m:r>
                        <a:rPr lang="en-US" sz="3200" i="1">
                          <a:latin typeface="Cambria Math" panose="02040503050406030204" pitchFamily="18" charset="0"/>
                        </a:rPr>
                        <m:t>)</m:t>
                      </m:r>
                    </m:oMath>
                  </m:oMathPara>
                </a14:m>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This filter is applied to each possible window of words </a:t>
                </a:r>
                <a14:m>
                  <m:oMath xmlns:m="http://schemas.openxmlformats.org/officeDocument/2006/math">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1:</m:t>
                            </m:r>
                            <m:r>
                              <a:rPr lang="en-US" sz="3200" i="1">
                                <a:latin typeface="Cambria Math" panose="02040503050406030204" pitchFamily="18" charset="0"/>
                              </a:rPr>
                              <m:t>h</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2:</m:t>
                            </m:r>
                            <m:r>
                              <a:rPr lang="en-US" sz="3200" i="1">
                                <a:latin typeface="Cambria Math" panose="02040503050406030204" pitchFamily="18" charset="0"/>
                              </a:rPr>
                              <m:t>h</m:t>
                            </m:r>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𝑛</m:t>
                            </m:r>
                            <m:r>
                              <a:rPr lang="en-US" sz="3200" i="1">
                                <a:latin typeface="Cambria Math" panose="02040503050406030204" pitchFamily="18" charset="0"/>
                              </a:rPr>
                              <m:t>−</m:t>
                            </m:r>
                            <m:r>
                              <a:rPr lang="en-US" sz="3200" i="1">
                                <a:latin typeface="Cambria Math" panose="02040503050406030204" pitchFamily="18" charset="0"/>
                              </a:rPr>
                              <m:t>h</m:t>
                            </m:r>
                            <m:r>
                              <a:rPr lang="en-US" sz="3200" i="1">
                                <a:latin typeface="Cambria Math" panose="02040503050406030204" pitchFamily="18" charset="0"/>
                              </a:rPr>
                              <m:t>+1:</m:t>
                            </m:r>
                            <m:r>
                              <a:rPr lang="en-US" sz="3200" i="1">
                                <a:latin typeface="Cambria Math" panose="02040503050406030204" pitchFamily="18" charset="0"/>
                              </a:rPr>
                              <m:t>𝑛</m:t>
                            </m:r>
                          </m:sub>
                        </m:sSub>
                      </m:e>
                    </m:d>
                  </m:oMath>
                </a14:m>
                <a:r>
                  <a:rPr lang="en-US" sz="3200" dirty="0">
                    <a:latin typeface="Times New Roman" panose="02020603050405020304" pitchFamily="18" charset="0"/>
                    <a:cs typeface="Times New Roman" panose="02020603050405020304" pitchFamily="18" charset="0"/>
                  </a:rPr>
                  <a:t> to produce a feature map</a:t>
                </a:r>
              </a:p>
              <a:p>
                <a:pPr algn="just"/>
                <a14:m>
                  <m:oMathPara xmlns:m="http://schemas.openxmlformats.org/officeDocument/2006/math">
                    <m:oMathParaPr>
                      <m:jc m:val="centerGroup"/>
                    </m:oMathParaPr>
                    <m:oMath xmlns:m="http://schemas.openxmlformats.org/officeDocument/2006/math">
                      <m:r>
                        <a:rPr lang="en-US" sz="3200" b="1" i="1">
                          <a:latin typeface="Cambria Math" panose="02040503050406030204" pitchFamily="18" charset="0"/>
                        </a:rPr>
                        <m:t>𝒄</m:t>
                      </m:r>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1</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2</m:t>
                              </m:r>
                            </m:sub>
                          </m:sSub>
                          <m:r>
                            <a:rPr lang="en-US" sz="3200" i="1">
                              <a:latin typeface="Cambria Math" panose="02040503050406030204" pitchFamily="18" charset="0"/>
                            </a:rPr>
                            <m:t>, …, </m:t>
                          </m:r>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𝑛</m:t>
                              </m:r>
                              <m:r>
                                <a:rPr lang="en-US" sz="3200" i="1">
                                  <a:latin typeface="Cambria Math" panose="02040503050406030204" pitchFamily="18" charset="0"/>
                                </a:rPr>
                                <m:t>−</m:t>
                              </m:r>
                              <m:r>
                                <a:rPr lang="en-US" sz="3200" i="1">
                                  <a:latin typeface="Cambria Math" panose="02040503050406030204" pitchFamily="18" charset="0"/>
                                </a:rPr>
                                <m:t>h</m:t>
                              </m:r>
                              <m:r>
                                <a:rPr lang="en-US" sz="3200" i="1">
                                  <a:latin typeface="Cambria Math" panose="02040503050406030204" pitchFamily="18" charset="0"/>
                                </a:rPr>
                                <m:t>+1</m:t>
                              </m:r>
                            </m:sub>
                          </m:sSub>
                        </m:e>
                      </m:d>
                    </m:oMath>
                  </m:oMathPara>
                </a14:m>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Finally, we apply </a:t>
                </a:r>
                <a14:m>
                  <m:oMath xmlns:m="http://schemas.openxmlformats.org/officeDocument/2006/math">
                    <m:r>
                      <a:rPr lang="en-US" sz="3200" b="1" i="1">
                        <a:latin typeface="Cambria Math" panose="02040503050406030204" pitchFamily="18" charset="0"/>
                      </a:rPr>
                      <m:t>𝒄</m:t>
                    </m:r>
                  </m:oMath>
                </a14:m>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to the max-pooling component </a:t>
                </a:r>
                <a14:m>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𝑐</m:t>
                        </m:r>
                      </m:e>
                    </m:acc>
                    <m:r>
                      <a:rPr lang="en-US" sz="3200" i="1">
                        <a:latin typeface="Cambria Math" panose="02040503050406030204" pitchFamily="18" charset="0"/>
                      </a:rPr>
                      <m:t>=</m:t>
                    </m:r>
                    <m:func>
                      <m:funcPr>
                        <m:ctrlPr>
                          <a:rPr lang="en-US" sz="3200" i="1">
                            <a:latin typeface="Cambria Math" panose="02040503050406030204" pitchFamily="18" charset="0"/>
                          </a:rPr>
                        </m:ctrlPr>
                      </m:funcPr>
                      <m:fName>
                        <m:limLow>
                          <m:limLowPr>
                            <m:ctrlPr>
                              <a:rPr lang="en-US" sz="3200" i="1">
                                <a:latin typeface="Cambria Math" panose="02040503050406030204" pitchFamily="18" charset="0"/>
                              </a:rPr>
                            </m:ctrlPr>
                          </m:limLowPr>
                          <m:e>
                            <m:r>
                              <m:rPr>
                                <m:sty m:val="p"/>
                              </m:rPr>
                              <a:rPr lang="en-US" sz="3200">
                                <a:latin typeface="Cambria Math" panose="02040503050406030204" pitchFamily="18" charset="0"/>
                              </a:rPr>
                              <m:t>max</m:t>
                            </m:r>
                          </m:e>
                          <m:lim/>
                        </m:limLow>
                      </m:fName>
                      <m:e>
                        <m:r>
                          <a:rPr lang="en-US" sz="3200" b="1" i="1">
                            <a:latin typeface="Cambria Math" panose="02040503050406030204" pitchFamily="18" charset="0"/>
                          </a:rPr>
                          <m:t>𝒄</m:t>
                        </m:r>
                      </m:e>
                    </m:func>
                  </m:oMath>
                </a14:m>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as the feature corresponding to this particular filter. </a:t>
                </a:r>
              </a:p>
            </p:txBody>
          </p:sp>
        </mc:Choice>
        <mc:Fallback xmlns="">
          <p:sp>
            <p:nvSpPr>
              <p:cNvPr id="43" name="Text Box 192">
                <a:extLst>
                  <a:ext uri="{FF2B5EF4-FFF2-40B4-BE49-F238E27FC236}">
                    <a16:creationId xmlns:a16="http://schemas.microsoft.com/office/drawing/2014/main" id="{06D1A434-E159-4150-8C65-51DF6E1490C9}"/>
                  </a:ext>
                </a:extLst>
              </p:cNvPr>
              <p:cNvSpPr txBox="1">
                <a:spLocks noRot="1" noChangeAspect="1" noMove="1" noResize="1" noEditPoints="1" noAdjustHandles="1" noChangeArrowheads="1" noChangeShapeType="1" noTextEdit="1"/>
              </p:cNvSpPr>
              <p:nvPr/>
            </p:nvSpPr>
            <p:spPr bwMode="auto">
              <a:xfrm>
                <a:off x="31165800" y="5486400"/>
                <a:ext cx="11262360" cy="6825596"/>
              </a:xfrm>
              <a:prstGeom prst="rect">
                <a:avLst/>
              </a:prstGeom>
              <a:blipFill>
                <a:blip r:embed="rId3"/>
                <a:stretch>
                  <a:fillRect l="-973" r="-865" b="-1515"/>
                </a:stretch>
              </a:blipFill>
              <a:ln w="12700">
                <a:solidFill>
                  <a:schemeClr val="accent1">
                    <a:lumMod val="75000"/>
                  </a:schemeClr>
                </a:solidFill>
              </a:ln>
              <a:effectLst/>
            </p:spPr>
            <p:txBody>
              <a:bodyPr/>
              <a:lstStyle/>
              <a:p>
                <a:r>
                  <a:rPr lang="en-US">
                    <a:noFill/>
                  </a:rPr>
                  <a:t> </a:t>
                </a:r>
              </a:p>
            </p:txBody>
          </p:sp>
        </mc:Fallback>
      </mc:AlternateContent>
      <p:sp>
        <p:nvSpPr>
          <p:cNvPr id="46" name="Rectangle 45">
            <a:extLst>
              <a:ext uri="{FF2B5EF4-FFF2-40B4-BE49-F238E27FC236}">
                <a16:creationId xmlns:a16="http://schemas.microsoft.com/office/drawing/2014/main" id="{052E0513-616A-4996-A23C-995DED9DB94E}"/>
              </a:ext>
            </a:extLst>
          </p:cNvPr>
          <p:cNvSpPr/>
          <p:nvPr/>
        </p:nvSpPr>
        <p:spPr>
          <a:xfrm>
            <a:off x="31165800" y="4800600"/>
            <a:ext cx="11262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Sentence Representation</a:t>
            </a:r>
          </a:p>
        </p:txBody>
      </p:sp>
      <p:pic>
        <p:nvPicPr>
          <p:cNvPr id="9" name="Picture 8" descr="A close up of a map&#10;&#10;Description generated with high confidence">
            <a:extLst>
              <a:ext uri="{FF2B5EF4-FFF2-40B4-BE49-F238E27FC236}">
                <a16:creationId xmlns:a16="http://schemas.microsoft.com/office/drawing/2014/main" id="{D43B83EE-C79C-4CD7-BE12-5977AFE6B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02200" y="9914255"/>
            <a:ext cx="9829800" cy="4069776"/>
          </a:xfrm>
          <a:prstGeom prst="rect">
            <a:avLst/>
          </a:prstGeom>
        </p:spPr>
      </p:pic>
      <p:sp>
        <p:nvSpPr>
          <p:cNvPr id="16" name="TextBox 15">
            <a:extLst>
              <a:ext uri="{FF2B5EF4-FFF2-40B4-BE49-F238E27FC236}">
                <a16:creationId xmlns:a16="http://schemas.microsoft.com/office/drawing/2014/main" id="{375A328C-36DD-4CAF-846E-C8B948ED1C44}"/>
              </a:ext>
            </a:extLst>
          </p:cNvPr>
          <p:cNvSpPr txBox="1"/>
          <p:nvPr/>
        </p:nvSpPr>
        <p:spPr>
          <a:xfrm>
            <a:off x="20425271" y="14237104"/>
            <a:ext cx="436653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Figure.1 Model Structure</a:t>
            </a:r>
          </a:p>
        </p:txBody>
      </p:sp>
      <p:sp>
        <p:nvSpPr>
          <p:cNvPr id="47" name="Text Box 193">
            <a:extLst>
              <a:ext uri="{FF2B5EF4-FFF2-40B4-BE49-F238E27FC236}">
                <a16:creationId xmlns:a16="http://schemas.microsoft.com/office/drawing/2014/main" id="{CE583405-6A9D-4F98-BB02-89B2E9E18AAE}"/>
              </a:ext>
            </a:extLst>
          </p:cNvPr>
          <p:cNvSpPr txBox="1">
            <a:spLocks noChangeArrowheads="1"/>
          </p:cNvSpPr>
          <p:nvPr/>
        </p:nvSpPr>
        <p:spPr bwMode="auto">
          <a:xfrm>
            <a:off x="31165800" y="13340696"/>
            <a:ext cx="11262360" cy="1160313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Times New Roman" panose="02020603050405020304" pitchFamily="18" charset="0"/>
                <a:cs typeface="Times New Roman" panose="02020603050405020304" pitchFamily="18" charset="0"/>
              </a:rPr>
              <a:t>   From the tables, it can be shown that CNN with </a:t>
            </a:r>
            <a:r>
              <a:rPr lang="en-US" sz="3200" dirty="0" err="1">
                <a:latin typeface="Times New Roman" panose="02020603050405020304" pitchFamily="18" charset="0"/>
                <a:cs typeface="Times New Roman" panose="02020603050405020304" pitchFamily="18" charset="0"/>
              </a:rPr>
              <a:t>BoW</a:t>
            </a:r>
            <a:r>
              <a:rPr lang="en-US" sz="3200" dirty="0">
                <a:latin typeface="Times New Roman" panose="02020603050405020304" pitchFamily="18" charset="0"/>
                <a:cs typeface="Times New Roman" panose="02020603050405020304" pitchFamily="18" charset="0"/>
              </a:rPr>
              <a:t> has a quite poor performance. However, it's wrong to conclude that CNN is an inferior NLP model because its performance is comparable to the other two using w2v. We consider it to be because </a:t>
            </a:r>
            <a:r>
              <a:rPr lang="en-US" sz="3200" dirty="0" err="1">
                <a:latin typeface="Times New Roman" panose="02020603050405020304" pitchFamily="18" charset="0"/>
                <a:cs typeface="Times New Roman" panose="02020603050405020304" pitchFamily="18" charset="0"/>
              </a:rPr>
              <a:t>BoW</a:t>
            </a:r>
            <a:r>
              <a:rPr lang="en-US" sz="3200" dirty="0">
                <a:latin typeface="Times New Roman" panose="02020603050405020304" pitchFamily="18" charset="0"/>
                <a:cs typeface="Times New Roman" panose="02020603050405020304" pitchFamily="18" charset="0"/>
              </a:rPr>
              <a:t> model does not align with the nature of convolution and the net discards too much information using a max pooling strategy.</a:t>
            </a:r>
          </a:p>
          <a:p>
            <a:pPr algn="just"/>
            <a:r>
              <a:rPr lang="en-US" sz="3200" dirty="0">
                <a:latin typeface="Times New Roman" panose="02020603050405020304" pitchFamily="18" charset="0"/>
                <a:cs typeface="Times New Roman" panose="02020603050405020304" pitchFamily="18" charset="0"/>
              </a:rPr>
              <a:t>   Regarding embedding, we observe that word2vec embedding is quite robust against the size of dataset and this is probably because it contains information about related words. Besides, CNN tends to perform better using word2vec than the other two models. We attribute this to the time-invariant property of convolution. On the other hand, we also notice that if we do not introduce a reduction in the dimension of </a:t>
            </a:r>
            <a:r>
              <a:rPr lang="en-US" sz="3200" dirty="0" err="1">
                <a:latin typeface="Times New Roman" panose="02020603050405020304" pitchFamily="18" charset="0"/>
                <a:cs typeface="Times New Roman" panose="02020603050405020304" pitchFamily="18" charset="0"/>
              </a:rPr>
              <a:t>BoW</a:t>
            </a:r>
            <a:r>
              <a:rPr lang="en-US" sz="3200" dirty="0">
                <a:latin typeface="Times New Roman" panose="02020603050405020304" pitchFamily="18" charset="0"/>
                <a:cs typeface="Times New Roman" panose="02020603050405020304" pitchFamily="18" charset="0"/>
              </a:rPr>
              <a:t> vectors, </a:t>
            </a:r>
            <a:r>
              <a:rPr lang="en-US" sz="3200" dirty="0" err="1">
                <a:latin typeface="Times New Roman" panose="02020603050405020304" pitchFamily="18" charset="0"/>
                <a:cs typeface="Times New Roman" panose="02020603050405020304" pitchFamily="18" charset="0"/>
              </a:rPr>
              <a:t>BoW</a:t>
            </a:r>
            <a:r>
              <a:rPr lang="en-US" sz="3200" dirty="0">
                <a:latin typeface="Times New Roman" panose="02020603050405020304" pitchFamily="18" charset="0"/>
                <a:cs typeface="Times New Roman" panose="02020603050405020304" pitchFamily="18" charset="0"/>
              </a:rPr>
              <a:t> actually perform significantly better than word2vec when combined with SVM and logistic regression. This might imply that for this kind of task word frequency is much more useful than the meaning of words.</a:t>
            </a:r>
          </a:p>
          <a:p>
            <a:pPr algn="just"/>
            <a:r>
              <a:rPr lang="en-US" sz="3200" dirty="0">
                <a:latin typeface="Times New Roman" panose="02020603050405020304" pitchFamily="18" charset="0"/>
                <a:cs typeface="Times New Roman" panose="02020603050405020304" pitchFamily="18" charset="0"/>
              </a:rPr>
              <a:t>   As for dataset, it can be seen that on News Aggregator models are performing significantly better than on the other two. This is possibly due to the nature of datasets. For News Aggregator, many words have very high frequency in a given category. For example, Google occurs over 10% in technology category and Apple occurs roughly 10%. Intuitively, this will make classification easier, especially when we use full dimensionality of </a:t>
            </a:r>
            <a:r>
              <a:rPr lang="en-US" sz="3200" dirty="0" err="1">
                <a:latin typeface="Times New Roman" panose="02020603050405020304" pitchFamily="18" charset="0"/>
                <a:cs typeface="Times New Roman" panose="02020603050405020304" pitchFamily="18" charset="0"/>
              </a:rPr>
              <a:t>BoW</a:t>
            </a:r>
            <a:r>
              <a:rPr lang="en-US" sz="3200" dirty="0">
                <a:latin typeface="Times New Roman" panose="02020603050405020304" pitchFamily="18" charset="0"/>
                <a:cs typeface="Times New Roman" panose="02020603050405020304" pitchFamily="18" charset="0"/>
              </a:rPr>
              <a:t> vectors.</a:t>
            </a:r>
          </a:p>
        </p:txBody>
      </p:sp>
      <p:sp>
        <p:nvSpPr>
          <p:cNvPr id="48" name="Rectangle 47">
            <a:extLst>
              <a:ext uri="{FF2B5EF4-FFF2-40B4-BE49-F238E27FC236}">
                <a16:creationId xmlns:a16="http://schemas.microsoft.com/office/drawing/2014/main" id="{16D20EC0-59D2-48D3-A7DE-68416DDDBBF2}"/>
              </a:ext>
            </a:extLst>
          </p:cNvPr>
          <p:cNvSpPr/>
          <p:nvPr/>
        </p:nvSpPr>
        <p:spPr>
          <a:xfrm>
            <a:off x="31165800" y="12654896"/>
            <a:ext cx="11262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a:t>
            </a:r>
          </a:p>
        </p:txBody>
      </p:sp>
      <p:graphicFrame>
        <p:nvGraphicFramePr>
          <p:cNvPr id="54" name="Chart 53">
            <a:extLst>
              <a:ext uri="{FF2B5EF4-FFF2-40B4-BE49-F238E27FC236}">
                <a16:creationId xmlns:a16="http://schemas.microsoft.com/office/drawing/2014/main" id="{A5D0ED26-DC68-4A71-92A3-DB704E3FF99D}"/>
              </a:ext>
            </a:extLst>
          </p:cNvPr>
          <p:cNvGraphicFramePr/>
          <p:nvPr>
            <p:extLst>
              <p:ext uri="{D42A27DB-BD31-4B8C-83A1-F6EECF244321}">
                <p14:modId xmlns:p14="http://schemas.microsoft.com/office/powerpoint/2010/main" val="1308173022"/>
              </p:ext>
            </p:extLst>
          </p:nvPr>
        </p:nvGraphicFramePr>
        <p:xfrm>
          <a:off x="18821400" y="16459200"/>
          <a:ext cx="11971020" cy="6070530"/>
        </p:xfrm>
        <a:graphic>
          <a:graphicData uri="http://schemas.openxmlformats.org/drawingml/2006/chart">
            <c:chart xmlns:c="http://schemas.openxmlformats.org/drawingml/2006/chart" xmlns:r="http://schemas.openxmlformats.org/officeDocument/2006/relationships" r:id="rId5"/>
          </a:graphicData>
        </a:graphic>
      </p:graphicFrame>
      <p:sp>
        <p:nvSpPr>
          <p:cNvPr id="55" name="Text Box 192">
            <a:extLst>
              <a:ext uri="{FF2B5EF4-FFF2-40B4-BE49-F238E27FC236}">
                <a16:creationId xmlns:a16="http://schemas.microsoft.com/office/drawing/2014/main" id="{B514BC09-4DA1-422C-8211-873BAD4DCDB5}"/>
              </a:ext>
            </a:extLst>
          </p:cNvPr>
          <p:cNvSpPr txBox="1">
            <a:spLocks noChangeArrowheads="1"/>
          </p:cNvSpPr>
          <p:nvPr/>
        </p:nvSpPr>
        <p:spPr bwMode="auto">
          <a:xfrm>
            <a:off x="31165800" y="26007087"/>
            <a:ext cx="11262360" cy="3281099"/>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Times New Roman" panose="02020603050405020304" pitchFamily="18" charset="0"/>
                <a:cs typeface="Times New Roman" panose="02020603050405020304" pitchFamily="18" charset="0"/>
              </a:rPr>
              <a:t>   We want to experiment with skip-thought vectors as they are generated by considering sentences as a whole and have generally good performance on many tasks.</a:t>
            </a:r>
          </a:p>
          <a:p>
            <a:pPr algn="just"/>
            <a:r>
              <a:rPr lang="en-US" sz="3200" dirty="0">
                <a:latin typeface="Times New Roman" panose="02020603050405020304" pitchFamily="18" charset="0"/>
                <a:cs typeface="Times New Roman" panose="02020603050405020304" pitchFamily="18" charset="0"/>
              </a:rPr>
              <a:t>   Furthermore, </a:t>
            </a:r>
            <a:r>
              <a:rPr lang="en-US" sz="3200" dirty="0" err="1">
                <a:latin typeface="Times New Roman" panose="02020603050405020304" pitchFamily="18" charset="0"/>
                <a:cs typeface="Times New Roman" panose="02020603050405020304" pitchFamily="18" charset="0"/>
              </a:rPr>
              <a:t>fastText</a:t>
            </a:r>
            <a:r>
              <a:rPr lang="en-US" sz="3200" dirty="0">
                <a:latin typeface="Times New Roman" panose="02020603050405020304" pitchFamily="18" charset="0"/>
                <a:cs typeface="Times New Roman" panose="02020603050405020304" pitchFamily="18" charset="0"/>
              </a:rPr>
              <a:t> is known to be good at syntactic tasks. It might be interesting to compare the resulting embedding against those from word2vec. </a:t>
            </a:r>
          </a:p>
        </p:txBody>
      </p:sp>
      <p:sp>
        <p:nvSpPr>
          <p:cNvPr id="56" name="Rectangle 55">
            <a:extLst>
              <a:ext uri="{FF2B5EF4-FFF2-40B4-BE49-F238E27FC236}">
                <a16:creationId xmlns:a16="http://schemas.microsoft.com/office/drawing/2014/main" id="{2815FA31-324C-4538-A09E-708079EE43A8}"/>
              </a:ext>
            </a:extLst>
          </p:cNvPr>
          <p:cNvSpPr/>
          <p:nvPr/>
        </p:nvSpPr>
        <p:spPr>
          <a:xfrm>
            <a:off x="31165800" y="25321287"/>
            <a:ext cx="11262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a:t>
            </a:r>
          </a:p>
        </p:txBody>
      </p:sp>
      <p:pic>
        <p:nvPicPr>
          <p:cNvPr id="21" name="Picture 20" descr="A screenshot of a cell phone&#10;&#10;Description generated with very high confidence">
            <a:extLst>
              <a:ext uri="{FF2B5EF4-FFF2-40B4-BE49-F238E27FC236}">
                <a16:creationId xmlns:a16="http://schemas.microsoft.com/office/drawing/2014/main" id="{474CA6C2-F1B1-428F-B5DD-1B5FEFA0F3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800" y="15394916"/>
            <a:ext cx="18364200" cy="7617156"/>
          </a:xfrm>
          <a:prstGeom prst="rect">
            <a:avLst/>
          </a:prstGeom>
        </p:spPr>
      </p:pic>
      <p:graphicFrame>
        <p:nvGraphicFramePr>
          <p:cNvPr id="62" name="Content Placeholder 3">
            <a:extLst>
              <a:ext uri="{FF2B5EF4-FFF2-40B4-BE49-F238E27FC236}">
                <a16:creationId xmlns:a16="http://schemas.microsoft.com/office/drawing/2014/main" id="{EE26E337-EF85-4EE2-820E-F2B992AF9EC6}"/>
              </a:ext>
            </a:extLst>
          </p:cNvPr>
          <p:cNvGraphicFramePr>
            <a:graphicFrameLocks/>
          </p:cNvGraphicFramePr>
          <p:nvPr>
            <p:extLst>
              <p:ext uri="{D42A27DB-BD31-4B8C-83A1-F6EECF244321}">
                <p14:modId xmlns:p14="http://schemas.microsoft.com/office/powerpoint/2010/main" val="3278220519"/>
              </p:ext>
            </p:extLst>
          </p:nvPr>
        </p:nvGraphicFramePr>
        <p:xfrm>
          <a:off x="1524000" y="23032290"/>
          <a:ext cx="12138660" cy="6202575"/>
        </p:xfrm>
        <a:graphic>
          <a:graphicData uri="http://schemas.openxmlformats.org/drawingml/2006/table">
            <a:tbl>
              <a:tblPr firstRow="1" bandRow="1">
                <a:tableStyleId>{6E25E649-3F16-4E02-A733-19D2CDBF48F0}</a:tableStyleId>
              </a:tblPr>
              <a:tblGrid>
                <a:gridCol w="3098101">
                  <a:extLst>
                    <a:ext uri="{9D8B030D-6E8A-4147-A177-3AD203B41FA5}">
                      <a16:colId xmlns:a16="http://schemas.microsoft.com/office/drawing/2014/main" val="2579063913"/>
                    </a:ext>
                  </a:extLst>
                </a:gridCol>
                <a:gridCol w="1757363">
                  <a:extLst>
                    <a:ext uri="{9D8B030D-6E8A-4147-A177-3AD203B41FA5}">
                      <a16:colId xmlns:a16="http://schemas.microsoft.com/office/drawing/2014/main" val="2173327483"/>
                    </a:ext>
                  </a:extLst>
                </a:gridCol>
                <a:gridCol w="2427732">
                  <a:extLst>
                    <a:ext uri="{9D8B030D-6E8A-4147-A177-3AD203B41FA5}">
                      <a16:colId xmlns:a16="http://schemas.microsoft.com/office/drawing/2014/main" val="892729011"/>
                    </a:ext>
                  </a:extLst>
                </a:gridCol>
                <a:gridCol w="2427732">
                  <a:extLst>
                    <a:ext uri="{9D8B030D-6E8A-4147-A177-3AD203B41FA5}">
                      <a16:colId xmlns:a16="http://schemas.microsoft.com/office/drawing/2014/main" val="1393987422"/>
                    </a:ext>
                  </a:extLst>
                </a:gridCol>
                <a:gridCol w="2427732">
                  <a:extLst>
                    <a:ext uri="{9D8B030D-6E8A-4147-A177-3AD203B41FA5}">
                      <a16:colId xmlns:a16="http://schemas.microsoft.com/office/drawing/2014/main" val="3692892453"/>
                    </a:ext>
                  </a:extLst>
                </a:gridCol>
              </a:tblGrid>
              <a:tr h="1028266">
                <a:tc gridSpan="5">
                  <a:txBody>
                    <a:bodyPr/>
                    <a:lstStyle/>
                    <a:p>
                      <a:pPr algn="ctr" fontAlgn="ctr"/>
                      <a:r>
                        <a:rPr lang="en-US" sz="4000" dirty="0">
                          <a:effectLst/>
                        </a:rPr>
                        <a:t>Dataset</a:t>
                      </a:r>
                    </a:p>
                  </a:txBody>
                  <a:tcPr marL="76200" marR="76200" marT="76200" marB="76200" anchor="ctr">
                    <a:solidFill>
                      <a:schemeClr val="accent1">
                        <a:lumMod val="75000"/>
                      </a:schemeClr>
                    </a:solidFill>
                  </a:tcPr>
                </a:tc>
                <a:tc hMerge="1">
                  <a:txBody>
                    <a:bodyPr/>
                    <a:lstStyle/>
                    <a:p>
                      <a:pPr algn="ctr" rtl="0" fontAlgn="ctr">
                        <a:spcBef>
                          <a:spcPts val="0"/>
                        </a:spcBef>
                        <a:spcAft>
                          <a:spcPts val="0"/>
                        </a:spcAft>
                      </a:pPr>
                      <a:endParaRPr lang="en-US" dirty="0">
                        <a:effectLst/>
                      </a:endParaRPr>
                    </a:p>
                  </a:txBody>
                  <a:tcPr marL="76200" marR="76200" marT="76200" marB="76200" anchor="ctr"/>
                </a:tc>
                <a:tc hMerge="1">
                  <a:txBody>
                    <a:bodyPr/>
                    <a:lstStyle/>
                    <a:p>
                      <a:pPr algn="ctr" rtl="0" fontAlgn="ctr">
                        <a:spcBef>
                          <a:spcPts val="0"/>
                        </a:spcBef>
                        <a:spcAft>
                          <a:spcPts val="0"/>
                        </a:spcAft>
                      </a:pPr>
                      <a:endParaRPr lang="en-US" dirty="0">
                        <a:effectLst/>
                      </a:endParaRPr>
                    </a:p>
                  </a:txBody>
                  <a:tcPr marL="76200" marR="76200" marT="76200" marB="76200" anchor="ctr"/>
                </a:tc>
                <a:tc hMerge="1">
                  <a:txBody>
                    <a:bodyPr/>
                    <a:lstStyle/>
                    <a:p>
                      <a:pPr algn="ctr" rtl="0" fontAlgn="ctr">
                        <a:spcBef>
                          <a:spcPts val="0"/>
                        </a:spcBef>
                        <a:spcAft>
                          <a:spcPts val="0"/>
                        </a:spcAft>
                      </a:pPr>
                      <a:endParaRPr lang="en-US" dirty="0">
                        <a:effectLst/>
                      </a:endParaRPr>
                    </a:p>
                  </a:txBody>
                  <a:tcPr marL="76200" marR="76200" marT="76200" marB="76200" anchor="ctr"/>
                </a:tc>
                <a:tc hMerge="1">
                  <a:txBody>
                    <a:bodyPr/>
                    <a:lstStyle/>
                    <a:p>
                      <a:pPr algn="ctr" rtl="0" fontAlgn="ctr">
                        <a:spcBef>
                          <a:spcPts val="0"/>
                        </a:spcBef>
                        <a:spcAft>
                          <a:spcPts val="0"/>
                        </a:spcAft>
                      </a:pPr>
                      <a:endParaRPr lang="en-US" dirty="0">
                        <a:effectLst/>
                      </a:endParaRPr>
                    </a:p>
                  </a:txBody>
                  <a:tcPr marL="76200" marR="76200" marT="76200" marB="76200" anchor="ctr"/>
                </a:tc>
                <a:extLst>
                  <a:ext uri="{0D108BD9-81ED-4DB2-BD59-A6C34878D82A}">
                    <a16:rowId xmlns:a16="http://schemas.microsoft.com/office/drawing/2014/main" val="2830671692"/>
                  </a:ext>
                </a:extLst>
              </a:tr>
              <a:tr h="1082606">
                <a:tc>
                  <a:txBody>
                    <a:bodyPr/>
                    <a:lstStyle/>
                    <a:p>
                      <a:pPr fontAlgn="ctr"/>
                      <a:r>
                        <a:rPr lang="en-US" sz="3200" dirty="0">
                          <a:effectLst/>
                          <a:latin typeface="Times New Roman" panose="02020603050405020304" pitchFamily="18" charset="0"/>
                          <a:cs typeface="Times New Roman" panose="02020603050405020304" pitchFamily="18" charset="0"/>
                        </a:rPr>
                        <a:t> </a:t>
                      </a: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Tokens</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Instances</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Vocabulary</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Category</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8346835"/>
                  </a:ext>
                </a:extLst>
              </a:tr>
              <a:tr h="1489527">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News Aggregator (NA)</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3.6B</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69K</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64K</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4</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464070740"/>
                  </a:ext>
                </a:extLst>
              </a:tr>
              <a:tr h="1301088">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Tag My News (TMN)</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a:effectLst/>
                          <a:latin typeface="Times New Roman" panose="02020603050405020304" pitchFamily="18" charset="0"/>
                          <a:cs typeface="Times New Roman" panose="02020603050405020304" pitchFamily="18" charset="0"/>
                        </a:rPr>
                        <a:t>313M</a:t>
                      </a:r>
                      <a:endParaRPr lang="en-US" sz="320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17K</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24K</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5</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71264085"/>
                  </a:ext>
                </a:extLst>
              </a:tr>
              <a:tr h="1301088">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Event Registry (ER)</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3B</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54K</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82K</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4</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67128725"/>
                  </a:ext>
                </a:extLst>
              </a:tr>
            </a:tbl>
          </a:graphicData>
        </a:graphic>
      </p:graphicFrame>
      <p:graphicFrame>
        <p:nvGraphicFramePr>
          <p:cNvPr id="64" name="Table 63">
            <a:extLst>
              <a:ext uri="{FF2B5EF4-FFF2-40B4-BE49-F238E27FC236}">
                <a16:creationId xmlns:a16="http://schemas.microsoft.com/office/drawing/2014/main" id="{49A9283E-EF68-46C2-9C35-BAD777A6FDB3}"/>
              </a:ext>
            </a:extLst>
          </p:cNvPr>
          <p:cNvGraphicFramePr>
            <a:graphicFrameLocks noGrp="1"/>
          </p:cNvGraphicFramePr>
          <p:nvPr>
            <p:extLst>
              <p:ext uri="{D42A27DB-BD31-4B8C-83A1-F6EECF244321}">
                <p14:modId xmlns:p14="http://schemas.microsoft.com/office/powerpoint/2010/main" val="732314122"/>
              </p:ext>
            </p:extLst>
          </p:nvPr>
        </p:nvGraphicFramePr>
        <p:xfrm>
          <a:off x="14698983" y="23012400"/>
          <a:ext cx="16093437" cy="6260900"/>
        </p:xfrm>
        <a:graphic>
          <a:graphicData uri="http://schemas.openxmlformats.org/drawingml/2006/table">
            <a:tbl>
              <a:tblPr firstRow="1" bandRow="1">
                <a:tableStyleId>{6E25E649-3F16-4E02-A733-19D2CDBF48F0}</a:tableStyleId>
              </a:tblPr>
              <a:tblGrid>
                <a:gridCol w="2267815">
                  <a:extLst>
                    <a:ext uri="{9D8B030D-6E8A-4147-A177-3AD203B41FA5}">
                      <a16:colId xmlns:a16="http://schemas.microsoft.com/office/drawing/2014/main" val="3283146933"/>
                    </a:ext>
                  </a:extLst>
                </a:gridCol>
                <a:gridCol w="2486547">
                  <a:extLst>
                    <a:ext uri="{9D8B030D-6E8A-4147-A177-3AD203B41FA5}">
                      <a16:colId xmlns:a16="http://schemas.microsoft.com/office/drawing/2014/main" val="1012952795"/>
                    </a:ext>
                  </a:extLst>
                </a:gridCol>
                <a:gridCol w="2267815">
                  <a:extLst>
                    <a:ext uri="{9D8B030D-6E8A-4147-A177-3AD203B41FA5}">
                      <a16:colId xmlns:a16="http://schemas.microsoft.com/office/drawing/2014/main" val="1878315142"/>
                    </a:ext>
                  </a:extLst>
                </a:gridCol>
                <a:gridCol w="2267815">
                  <a:extLst>
                    <a:ext uri="{9D8B030D-6E8A-4147-A177-3AD203B41FA5}">
                      <a16:colId xmlns:a16="http://schemas.microsoft.com/office/drawing/2014/main" val="586733961"/>
                    </a:ext>
                  </a:extLst>
                </a:gridCol>
                <a:gridCol w="2267815">
                  <a:extLst>
                    <a:ext uri="{9D8B030D-6E8A-4147-A177-3AD203B41FA5}">
                      <a16:colId xmlns:a16="http://schemas.microsoft.com/office/drawing/2014/main" val="1994230915"/>
                    </a:ext>
                  </a:extLst>
                </a:gridCol>
                <a:gridCol w="2267815">
                  <a:extLst>
                    <a:ext uri="{9D8B030D-6E8A-4147-A177-3AD203B41FA5}">
                      <a16:colId xmlns:a16="http://schemas.microsoft.com/office/drawing/2014/main" val="4152854673"/>
                    </a:ext>
                  </a:extLst>
                </a:gridCol>
                <a:gridCol w="2267815">
                  <a:extLst>
                    <a:ext uri="{9D8B030D-6E8A-4147-A177-3AD203B41FA5}">
                      <a16:colId xmlns:a16="http://schemas.microsoft.com/office/drawing/2014/main" val="1694394105"/>
                    </a:ext>
                  </a:extLst>
                </a:gridCol>
              </a:tblGrid>
              <a:tr h="1089312">
                <a:tc gridSpan="7">
                  <a:txBody>
                    <a:bodyPr/>
                    <a:lstStyle/>
                    <a:p>
                      <a:pPr algn="ctr" rtl="0" fontAlgn="ctr">
                        <a:spcBef>
                          <a:spcPts val="0"/>
                        </a:spcBef>
                        <a:spcAft>
                          <a:spcPts val="0"/>
                        </a:spcAft>
                      </a:pPr>
                      <a:r>
                        <a:rPr lang="en-US" sz="4400" dirty="0">
                          <a:effectLst/>
                        </a:rPr>
                        <a:t>Metrics</a:t>
                      </a:r>
                      <a:endParaRPr lang="en-US" sz="4400" dirty="0">
                        <a:effectLst/>
                        <a:latin typeface="Calibri (Body)"/>
                        <a:cs typeface="Times New Roman" panose="02020603050405020304" pitchFamily="18" charset="0"/>
                      </a:endParaRPr>
                    </a:p>
                  </a:txBody>
                  <a:tcPr marL="76200" marR="76200" marT="76200" marB="76200" anchor="ctr">
                    <a:solidFill>
                      <a:srgbClr val="376092"/>
                    </a:solidFill>
                  </a:tcPr>
                </a:tc>
                <a:tc hMerge="1">
                  <a:txBody>
                    <a:bodyPr/>
                    <a:lstStyle/>
                    <a:p>
                      <a:pPr algn="ctr" rtl="0" fontAlgn="ctr">
                        <a:spcBef>
                          <a:spcPts val="0"/>
                        </a:spcBef>
                        <a:spcAft>
                          <a:spcPts val="0"/>
                        </a:spcAft>
                      </a:pP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hMerge="1">
                  <a:txBody>
                    <a:bodyPr/>
                    <a:lstStyle/>
                    <a:p>
                      <a:pPr algn="ctr" rtl="0" fontAlgn="ctr">
                        <a:spcBef>
                          <a:spcPts val="0"/>
                        </a:spcBef>
                        <a:spcAft>
                          <a:spcPts val="0"/>
                        </a:spcAft>
                      </a:pP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hMerge="1">
                  <a:txBody>
                    <a:bodyPr/>
                    <a:lstStyle/>
                    <a:p>
                      <a:pPr algn="ctr" rtl="0" fontAlgn="ctr">
                        <a:spcBef>
                          <a:spcPts val="0"/>
                        </a:spcBef>
                        <a:spcAft>
                          <a:spcPts val="0"/>
                        </a:spcAft>
                      </a:pP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hMerge="1">
                  <a:txBody>
                    <a:bodyPr/>
                    <a:lstStyle/>
                    <a:p>
                      <a:pPr algn="ctr" rtl="0" fontAlgn="ctr">
                        <a:spcBef>
                          <a:spcPts val="0"/>
                        </a:spcBef>
                        <a:spcAft>
                          <a:spcPts val="0"/>
                        </a:spcAft>
                      </a:pP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hMerge="1">
                  <a:txBody>
                    <a:bodyPr/>
                    <a:lstStyle/>
                    <a:p>
                      <a:pPr algn="ctr" rtl="0" fontAlgn="ctr">
                        <a:spcBef>
                          <a:spcPts val="0"/>
                        </a:spcBef>
                        <a:spcAft>
                          <a:spcPts val="0"/>
                        </a:spcAft>
                      </a:pP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hMerge="1">
                  <a:txBody>
                    <a:bodyPr/>
                    <a:lstStyle/>
                    <a:p>
                      <a:pPr algn="ctr" rtl="0" fontAlgn="ctr">
                        <a:spcBef>
                          <a:spcPts val="0"/>
                        </a:spcBef>
                        <a:spcAft>
                          <a:spcPts val="0"/>
                        </a:spcAft>
                      </a:pP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03097637"/>
                  </a:ext>
                </a:extLst>
              </a:tr>
              <a:tr h="1297856">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NA/TMN/</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ER</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CNN W2V</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CNN </a:t>
                      </a:r>
                      <a:r>
                        <a:rPr lang="en-US" sz="3200" u="none" strike="noStrike" dirty="0" err="1">
                          <a:effectLst/>
                          <a:latin typeface="Times New Roman" panose="02020603050405020304" pitchFamily="18" charset="0"/>
                          <a:cs typeface="Times New Roman" panose="02020603050405020304" pitchFamily="18" charset="0"/>
                        </a:rPr>
                        <a:t>BoW</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Logistic W2V</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Logistic </a:t>
                      </a:r>
                      <a:r>
                        <a:rPr lang="en-US" sz="3200" u="none" strike="noStrike" dirty="0" err="1">
                          <a:effectLst/>
                          <a:latin typeface="Times New Roman" panose="02020603050405020304" pitchFamily="18" charset="0"/>
                          <a:cs typeface="Times New Roman" panose="02020603050405020304" pitchFamily="18" charset="0"/>
                        </a:rPr>
                        <a:t>BoW</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SVM W2V</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SVM </a:t>
                      </a:r>
                      <a:r>
                        <a:rPr lang="en-US" sz="3200" u="none" strike="noStrike" dirty="0" err="1">
                          <a:effectLst/>
                          <a:latin typeface="Times New Roman" panose="02020603050405020304" pitchFamily="18" charset="0"/>
                          <a:cs typeface="Times New Roman" panose="02020603050405020304" pitchFamily="18" charset="0"/>
                        </a:rPr>
                        <a:t>BoW</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237982346"/>
                  </a:ext>
                </a:extLst>
              </a:tr>
              <a:tr h="1291244">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Precision</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0.878/0.8/</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0.585</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0.23/0.148/</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0.275</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0.844/0.784/</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0.555</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0.76/0.667/</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0.492</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0.849/0.782/</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0.555</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0.76/0.666/</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0.495</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59781231"/>
                  </a:ext>
                </a:extLst>
              </a:tr>
              <a:tr h="1291244">
                <a:tc>
                  <a:txBody>
                    <a:bodyPr/>
                    <a:lstStyle/>
                    <a:p>
                      <a:pPr algn="ctr" rtl="0" fontAlgn="ctr">
                        <a:spcBef>
                          <a:spcPts val="0"/>
                        </a:spcBef>
                        <a:spcAft>
                          <a:spcPts val="0"/>
                        </a:spcAft>
                      </a:pPr>
                      <a:r>
                        <a:rPr lang="en-US" sz="3200" u="none" strike="noStrike">
                          <a:effectLst/>
                          <a:latin typeface="Times New Roman" panose="02020603050405020304" pitchFamily="18" charset="0"/>
                          <a:cs typeface="Times New Roman" panose="02020603050405020304" pitchFamily="18" charset="0"/>
                        </a:rPr>
                        <a:t>Recall</a:t>
                      </a:r>
                      <a:endParaRPr lang="en-US" sz="320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0.879/0.803/</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0.587</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0.371/0.385/</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0.287</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0.845/0.787/</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0.558</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0.761/0.664/</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0.49</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0.85/0.784/</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0.58</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0.76/0.664/</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0.493</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604727117"/>
                  </a:ext>
                </a:extLst>
              </a:tr>
              <a:tr h="1291244">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F1</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0.878/0.8/</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0.585</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0.221/0.214/</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0.227</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0.844/0.784/</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0.555</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0.759/0.65/</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0.49</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0.849/0.782/</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0.555</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0.758/0.65/</a:t>
                      </a:r>
                    </a:p>
                    <a:p>
                      <a:pPr algn="ctr" rtl="0" fontAlgn="ctr">
                        <a:spcBef>
                          <a:spcPts val="0"/>
                        </a:spcBef>
                        <a:spcAft>
                          <a:spcPts val="0"/>
                        </a:spcAft>
                      </a:pPr>
                      <a:r>
                        <a:rPr lang="en-US" sz="3200" u="none" strike="noStrike" dirty="0">
                          <a:effectLst/>
                          <a:latin typeface="Times New Roman" panose="02020603050405020304" pitchFamily="18" charset="0"/>
                          <a:cs typeface="Times New Roman" panose="02020603050405020304" pitchFamily="18" charset="0"/>
                        </a:rPr>
                        <a:t>0.493</a:t>
                      </a:r>
                      <a:endParaRPr lang="en-US" sz="3200" dirty="0">
                        <a:effectLst/>
                        <a:latin typeface="Times New Roman" panose="02020603050405020304" pitchFamily="18"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128395113"/>
                  </a:ext>
                </a:extLst>
              </a:tr>
            </a:tbl>
          </a:graphicData>
        </a:graphic>
      </p:graphicFrame>
      <p:sp>
        <p:nvSpPr>
          <p:cNvPr id="22" name="TextBox 21">
            <a:extLst>
              <a:ext uri="{FF2B5EF4-FFF2-40B4-BE49-F238E27FC236}">
                <a16:creationId xmlns:a16="http://schemas.microsoft.com/office/drawing/2014/main" id="{3A4849B1-7A4F-4E68-85DB-691439A2790C}"/>
              </a:ext>
            </a:extLst>
          </p:cNvPr>
          <p:cNvSpPr txBox="1"/>
          <p:nvPr/>
        </p:nvSpPr>
        <p:spPr>
          <a:xfrm>
            <a:off x="20610265" y="29870400"/>
            <a:ext cx="2670671" cy="769441"/>
          </a:xfrm>
          <a:prstGeom prst="rect">
            <a:avLst/>
          </a:prstGeom>
          <a:noFill/>
        </p:spPr>
        <p:txBody>
          <a:bodyPr wrap="square" rtlCol="0">
            <a:spAutoFit/>
          </a:bodyPr>
          <a:lstStyle/>
          <a:p>
            <a:r>
              <a:rPr lang="en-US" sz="4400" dirty="0">
                <a:solidFill>
                  <a:srgbClr val="2E3818"/>
                </a:solidFill>
              </a:rPr>
              <a:t>Reference</a:t>
            </a:r>
            <a:endParaRPr lang="en-US" sz="3600" dirty="0">
              <a:solidFill>
                <a:srgbClr val="2E3818"/>
              </a:solidFill>
            </a:endParaRPr>
          </a:p>
        </p:txBody>
      </p:sp>
      <p:sp>
        <p:nvSpPr>
          <p:cNvPr id="29" name="TextBox 28">
            <a:extLst>
              <a:ext uri="{FF2B5EF4-FFF2-40B4-BE49-F238E27FC236}">
                <a16:creationId xmlns:a16="http://schemas.microsoft.com/office/drawing/2014/main" id="{68604527-492E-4985-93AC-4E6773780520}"/>
              </a:ext>
            </a:extLst>
          </p:cNvPr>
          <p:cNvSpPr txBox="1"/>
          <p:nvPr/>
        </p:nvSpPr>
        <p:spPr>
          <a:xfrm>
            <a:off x="15861030" y="2606745"/>
            <a:ext cx="12169140" cy="769441"/>
          </a:xfrm>
          <a:prstGeom prst="rect">
            <a:avLst/>
          </a:prstGeom>
          <a:noFill/>
        </p:spPr>
        <p:txBody>
          <a:bodyPr wrap="square" rtlCol="0">
            <a:spAutoFit/>
          </a:bodyPr>
          <a:lstStyle/>
          <a:p>
            <a:r>
              <a:rPr lang="en-US" sz="4400" dirty="0">
                <a:solidFill>
                  <a:schemeClr val="bg1"/>
                </a:solidFill>
              </a:rPr>
              <a:t>Chien-Wei Lin, I-An Huang, Hung-Wei Wu</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3348</TotalTime>
  <Words>798</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 (Body)</vt:lpstr>
      <vt:lpstr>Arial</vt:lpstr>
      <vt:lpstr>Calibri</vt:lpstr>
      <vt:lpstr>Cambria Math</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wayne1199111810@yahoo.com.tw</cp:lastModifiedBy>
  <cp:revision>121</cp:revision>
  <cp:lastPrinted>2013-02-12T02:21:55Z</cp:lastPrinted>
  <dcterms:created xsi:type="dcterms:W3CDTF">2013-02-10T21:14:48Z</dcterms:created>
  <dcterms:modified xsi:type="dcterms:W3CDTF">2017-12-09T01:52:14Z</dcterms:modified>
</cp:coreProperties>
</file>