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8" r:id="rId20"/>
    <p:sldId id="273" r:id="rId21"/>
    <p:sldId id="276" r:id="rId22"/>
    <p:sldId id="275" r:id="rId23"/>
    <p:sldId id="274" r:id="rId24"/>
    <p:sldId id="280" r:id="rId25"/>
    <p:sldId id="277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40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977F1-C102-4D3C-BEB9-A30B95E532E3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5444C-6A73-4341-88EB-185119F450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23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713E-6071-4D7D-8712-33B50DE628D3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09BD-697D-4143-8107-53442EA9856A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4C9E-46FA-4689-A603-5931A4A0C497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D36-87B0-4EBB-81D5-8BD121660363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A6D9-49B0-4749-BB0F-1C9B2073B66D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0802-E5DE-49D7-8D69-193E0FA9DB79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92F2-66F5-4BD7-B8C2-226D9EB4FFFC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56F1-F8DF-43E8-B7D2-DE7C9DCA39D0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3CBB-C813-471E-BD44-2E9FA692FE77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F9F6-ACA9-4531-BB6C-3B1C0AA08E83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B44B-B11F-4D25-9756-87092AE1E35E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357D6-D8AB-4273-BDA8-167B8BCC9FCE}" type="datetime1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Machine Numbers and Errors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Basic concepts of numerical errors</a:t>
            </a:r>
          </a:p>
          <a:p>
            <a:r>
              <a:rPr lang="zh-TW" altLang="en-US" dirty="0"/>
              <a:t>數值表示法與誤差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24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Round-off Errors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b="1" dirty="0"/>
              <a:t>Single-precision</a:t>
            </a:r>
          </a:p>
          <a:p>
            <a:pPr lvl="1"/>
            <a:r>
              <a:rPr lang="en-US" altLang="zh-TW" dirty="0"/>
              <a:t>The error &lt; 2</a:t>
            </a:r>
            <a:r>
              <a:rPr lang="en-US" altLang="zh-TW" baseline="30000" dirty="0"/>
              <a:t>-24</a:t>
            </a:r>
            <a:r>
              <a:rPr lang="en-US" altLang="zh-TW" dirty="0"/>
              <a:t> * 2</a:t>
            </a:r>
            <a:r>
              <a:rPr lang="en-US" altLang="zh-TW" baseline="30000" dirty="0"/>
              <a:t>e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≈ c*10</a:t>
            </a:r>
            <a:r>
              <a:rPr lang="en-US" altLang="zh-TW" baseline="30000" dirty="0">
                <a:solidFill>
                  <a:srgbClr val="FF0000"/>
                </a:solidFill>
              </a:rPr>
              <a:t>-7</a:t>
            </a:r>
            <a:r>
              <a:rPr lang="en-US" altLang="zh-TW" dirty="0">
                <a:solidFill>
                  <a:srgbClr val="FF0000"/>
                </a:solidFill>
              </a:rPr>
              <a:t> * 2</a:t>
            </a:r>
            <a:r>
              <a:rPr lang="en-US" altLang="zh-TW" baseline="30000" dirty="0">
                <a:solidFill>
                  <a:srgbClr val="FF0000"/>
                </a:solidFill>
              </a:rPr>
              <a:t>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dirty="0"/>
              <a:t>Sometimes, we ignore the 2</a:t>
            </a:r>
            <a:r>
              <a:rPr lang="en-US" altLang="zh-TW" baseline="30000" dirty="0"/>
              <a:t>e</a:t>
            </a:r>
            <a:r>
              <a:rPr lang="en-US" altLang="zh-TW" dirty="0"/>
              <a:t> part and say the precision is about 2</a:t>
            </a:r>
            <a:r>
              <a:rPr lang="en-US" altLang="zh-TW" baseline="30000" dirty="0"/>
              <a:t>-25</a:t>
            </a:r>
            <a:r>
              <a:rPr lang="en-US" altLang="zh-TW" dirty="0"/>
              <a:t> ≈ c*10</a:t>
            </a:r>
            <a:r>
              <a:rPr lang="en-US" altLang="zh-TW" baseline="30000" dirty="0"/>
              <a:t>-7.6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We use 23 bits to store the mantissa, but we have 25-bit binary accuracy.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Don’t forget the shifted bit and the round-off bit.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We have  7 digits of (decimal) accuracy.</a:t>
            </a:r>
          </a:p>
          <a:p>
            <a:pPr lvl="1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b="1" dirty="0"/>
              <a:t>Double-precision</a:t>
            </a:r>
          </a:p>
          <a:p>
            <a:pPr lvl="1"/>
            <a:r>
              <a:rPr lang="en-US" altLang="zh-TW" dirty="0"/>
              <a:t>The error &lt; 2</a:t>
            </a:r>
            <a:r>
              <a:rPr lang="en-US" altLang="zh-TW" baseline="30000" dirty="0"/>
              <a:t>-53</a:t>
            </a:r>
            <a:r>
              <a:rPr lang="en-US" altLang="zh-TW" dirty="0"/>
              <a:t> * 2</a:t>
            </a:r>
            <a:r>
              <a:rPr lang="en-US" altLang="zh-TW" baseline="30000" dirty="0"/>
              <a:t>e</a:t>
            </a:r>
            <a:r>
              <a:rPr lang="en-US" altLang="zh-TW" dirty="0"/>
              <a:t> </a:t>
            </a:r>
          </a:p>
          <a:p>
            <a:pPr lvl="1"/>
            <a:r>
              <a:rPr lang="zh-TW" altLang="en-US" dirty="0"/>
              <a:t>≈ </a:t>
            </a:r>
            <a:r>
              <a:rPr lang="en-US" altLang="zh-TW" dirty="0"/>
              <a:t>10</a:t>
            </a:r>
            <a:r>
              <a:rPr lang="en-US" altLang="zh-TW" baseline="30000" dirty="0"/>
              <a:t>-16</a:t>
            </a:r>
            <a:r>
              <a:rPr lang="en-US" altLang="zh-TW" dirty="0"/>
              <a:t> * 2</a:t>
            </a:r>
            <a:r>
              <a:rPr lang="en-US" altLang="zh-TW" baseline="30000" dirty="0"/>
              <a:t>e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We have 15 digits of decimal accuracy</a:t>
            </a:r>
          </a:p>
          <a:p>
            <a:pPr lvl="1"/>
            <a:r>
              <a:rPr lang="en-US" altLang="zh-TW" dirty="0"/>
              <a:t>1 + 52 + 1 = 54 bits long.</a:t>
            </a:r>
          </a:p>
          <a:p>
            <a:pPr lvl="1"/>
            <a:r>
              <a:rPr lang="en-US" altLang="zh-TW" dirty="0"/>
              <a:t>54 digit binary accuracy.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15 digits of decimal accuracy.</a:t>
            </a:r>
          </a:p>
          <a:p>
            <a:pPr lvl="2"/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sz="2400" dirty="0"/>
              <a:t>Homework: </a:t>
            </a:r>
            <a:r>
              <a:rPr lang="en-US" altLang="zh-TW" sz="2400" dirty="0">
                <a:solidFill>
                  <a:srgbClr val="7030A0"/>
                </a:solidFill>
              </a:rPr>
              <a:t>How many significant digits can we possess by using long-double words to represent real numbers? 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31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Taylor Series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TW" dirty="0"/>
                  <a:t>Assume </a:t>
                </a:r>
                <a:r>
                  <a:rPr lang="en-US" altLang="zh-TW" i="1" dirty="0"/>
                  <a:t>f(x)</a:t>
                </a:r>
                <a:r>
                  <a:rPr lang="en-US" altLang="zh-TW" dirty="0"/>
                  <a:t> is a function of variable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and is differentiable everywhere and up to every degree.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Given </a:t>
                </a:r>
                <a:r>
                  <a:rPr lang="en-US" altLang="zh-TW" i="1" dirty="0"/>
                  <a:t>f(x)</a:t>
                </a:r>
                <a:r>
                  <a:rPr lang="en-US" altLang="zh-TW" dirty="0"/>
                  <a:t>, we can compute </a:t>
                </a:r>
                <a:r>
                  <a:rPr lang="en-US" altLang="zh-TW" i="1" dirty="0"/>
                  <a:t>f(</a:t>
                </a:r>
                <a:r>
                  <a:rPr lang="en-US" altLang="zh-TW" i="1" dirty="0" err="1"/>
                  <a:t>x+h</a:t>
                </a:r>
                <a:r>
                  <a:rPr lang="en-US" altLang="zh-TW" i="1" dirty="0"/>
                  <a:t>)</a:t>
                </a:r>
                <a:r>
                  <a:rPr lang="en-US" altLang="zh-TW" dirty="0"/>
                  <a:t> by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 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box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box>
                      <m:box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box>
                    <m:r>
                      <a:rPr lang="en-US" altLang="zh-TW" b="0" i="1" smtClean="0">
                        <a:latin typeface="Cambria Math"/>
                      </a:rPr>
                      <m:t>+…+</m:t>
                    </m:r>
                    <m:box>
                      <m:box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box>
                  </m:oMath>
                </a14:m>
                <a:r>
                  <a:rPr lang="en-US" altLang="zh-TW" dirty="0"/>
                  <a:t>+…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In summation form, </a:t>
                </a:r>
                <a:endParaRPr lang="en-US" altLang="zh-TW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07" t="-2022" r="-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TW" dirty="0"/>
                  <a:t>McLaurin expansion: if </a:t>
                </a:r>
                <a:r>
                  <a:rPr lang="en-US" altLang="zh-TW" i="1" dirty="0"/>
                  <a:t>x=0</a:t>
                </a:r>
                <a:r>
                  <a:rPr lang="en-US" altLang="zh-TW" dirty="0"/>
                  <a:t>, we have a McLaurin expansion for </a:t>
                </a:r>
                <a:r>
                  <a:rPr lang="en-US" altLang="zh-TW" i="1" dirty="0"/>
                  <a:t>f(h)</a:t>
                </a:r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Limited terms</a:t>
                </a:r>
              </a:p>
              <a:p>
                <a:pPr lvl="1"/>
                <a:r>
                  <a:rPr lang="en-US" altLang="zh-TW" dirty="0"/>
                  <a:t>The representation consists of infinite many terms.</a:t>
                </a:r>
              </a:p>
              <a:p>
                <a:pPr lvl="1"/>
                <a:r>
                  <a:rPr lang="en-US" altLang="zh-TW" dirty="0"/>
                  <a:t>In practical computation, only a series of finite many terms will be used: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TW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altLang="zh-TW" sz="28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≈</m:t>
                    </m:r>
                    <m:acc>
                      <m:accPr>
                        <m:chr m:val="̃"/>
                        <m:ctrlPr>
                          <a:rPr lang="en-US" altLang="zh-TW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TW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TW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TW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sz="2800" b="0" i="1" dirty="0">
                    <a:solidFill>
                      <a:srgbClr val="C00000"/>
                    </a:solidFill>
                    <a:latin typeface="Cambria Math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2800" i="1">
                          <a:solidFill>
                            <a:srgbClr val="C00000"/>
                          </a:solidFill>
                          <a:latin typeface="Cambria Math"/>
                        </a:rPr>
                        <m:t>h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C00000"/>
                          </a:solidFill>
                          <a:latin typeface="Cambria Math"/>
                        </a:rPr>
                        <m:t>+ </m:t>
                      </m:r>
                      <m:box>
                        <m:boxPr>
                          <m:ctrlPr>
                            <a:rPr lang="en-US" altLang="zh-TW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2!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box>
                      <m:r>
                        <a:rPr lang="en-US" altLang="zh-TW" sz="2800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box>
                        <m:boxPr>
                          <m:ctrlPr>
                            <a:rPr lang="en-US" altLang="zh-TW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3!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box>
                      <m:r>
                        <a:rPr lang="en-US" altLang="zh-TW" sz="2800" i="1">
                          <a:solidFill>
                            <a:srgbClr val="C00000"/>
                          </a:solidFill>
                          <a:latin typeface="Cambria Math"/>
                        </a:rPr>
                        <m:t>+…+</m:t>
                      </m:r>
                      <m:box>
                        <m:boxPr>
                          <m:ctrlPr>
                            <a:rPr lang="en-US" altLang="zh-TW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TW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box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57" t="-2022" r="-16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cxnSp>
        <p:nvCxnSpPr>
          <p:cNvPr id="7" name="直線接點 5"/>
          <p:cNvCxnSpPr/>
          <p:nvPr/>
        </p:nvCxnSpPr>
        <p:spPr>
          <a:xfrm>
            <a:off x="5236542" y="5721506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9"/>
          <p:cNvSpPr txBox="1"/>
          <p:nvPr/>
        </p:nvSpPr>
        <p:spPr>
          <a:xfrm>
            <a:off x="6036270" y="572150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x</a:t>
            </a:r>
            <a:endParaRPr lang="zh-TW" altLang="en-US" i="1" dirty="0"/>
          </a:p>
        </p:txBody>
      </p:sp>
      <p:sp>
        <p:nvSpPr>
          <p:cNvPr id="12" name="文字方塊 10"/>
          <p:cNvSpPr txBox="1"/>
          <p:nvPr/>
        </p:nvSpPr>
        <p:spPr>
          <a:xfrm>
            <a:off x="7138822" y="572864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/>
              <a:t>x+h</a:t>
            </a:r>
            <a:endParaRPr lang="zh-TW" altLang="en-US" i="1" dirty="0"/>
          </a:p>
        </p:txBody>
      </p:sp>
      <p:sp>
        <p:nvSpPr>
          <p:cNvPr id="14" name="Freeform 13"/>
          <p:cNvSpPr/>
          <p:nvPr/>
        </p:nvSpPr>
        <p:spPr>
          <a:xfrm>
            <a:off x="5364088" y="4615524"/>
            <a:ext cx="2695575" cy="1209675"/>
          </a:xfrm>
          <a:custGeom>
            <a:avLst/>
            <a:gdLst>
              <a:gd name="connsiteX0" fmla="*/ 0 w 2695575"/>
              <a:gd name="connsiteY0" fmla="*/ 1209675 h 1209675"/>
              <a:gd name="connsiteX1" fmla="*/ 695325 w 2695575"/>
              <a:gd name="connsiteY1" fmla="*/ 790575 h 1209675"/>
              <a:gd name="connsiteX2" fmla="*/ 2695575 w 2695575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5575" h="1209675">
                <a:moveTo>
                  <a:pt x="0" y="1209675"/>
                </a:moveTo>
                <a:cubicBezTo>
                  <a:pt x="123031" y="1100931"/>
                  <a:pt x="246063" y="992187"/>
                  <a:pt x="695325" y="790575"/>
                </a:cubicBezTo>
                <a:cubicBezTo>
                  <a:pt x="1144588" y="588962"/>
                  <a:pt x="1920081" y="294481"/>
                  <a:pt x="269557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Straight Connector 15"/>
          <p:cNvCxnSpPr>
            <a:stCxn id="11" idx="0"/>
          </p:cNvCxnSpPr>
          <p:nvPr/>
        </p:nvCxnSpPr>
        <p:spPr>
          <a:xfrm flipV="1">
            <a:off x="6179899" y="536146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417905" y="4857410"/>
            <a:ext cx="0" cy="875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8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Truncation Errors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i="1" dirty="0"/>
                  <a:t>Truncation errors </a:t>
                </a:r>
                <a:r>
                  <a:rPr lang="en-US" altLang="zh-TW" dirty="0"/>
                  <a:t>occur, if we approximate a function or value with a truncated series of terms.</a:t>
                </a:r>
              </a:p>
              <a:p>
                <a:pPr lvl="2"/>
                <a:endParaRPr lang="en-US" altLang="zh-TW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≈</m:t>
                    </m:r>
                    <m:acc>
                      <m:accPr>
                        <m:chr m:val="̃"/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h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+ </m:t>
                    </m:r>
                    <m:box>
                      <m:box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box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box>
                      <m:box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box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+…+</m:t>
                    </m:r>
                    <m:box>
                      <m:box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box>
                  </m:oMath>
                </a14:m>
                <a:r>
                  <a:rPr lang="en-US" altLang="zh-TW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857250" lvl="2" indent="0">
                  <a:buNone/>
                </a:pPr>
                <a:endParaRPr lang="en-US" altLang="zh-TW" dirty="0">
                  <a:solidFill>
                    <a:srgbClr val="C00000"/>
                  </a:solidFill>
                </a:endParaRPr>
              </a:p>
              <a:p>
                <a:r>
                  <a:rPr lang="en-US" altLang="zh-TW" dirty="0"/>
                  <a:t>If the function were  expressed by using a series of  infinite many terms, we didn’t have any truncation error.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61" t="-2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191000" cy="45259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zh-TW" b="1" dirty="0"/>
                  <a:t>Taylor theorem: 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C00000"/>
                    </a:solidFill>
                  </a:rPr>
                  <a:t>The truncation error is bounded by </a:t>
                </a:r>
              </a:p>
              <a:p>
                <a:pPr marL="400050" lvl="1" indent="0">
                  <a:buNone/>
                </a:pPr>
                <a:endParaRPr lang="en-US" altLang="zh-TW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+1)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𝜉</m:t>
                            </m:r>
                          </m:e>
                        </m:d>
                      </m:e>
                    </m:box>
                  </m:oMath>
                </a14:m>
                <a:r>
                  <a:rPr lang="en-US" altLang="zh-TW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altLang="zh-TW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/>
                  <a:t>[note] but in most of time, we don’t know where </a:t>
                </a:r>
                <a:r>
                  <a:rPr lang="el-GR" altLang="zh-TW" i="1" dirty="0"/>
                  <a:t>ξ</a:t>
                </a:r>
                <a:r>
                  <a:rPr lang="en-US" altLang="zh-TW" dirty="0"/>
                  <a:t> is.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191000" cy="4525963"/>
              </a:xfrm>
              <a:blipFill>
                <a:blip r:embed="rId3"/>
                <a:stretch>
                  <a:fillRect l="-2329" t="-2695" r="-4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>
            <a:off x="5004048" y="5301208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388274" y="512118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80112" y="5135227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922987" y="5211198"/>
            <a:ext cx="144016" cy="1800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475790" y="549526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x</a:t>
            </a:r>
            <a:endParaRPr lang="zh-TW" alt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44645" y="550859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/>
              <a:t>x+h</a:t>
            </a:r>
            <a:endParaRPr lang="zh-TW" altLang="en-US" i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864752" y="484186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ξ</a:t>
            </a:r>
            <a:endParaRPr lang="zh-TW" altLang="en-US" i="1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51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Truncation and Round-off errors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b="1" dirty="0"/>
              <a:t>Round-off</a:t>
            </a:r>
            <a:r>
              <a:rPr lang="en-US" altLang="zh-TW" dirty="0"/>
              <a:t> error:</a:t>
            </a:r>
          </a:p>
          <a:p>
            <a:pPr lvl="1"/>
            <a:r>
              <a:rPr lang="en-US" altLang="zh-TW" dirty="0"/>
              <a:t>Representing a float number using computer words.</a:t>
            </a:r>
          </a:p>
          <a:p>
            <a:pPr lvl="1"/>
            <a:r>
              <a:rPr lang="en-US" altLang="zh-TW" dirty="0"/>
              <a:t>Limited word length.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Round the number to the nearest machine number.</a:t>
            </a:r>
          </a:p>
          <a:p>
            <a:pPr lvl="1"/>
            <a:r>
              <a:rPr lang="en-US" altLang="zh-TW" dirty="0"/>
              <a:t>Always existing, if we compute values using numerical algorithms.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zh-TW" b="1" dirty="0"/>
              <a:t>Truncation</a:t>
            </a:r>
            <a:r>
              <a:rPr lang="en-US" altLang="zh-TW" dirty="0"/>
              <a:t> error: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Approximating a function (or value) using a finite series of terms.</a:t>
            </a:r>
          </a:p>
          <a:p>
            <a:pPr lvl="2"/>
            <a:r>
              <a:rPr lang="en-US" altLang="zh-TW" dirty="0"/>
              <a:t>Polynomial, trigonometric functions </a:t>
            </a:r>
          </a:p>
          <a:p>
            <a:pPr lvl="1"/>
            <a:r>
              <a:rPr lang="en-US" altLang="zh-TW" dirty="0"/>
              <a:t>The truncated terms constitute the truncation error.</a:t>
            </a:r>
          </a:p>
          <a:p>
            <a:pPr lvl="1"/>
            <a:r>
              <a:rPr lang="en-US" altLang="zh-TW" dirty="0"/>
              <a:t>Might not happen, unless we perform the afore-mentioned approximation.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5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Absolute and Relative Errors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𝑓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𝑥</m:t>
                    </m:r>
                    <m:r>
                      <a:rPr lang="en-US" altLang="zh-TW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be the </a:t>
                </a:r>
                <a:r>
                  <a:rPr lang="en-US" altLang="zh-TW" b="1" dirty="0"/>
                  <a:t>exact</a:t>
                </a:r>
                <a:r>
                  <a:rPr lang="en-US" altLang="zh-TW" dirty="0"/>
                  <a:t> and </a:t>
                </a:r>
                <a:r>
                  <a:rPr lang="en-US" altLang="zh-TW" b="1" dirty="0"/>
                  <a:t>computed</a:t>
                </a:r>
                <a:r>
                  <a:rPr lang="en-US" altLang="zh-TW" dirty="0"/>
                  <a:t> (function) value.</a:t>
                </a:r>
              </a:p>
              <a:p>
                <a:r>
                  <a:rPr lang="en-US" altLang="zh-TW" dirty="0"/>
                  <a:t>The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relative error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of the computation is defined by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en-US" altLang="zh-TW" sz="3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/>
                            </a:rPr>
                            <m:t>    </m:t>
                          </m:r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=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3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3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zh-TW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  <m:r>
                                    <m:rPr>
                                      <m:brk m:alnAt="63"/>
                                    </m:rPr>
                                    <a:rPr lang="en-US" altLang="zh-TW" sz="3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3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TW" sz="3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sz="3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altLang="zh-TW" sz="3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3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TW" sz="3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box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62" t="-943" r="-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/>
                  <a:t>The </a:t>
                </a:r>
                <a:r>
                  <a:rPr lang="en-US" altLang="zh-TW" i="1" dirty="0">
                    <a:solidFill>
                      <a:srgbClr val="C00000"/>
                    </a:solidFill>
                  </a:rPr>
                  <a:t>absolute error </a:t>
                </a:r>
                <a:r>
                  <a:rPr lang="en-US" altLang="zh-TW" dirty="0"/>
                  <a:t>is defined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In general, the relative error is a better metric to measure the accuracy of the computation.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However, it is not always true. Think about </a:t>
                </a:r>
                <a:r>
                  <a:rPr lang="en-US" altLang="zh-TW" i="1" dirty="0"/>
                  <a:t>f(x)=0</a:t>
                </a:r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17" t="-1348" r="-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58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Errors, Addition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/>
                  <a:t>Assume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and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are real numbers and exactly represented by machine words.</a:t>
                </a:r>
              </a:p>
              <a:p>
                <a:r>
                  <a:rPr lang="en-US" altLang="zh-TW" dirty="0"/>
                  <a:t>Consider </a:t>
                </a:r>
                <a:r>
                  <a:rPr lang="en-US" altLang="zh-TW" i="1" dirty="0"/>
                  <a:t>x + y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en-US" altLang="zh-TW" dirty="0"/>
                  <a:t>Assume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&lt; </a:t>
                </a:r>
                <a:r>
                  <a:rPr lang="en-US" altLang="zh-TW" i="1" dirty="0"/>
                  <a:t>y</a:t>
                </a:r>
              </a:p>
              <a:p>
                <a:pPr lvl="1"/>
                <a:r>
                  <a:rPr lang="en-US" altLang="zh-TW" dirty="0">
                    <a:solidFill>
                      <a:srgbClr val="C00000"/>
                    </a:solidFill>
                  </a:rPr>
                  <a:t>Shift </a:t>
                </a:r>
                <a:r>
                  <a:rPr lang="en-US" altLang="zh-TW" dirty="0"/>
                  <a:t>the mantissa of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,  (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) to align the </a:t>
                </a:r>
                <a:r>
                  <a:rPr lang="en-US" altLang="zh-TW" b="1" dirty="0"/>
                  <a:t>exponents</a:t>
                </a:r>
                <a:r>
                  <a:rPr lang="en-US" altLang="zh-TW" dirty="0"/>
                  <a:t> of both the numbers.</a:t>
                </a:r>
              </a:p>
              <a:p>
                <a:pPr lvl="1"/>
                <a:r>
                  <a:rPr lang="en-US" altLang="zh-TW" dirty="0"/>
                  <a:t>Perform the addition.</a:t>
                </a:r>
              </a:p>
              <a:p>
                <a:pPr lvl="1"/>
                <a:r>
                  <a:rPr lang="en-US" altLang="zh-TW" dirty="0">
                    <a:solidFill>
                      <a:srgbClr val="C00000"/>
                    </a:solidFill>
                  </a:rPr>
                  <a:t>Shift</a:t>
                </a:r>
                <a:r>
                  <a:rPr lang="en-US" altLang="zh-TW" dirty="0"/>
                  <a:t> may be required, if we have a carry in the most significant bit of the result.</a:t>
                </a:r>
              </a:p>
              <a:p>
                <a:pPr lvl="1"/>
                <a:r>
                  <a:rPr lang="en-US" altLang="zh-TW" dirty="0"/>
                  <a:t>Store the result.</a:t>
                </a:r>
              </a:p>
              <a:p>
                <a:pPr lvl="1"/>
                <a:r>
                  <a:rPr lang="en-US" altLang="zh-TW" dirty="0">
                    <a:solidFill>
                      <a:srgbClr val="0070C0"/>
                    </a:solidFill>
                  </a:rPr>
                  <a:t>Round-off errors occur in the 2 shifting operations.</a:t>
                </a:r>
              </a:p>
              <a:p>
                <a:r>
                  <a:rPr lang="en-US" altLang="zh-TW" dirty="0"/>
                  <a:t>Conclusion: arithmetic addition produces errors!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3100" r="-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83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Errors, Addition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altLang="zh-TW" dirty="0"/>
                  <a:t>Formulation: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𝑓𝑙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=(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a:rPr lang="en-US" altLang="zh-TW" i="1">
                        <a:latin typeface="Cambria Math"/>
                      </a:rPr>
                      <m:t>𝑦</m:t>
                    </m:r>
                    <m:r>
                      <a:rPr lang="en-US" altLang="zh-TW" i="1">
                        <a:latin typeface="Cambria Math"/>
                      </a:rPr>
                      <m:t>)(1+</m:t>
                    </m:r>
                    <m:r>
                      <a:rPr lang="zh-TW" altLang="en-US" i="1">
                        <a:latin typeface="Cambria Math"/>
                      </a:rPr>
                      <m:t>𝛿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pPr marL="800100" lvl="2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The relative error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𝑒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𝑓𝑙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zh-TW" altLang="en-US" i="1">
                        <a:latin typeface="Cambria Math"/>
                      </a:rPr>
                      <m:t>𝛿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In most cases,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and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are not exactly represented: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𝑓𝑙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=(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latin typeface="Cambria Math"/>
                            <a:ea typeface="Cambria Math"/>
                          </a:rPr>
                          <m:t>Δ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latin typeface="Cambria Math"/>
                            <a:ea typeface="Cambria Math"/>
                          </a:rPr>
                          <m:t>Δ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(1+</m:t>
                    </m:r>
                    <m:r>
                      <a:rPr lang="el-GR" altLang="zh-TW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dirty="0">
                    <a:ea typeface="Cambria Math"/>
                  </a:rPr>
                  <a:t> 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=(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(1+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+y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(1+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  <m:r>
                      <a:rPr lang="en-US" altLang="zh-TW" b="0" i="1" smtClean="0">
                        <a:latin typeface="Cambria Math"/>
                      </a:rPr>
                      <m:t>)(1+</m:t>
                    </m:r>
                    <m:r>
                      <a:rPr lang="zh-TW" altLang="en-US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dirty="0"/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/>
                        <a:ea typeface="Cambria Math"/>
                      </a:rPr>
                      <m:t>Δ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∗</m:t>
                    </m:r>
                    <m:r>
                      <a:rPr lang="zh-TW" altLang="en-US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 ≈0, ∆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∗</m:t>
                    </m:r>
                    <m:r>
                      <a:rPr lang="zh-TW" altLang="en-US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zh-TW" altLang="en-US" i="1">
                        <a:latin typeface="Cambria Math"/>
                        <a:ea typeface="Cambria Math"/>
                      </a:rPr>
                      <m:t>≈0</m:t>
                    </m:r>
                  </m:oMath>
                </a14:m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dirty="0"/>
                  <a:t>The absolute error is: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zh-TW" altLang="en-US" b="0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zh-TW" altLang="en-US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altLang="zh-TW" dirty="0"/>
              </a:p>
              <a:p>
                <a:pPr marL="514350" indent="-457200"/>
                <a:r>
                  <a:rPr lang="en-US" altLang="zh-TW" dirty="0"/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/>
                          </a:rPr>
                          <m:t>𝜀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&gt;</m:t>
                        </m:r>
                        <m:r>
                          <a:rPr lang="zh-TW" altLang="en-US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zh-TW" altLang="en-US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&gt;0</m:t>
                    </m:r>
                    <m:r>
                      <a:rPr lang="en-US" altLang="zh-TW" b="0" i="0" smtClean="0">
                        <a:latin typeface="Cambria Math"/>
                      </a:rPr>
                      <m:t>.</m:t>
                    </m:r>
                  </m:oMath>
                </a14:m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dirty="0"/>
                  <a:t>The upper-bound of the absolute error is: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zh-TW" altLang="en-US" b="0" i="1" smtClean="0">
                        <a:latin typeface="Cambria Math"/>
                      </a:rPr>
                      <m:t>𝜀</m:t>
                    </m:r>
                    <m:r>
                      <a:rPr lang="en-US" altLang="zh-TW" b="0" i="1" smtClean="0">
                        <a:latin typeface="Cambria Math"/>
                      </a:rPr>
                      <m:t>+2|</m:t>
                    </m:r>
                    <m:r>
                      <a:rPr lang="en-US" altLang="zh-TW" b="0" i="1" smtClean="0">
                        <a:latin typeface="Cambria Math"/>
                      </a:rPr>
                      <m:t>𝑦</m:t>
                    </m:r>
                    <m:r>
                      <a:rPr lang="en-US" altLang="zh-TW" b="0" i="1" smtClean="0">
                        <a:latin typeface="Cambria Math"/>
                      </a:rPr>
                      <m:t>|</m:t>
                    </m:r>
                    <m:r>
                      <a:rPr lang="zh-TW" alt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The relative error is bounded by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3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US" altLang="zh-TW" sz="3600" b="0" i="1" smtClean="0">
                        <a:solidFill>
                          <a:srgbClr val="C00000"/>
                        </a:solidFill>
                        <a:latin typeface="Cambria Math"/>
                      </a:rPr>
                      <m:t>=2</m:t>
                    </m:r>
                    <m:d>
                      <m:dPr>
                        <m:ctrlPr>
                          <a:rPr lang="en-US" altLang="zh-TW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6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TW" sz="3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+|</m:t>
                            </m:r>
                            <m:r>
                              <a:rPr lang="en-US" altLang="zh-TW" sz="3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TW" sz="3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TW" sz="3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sz="3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sz="3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sz="3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TW" sz="3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|</m:t>
                            </m:r>
                          </m:den>
                        </m:f>
                      </m:e>
                    </m:d>
                    <m:r>
                      <a:rPr lang="zh-TW" altLang="en-US" sz="3600" b="0" i="1" smtClean="0">
                        <a:solidFill>
                          <a:srgbClr val="C00000"/>
                        </a:solidFill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zh-TW" sz="3600" dirty="0">
                    <a:solidFill>
                      <a:srgbClr val="C00000"/>
                    </a:solidFill>
                  </a:rPr>
                  <a:t>  </a:t>
                </a:r>
              </a:p>
              <a:p>
                <a:pPr marL="457200" lvl="1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20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292080" y="5229200"/>
            <a:ext cx="302433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Question: When will we encounter large relative errors?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878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Errors, Multiplication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Formulation: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𝑓𝑙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r>
                      <a:rPr lang="en-US" altLang="zh-TW" b="0" i="1" smtClean="0">
                        <a:latin typeface="Cambria Math"/>
                      </a:rPr>
                      <m:t>𝑦</m:t>
                    </m:r>
                    <m:r>
                      <a:rPr lang="en-US" altLang="zh-TW" b="0" i="1" smtClean="0">
                        <a:latin typeface="Cambria Math"/>
                      </a:rPr>
                      <m:t>(1+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)(1+</m:t>
                    </m:r>
                    <m:r>
                      <a:rPr lang="zh-TW" altLang="en-US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pPr lvl="1"/>
                <a:r>
                  <a:rPr lang="en-US" altLang="zh-TW" dirty="0"/>
                  <a:t>Ignore the 2</a:t>
                </a:r>
                <a:r>
                  <a:rPr lang="en-US" altLang="zh-TW" baseline="30000" dirty="0"/>
                  <a:t>nd</a:t>
                </a:r>
                <a:r>
                  <a:rPr lang="en-US" altLang="zh-TW" dirty="0"/>
                  <a:t> and 3</a:t>
                </a:r>
                <a:r>
                  <a:rPr lang="en-US" altLang="zh-TW" baseline="30000" dirty="0"/>
                  <a:t>rd</a:t>
                </a:r>
                <a:r>
                  <a:rPr lang="en-US" altLang="zh-TW" dirty="0"/>
                  <a:t> order terms: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𝑓𝑙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r>
                      <a:rPr lang="en-US" altLang="zh-TW" b="0" i="1" smtClean="0">
                        <a:latin typeface="Cambria Math"/>
                      </a:rPr>
                      <m:t>𝑦</m:t>
                    </m:r>
                    <m:r>
                      <a:rPr lang="en-US" altLang="zh-TW" b="0" i="1" smtClean="0">
                        <a:latin typeface="Cambria Math"/>
                      </a:rPr>
                      <m:t>)≈</m:t>
                    </m:r>
                    <m:r>
                      <a:rPr lang="en-US" altLang="zh-TW" b="0" i="1" smtClean="0">
                        <a:latin typeface="Cambria Math"/>
                      </a:rPr>
                      <m:t>𝑥𝑦</m:t>
                    </m:r>
                    <m:r>
                      <a:rPr lang="en-US" altLang="zh-TW" b="0" i="1" smtClean="0">
                        <a:latin typeface="Cambria Math"/>
                      </a:rPr>
                      <m:t>(1+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zh-TW" altLang="en-US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Assume that these errors are bounded by </a:t>
                </a:r>
                <a:r>
                  <a:rPr lang="el-GR" altLang="zh-TW" dirty="0">
                    <a:latin typeface="Times New Roman"/>
                    <a:cs typeface="Times New Roman"/>
                  </a:rPr>
                  <a:t>ε</a:t>
                </a:r>
                <a:r>
                  <a:rPr lang="en-US" altLang="zh-TW" dirty="0">
                    <a:latin typeface="Times New Roman"/>
                    <a:cs typeface="Times New Roman"/>
                  </a:rPr>
                  <a:t>.</a:t>
                </a:r>
              </a:p>
              <a:p>
                <a:pPr lvl="1"/>
                <a:r>
                  <a:rPr lang="en-US" altLang="zh-TW" dirty="0">
                    <a:latin typeface="Times New Roman"/>
                    <a:cs typeface="Times New Roman"/>
                  </a:rPr>
                  <a:t>The absolute error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cs typeface="Times New Roman"/>
                      </a:rPr>
                      <m:t>𝑒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≤3|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𝑥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||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𝑦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|</m:t>
                    </m:r>
                    <m:r>
                      <a:rPr lang="zh-TW" alt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𝜀</m:t>
                    </m:r>
                  </m:oMath>
                </a14:m>
                <a:endParaRPr lang="en-US" altLang="zh-TW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TW" dirty="0"/>
                  <a:t>The relative error is bounded by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3</a:t>
                </a:r>
                <a:r>
                  <a:rPr lang="el-GR" altLang="zh-TW" dirty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ε</a:t>
                </a:r>
                <a:r>
                  <a:rPr lang="en-US" altLang="zh-TW" dirty="0">
                    <a:cs typeface="Times New Roman"/>
                  </a:rPr>
                  <a:t>.</a:t>
                </a:r>
                <a:endParaRPr lang="zh-TW" altLang="en-US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228184" y="3284984"/>
            <a:ext cx="224468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When will we encounter large absolute errors?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1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Errors, Division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/>
                  <a:t>Formulation: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𝑓𝑙</m:t>
                    </m:r>
                  </m:oMath>
                </a14:m>
                <a:r>
                  <a:rPr lang="en-US" altLang="zh-TW" b="0" i="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𝑦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TW" b="0" i="0" dirty="0"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b="0" i="1" smtClean="0">
                                        <a:latin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b="0" i="1" smtClean="0">
                                        <a:latin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1+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𝛿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=[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(1+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(1+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)(1−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](1−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)(1+</m:t>
                    </m:r>
                    <m:r>
                      <a:rPr lang="zh-TW" altLang="en-US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pPr marL="85725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Ignore the 2</a:t>
                </a:r>
                <a:r>
                  <a:rPr lang="en-US" altLang="zh-TW" baseline="30000" dirty="0"/>
                  <a:t>nd</a:t>
                </a:r>
                <a:r>
                  <a:rPr lang="en-US" altLang="zh-TW" dirty="0"/>
                  <a:t> and 3</a:t>
                </a:r>
                <a:r>
                  <a:rPr lang="en-US" altLang="zh-TW" baseline="30000" dirty="0"/>
                  <a:t>rd</a:t>
                </a:r>
                <a:r>
                  <a:rPr lang="en-US" altLang="zh-TW" dirty="0"/>
                  <a:t> order terms: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𝑓𝑙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box>
                      <m:box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den>
                        </m:f>
                      </m:e>
                    </m:box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  <m:r>
                      <a:rPr lang="zh-TW" altLang="en-US" i="1" smtClean="0">
                        <a:solidFill>
                          <a:srgbClr val="C00000"/>
                        </a:solidFill>
                        <a:latin typeface="Cambria Math"/>
                      </a:rPr>
                      <m:t>≈</m:t>
                    </m:r>
                    <m:box>
                      <m:boxPr>
                        <m:ctrlPr>
                          <a:rPr lang="zh-TW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den>
                        </m:f>
                      </m:e>
                    </m:box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(1+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r>
                      <a:rPr lang="zh-TW" alt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85725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Assume that these errors are bounded by </a:t>
                </a:r>
                <a:r>
                  <a:rPr lang="el-GR" altLang="zh-TW" dirty="0">
                    <a:latin typeface="Times New Roman"/>
                    <a:cs typeface="Times New Roman"/>
                  </a:rPr>
                  <a:t>ε</a:t>
                </a:r>
                <a:r>
                  <a:rPr lang="en-US" altLang="zh-TW" dirty="0">
                    <a:latin typeface="Times New Roman"/>
                    <a:cs typeface="Times New Roman"/>
                  </a:rPr>
                  <a:t>.</a:t>
                </a:r>
              </a:p>
              <a:p>
                <a:pPr lvl="1"/>
                <a:r>
                  <a:rPr lang="en-US" altLang="zh-TW" dirty="0">
                    <a:latin typeface="Times New Roman"/>
                    <a:cs typeface="Times New Roman"/>
                  </a:rPr>
                  <a:t>The absolute error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cs typeface="Times New Roman"/>
                      </a:rPr>
                      <m:t>𝑒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≤3</m:t>
                    </m:r>
                    <m:box>
                      <m:box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|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|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𝑦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|</m:t>
                            </m:r>
                          </m:den>
                        </m:f>
                      </m:e>
                    </m:box>
                    <m:r>
                      <a:rPr lang="zh-TW" alt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𝜀</m:t>
                    </m:r>
                  </m:oMath>
                </a14:m>
                <a:endParaRPr lang="en-US" altLang="zh-TW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TW" dirty="0"/>
                  <a:t>The relative error is bounded by 3</a:t>
                </a:r>
                <a:r>
                  <a:rPr lang="el-GR" altLang="zh-TW" dirty="0">
                    <a:latin typeface="Times New Roman"/>
                    <a:cs typeface="Times New Roman"/>
                  </a:rPr>
                  <a:t>ε</a:t>
                </a:r>
                <a:r>
                  <a:rPr lang="en-US" altLang="zh-TW" dirty="0">
                    <a:cs typeface="Times New Roman"/>
                  </a:rPr>
                  <a:t>.</a:t>
                </a:r>
                <a:endParaRPr lang="zh-TW" altLang="en-US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796136" y="4978042"/>
            <a:ext cx="302433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Question: Where will we encounter large absolute errors?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94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Absolute Errors in Multiplication and Division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/>
                  <a:t>The relative errors of multiplication and division are bounded by 3</a:t>
                </a:r>
                <a14:m>
                  <m:oMath xmlns:m="http://schemas.openxmlformats.org/officeDocument/2006/math">
                    <m:r>
                      <a:rPr lang="az-Cyrl-AZ" altLang="zh-TW" i="1" smtClean="0">
                        <a:latin typeface="Cambria Math" panose="02040503050406030204" pitchFamily="18" charset="0"/>
                      </a:rPr>
                      <m:t>ԑ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The absolute errors possess some problems for us: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Multiplication: absolute error </a:t>
                </a:r>
                <a:r>
                  <a:rPr lang="zh-TW" altLang="en-US" dirty="0"/>
                  <a:t>𝑒 ≤ </a:t>
                </a:r>
                <a:r>
                  <a:rPr lang="en-US" altLang="zh-TW" dirty="0"/>
                  <a:t>3|</a:t>
                </a:r>
                <a:r>
                  <a:rPr lang="zh-TW" altLang="en-US" dirty="0"/>
                  <a:t>𝑥</a:t>
                </a:r>
                <a:r>
                  <a:rPr lang="en-US" altLang="zh-TW" dirty="0"/>
                  <a:t>||</a:t>
                </a:r>
                <a:r>
                  <a:rPr lang="zh-TW" altLang="en-US" dirty="0"/>
                  <a:t>𝑦</a:t>
                </a:r>
                <a:r>
                  <a:rPr lang="en-US" altLang="zh-TW" dirty="0"/>
                  <a:t>|</a:t>
                </a:r>
                <a:r>
                  <a:rPr lang="zh-TW" altLang="en-US" dirty="0"/>
                  <a:t>𝜀</a:t>
                </a:r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If the magnitudes of x and y are large, the absolute error may be large.</a:t>
                </a:r>
              </a:p>
              <a:p>
                <a:pPr lvl="1"/>
                <a:endParaRPr lang="zh-TW" altLang="en-US" dirty="0"/>
              </a:p>
              <a:p>
                <a:r>
                  <a:rPr lang="en-US" altLang="zh-TW" dirty="0">
                    <a:solidFill>
                      <a:srgbClr val="C00000"/>
                    </a:solidFill>
                  </a:rPr>
                  <a:t>Division</a:t>
                </a:r>
                <a:r>
                  <a:rPr lang="en-US" altLang="zh-TW" dirty="0"/>
                  <a:t>: </a:t>
                </a:r>
                <a:r>
                  <a:rPr lang="en-US" altLang="zh-TW" dirty="0">
                    <a:cs typeface="Times New Roman"/>
                  </a:rPr>
                  <a:t>The absolute error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cs typeface="Times New Roman"/>
                      </a:rPr>
                      <m:t>𝑒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≤3</m:t>
                    </m:r>
                    <m:box>
                      <m:box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|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𝑥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|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𝑦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|</m:t>
                            </m:r>
                          </m:den>
                        </m:f>
                      </m:e>
                    </m:box>
                    <m:r>
                      <a:rPr lang="zh-TW" altLang="en-US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𝜀</m:t>
                    </m:r>
                  </m:oMath>
                </a14:m>
                <a:r>
                  <a:rPr lang="en-US" altLang="zh-TW" dirty="0">
                    <a:solidFill>
                      <a:srgbClr val="C00000"/>
                    </a:solidFill>
                  </a:rPr>
                  <a:t> .</a:t>
                </a:r>
              </a:p>
              <a:p>
                <a:pPr lvl="1"/>
                <a:r>
                  <a:rPr lang="en-US" altLang="zh-TW" dirty="0">
                    <a:solidFill>
                      <a:srgbClr val="C00000"/>
                    </a:solidFill>
                  </a:rPr>
                  <a:t>If |</a:t>
                </a:r>
                <a:r>
                  <a:rPr lang="en-US" altLang="zh-TW" i="1" dirty="0">
                    <a:solidFill>
                      <a:srgbClr val="C00000"/>
                    </a:solidFill>
                  </a:rPr>
                  <a:t>x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| is large and |</a:t>
                </a:r>
                <a:r>
                  <a:rPr lang="en-US" altLang="zh-TW" i="1" dirty="0">
                    <a:solidFill>
                      <a:srgbClr val="C00000"/>
                    </a:solidFill>
                  </a:rPr>
                  <a:t>y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| is small, the absolute error would be unbounded!</a:t>
                </a:r>
              </a:p>
              <a:p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774" r="-1407" b="-33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35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Floating point representation</a:t>
            </a:r>
          </a:p>
          <a:p>
            <a:r>
              <a:rPr lang="en-US" altLang="zh-TW" dirty="0"/>
              <a:t>Round-off errors</a:t>
            </a:r>
          </a:p>
          <a:p>
            <a:r>
              <a:rPr lang="en-US" altLang="zh-TW" dirty="0"/>
              <a:t>Truncation errors</a:t>
            </a:r>
          </a:p>
          <a:p>
            <a:r>
              <a:rPr lang="en-US" altLang="zh-TW" dirty="0"/>
              <a:t>Absolute errors and relative errors</a:t>
            </a:r>
          </a:p>
          <a:p>
            <a:r>
              <a:rPr lang="en-US" altLang="zh-TW" dirty="0"/>
              <a:t>Over- and underflow</a:t>
            </a:r>
          </a:p>
          <a:p>
            <a:r>
              <a:rPr lang="en-US" altLang="zh-TW" dirty="0"/>
              <a:t>Loss of significant digits</a:t>
            </a:r>
          </a:p>
          <a:p>
            <a:r>
              <a:rPr lang="en-US" altLang="zh-TW" dirty="0"/>
              <a:t>Error propagation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908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Overflow and Underflow</a:t>
            </a:r>
            <a:endParaRPr lang="zh-TW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b="1" dirty="0"/>
                  <a:t>Overflow</a:t>
                </a:r>
                <a:r>
                  <a:rPr lang="en-US" altLang="zh-TW" dirty="0"/>
                  <a:t>: </a:t>
                </a:r>
              </a:p>
              <a:p>
                <a:pPr lvl="1"/>
                <a:r>
                  <a:rPr lang="en-US" altLang="zh-TW" dirty="0"/>
                  <a:t>The result &gt; the max machine number. </a:t>
                </a:r>
              </a:p>
              <a:p>
                <a:pPr lvl="1"/>
                <a:r>
                  <a:rPr lang="en-US" altLang="zh-TW" dirty="0">
                    <a:solidFill>
                      <a:srgbClr val="C00000"/>
                    </a:solidFill>
                  </a:rPr>
                  <a:t>No way to represent the result.</a:t>
                </a:r>
              </a:p>
              <a:p>
                <a:pPr lvl="1"/>
                <a:r>
                  <a:rPr lang="en-US" altLang="zh-TW" dirty="0"/>
                  <a:t>Multiplication of 2 large numbers</a:t>
                </a:r>
              </a:p>
              <a:p>
                <a:pPr lvl="1"/>
                <a:r>
                  <a:rPr lang="en-US" altLang="zh-TW" dirty="0"/>
                  <a:t>Division,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𝑦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TW" dirty="0"/>
                  <a:t>, when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is large but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is small.</a:t>
                </a:r>
              </a:p>
              <a:p>
                <a:r>
                  <a:rPr lang="en-US" altLang="zh-TW" b="1" dirty="0"/>
                  <a:t>Underflow</a:t>
                </a:r>
                <a:r>
                  <a:rPr lang="en-US" altLang="zh-TW" dirty="0"/>
                  <a:t>: </a:t>
                </a:r>
              </a:p>
              <a:p>
                <a:pPr lvl="1"/>
                <a:r>
                  <a:rPr lang="en-US" altLang="zh-TW" dirty="0"/>
                  <a:t>The result is not 0 but very close to 0. </a:t>
                </a:r>
              </a:p>
              <a:p>
                <a:pPr lvl="2"/>
                <a:r>
                  <a:rPr lang="en-US" altLang="zh-TW" dirty="0"/>
                  <a:t>Multiplication of small numbers</a:t>
                </a:r>
              </a:p>
              <a:p>
                <a:pPr lvl="2"/>
                <a:r>
                  <a:rPr lang="en-US" altLang="zh-TW" dirty="0"/>
                  <a:t>Division,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𝑦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TW" dirty="0"/>
                  <a:t>,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is small but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is large.</a:t>
                </a:r>
              </a:p>
              <a:p>
                <a:pPr lvl="1"/>
                <a:r>
                  <a:rPr lang="en-US" altLang="zh-TW" dirty="0"/>
                  <a:t>It is smaller than the least non-zero machine number.</a:t>
                </a:r>
              </a:p>
              <a:p>
                <a:pPr lvl="1"/>
                <a:r>
                  <a:rPr lang="en-US" altLang="zh-TW" dirty="0">
                    <a:solidFill>
                      <a:srgbClr val="C00000"/>
                    </a:solidFill>
                  </a:rPr>
                  <a:t>Represented by zero.</a:t>
                </a: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774" b="-3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503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Loss-of-Significant-Digits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b="1" dirty="0"/>
                  <a:t>Loss of significant digits</a:t>
                </a:r>
                <a:r>
                  <a:rPr lang="en-US" altLang="zh-TW" dirty="0"/>
                  <a:t>: some digits of the result are contaminated or lost.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𝑓𝑙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𝑦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is large and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is small. </a:t>
                </a:r>
              </a:p>
              <a:p>
                <a:pPr lvl="1"/>
                <a:r>
                  <a:rPr lang="en-US" altLang="zh-TW" dirty="0"/>
                  <a:t>After the shift,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0,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sym typeface="Wingdings" panose="05000000000000000000" pitchFamily="2" charset="2"/>
                      </a:rPr>
                      <m:t>𝑓𝑙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  <a:sym typeface="Wingdings" panose="05000000000000000000" pitchFamily="2" charset="2"/>
                      </a:rPr>
                      <m:t>(1+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.  Then </a:t>
                </a:r>
                <a:r>
                  <a:rPr lang="en-US" altLang="zh-TW" i="1" dirty="0">
                    <a:sym typeface="Wingdings" panose="05000000000000000000" pitchFamily="2" charset="2"/>
                  </a:rPr>
                  <a:t>y</a:t>
                </a:r>
                <a:r>
                  <a:rPr lang="en-US" altLang="zh-TW" dirty="0">
                    <a:sym typeface="Wingdings" panose="05000000000000000000" pitchFamily="2" charset="2"/>
                  </a:rPr>
                  <a:t> is cancelled.</a:t>
                </a:r>
              </a:p>
              <a:p>
                <a:pPr lvl="1"/>
                <a:r>
                  <a:rPr lang="en-US" altLang="zh-TW" dirty="0">
                    <a:solidFill>
                      <a:prstClr val="black"/>
                    </a:solidFill>
                    <a:cs typeface="Times New Roman"/>
                  </a:rPr>
                  <a:t>The absolute error of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/>
                              </a:rPr>
                              <m:t>𝑦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cs typeface="Times New Roman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prstClr val="black"/>
                        </a:solidFill>
                        <a:latin typeface="Cambria Math"/>
                        <a:cs typeface="Times New Roman"/>
                      </a:rPr>
                      <m:t>𝑒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/>
                      </a:rPr>
                      <m:t>≤3</m:t>
                    </m:r>
                    <m:box>
                      <m:box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|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𝑥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|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𝑦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  <a:cs typeface="Times New Roman"/>
                              </a:rPr>
                              <m:t>|</m:t>
                            </m:r>
                          </m:den>
                        </m:f>
                      </m:e>
                    </m:box>
                    <m:r>
                      <a:rPr lang="zh-TW" alt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/>
                      </a:rPr>
                      <m:t>𝜀</m:t>
                    </m:r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. If |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y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| is small, the error will be large.</a:t>
                </a:r>
              </a:p>
              <a:p>
                <a:pPr lvl="1"/>
                <a:r>
                  <a:rPr lang="en-US" altLang="zh-TW" dirty="0">
                    <a:solidFill>
                      <a:prstClr val="black"/>
                    </a:solidFill>
                  </a:rPr>
                  <a:t>In the computations, some bits of the mantissa are estimated values.</a:t>
                </a:r>
              </a:p>
              <a:p>
                <a:pPr lvl="1"/>
                <a:r>
                  <a:rPr lang="en-US" altLang="zh-TW" dirty="0">
                    <a:solidFill>
                      <a:srgbClr val="0070C0"/>
                    </a:solidFill>
                  </a:rPr>
                  <a:t>Repeating arithmetic operations,  more bits are contaminated.</a:t>
                </a:r>
              </a:p>
              <a:p>
                <a:pPr lvl="1"/>
                <a:r>
                  <a:rPr lang="en-US" altLang="zh-TW" dirty="0">
                    <a:solidFill>
                      <a:prstClr val="black"/>
                    </a:solidFill>
                  </a:rPr>
                  <a:t>Finally, very few bits of the mantissa are accurate.</a:t>
                </a:r>
              </a:p>
              <a:p>
                <a:pPr lvl="1"/>
                <a:r>
                  <a:rPr lang="en-US" altLang="zh-TW" dirty="0">
                    <a:solidFill>
                      <a:prstClr val="black"/>
                    </a:solidFill>
                  </a:rPr>
                  <a:t>We encounter “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loss of significant digits</a:t>
                </a:r>
                <a:r>
                  <a:rPr lang="en-US" altLang="zh-TW" dirty="0"/>
                  <a:t>”.</a:t>
                </a:r>
                <a:br>
                  <a:rPr lang="en-US" altLang="zh-TW" dirty="0">
                    <a:solidFill>
                      <a:prstClr val="black"/>
                    </a:solidFill>
                  </a:rPr>
                </a:br>
                <a:endParaRPr lang="en-US" altLang="zh-TW" dirty="0">
                  <a:solidFill>
                    <a:prstClr val="black"/>
                  </a:solidFill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202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Errors from Subroutines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Sometimes, we use subroutines from numerical libraries to construct our computation procedures.</a:t>
            </a:r>
          </a:p>
          <a:p>
            <a:pPr lvl="1"/>
            <a:r>
              <a:rPr lang="en-US" altLang="zh-TW" dirty="0"/>
              <a:t>For examples, </a:t>
            </a:r>
            <a:r>
              <a:rPr lang="en-US" altLang="zh-TW" i="1" dirty="0"/>
              <a:t>sin(x)</a:t>
            </a:r>
            <a:r>
              <a:rPr lang="en-US" altLang="zh-TW" dirty="0"/>
              <a:t>, </a:t>
            </a:r>
            <a:r>
              <a:rPr lang="en-US" altLang="zh-TW" i="1" dirty="0"/>
              <a:t>cos(x)</a:t>
            </a:r>
            <a:r>
              <a:rPr lang="en-US" altLang="zh-TW" dirty="0"/>
              <a:t>, </a:t>
            </a:r>
            <a:r>
              <a:rPr lang="en-US" altLang="zh-TW" i="1" dirty="0"/>
              <a:t>tan(x)</a:t>
            </a:r>
            <a:r>
              <a:rPr lang="en-US" altLang="zh-TW" dirty="0"/>
              <a:t>, </a:t>
            </a:r>
            <a:r>
              <a:rPr lang="en-US" altLang="zh-TW" i="1" dirty="0" err="1"/>
              <a:t>arctan</a:t>
            </a:r>
            <a:r>
              <a:rPr lang="en-US" altLang="zh-TW" i="1" dirty="0"/>
              <a:t>(x)</a:t>
            </a:r>
            <a:r>
              <a:rPr lang="en-US" altLang="zh-TW" dirty="0"/>
              <a:t>, …</a:t>
            </a:r>
          </a:p>
          <a:p>
            <a:r>
              <a:rPr lang="en-US" altLang="zh-TW" dirty="0"/>
              <a:t>These subroutines do not produce exact function values.</a:t>
            </a:r>
          </a:p>
          <a:p>
            <a:r>
              <a:rPr lang="en-US" altLang="zh-TW" dirty="0"/>
              <a:t>Calling them produces extra numerical errors.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914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Propagation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Floating point representation contains round-off errors.</a:t>
            </a:r>
          </a:p>
          <a:p>
            <a:r>
              <a:rPr lang="en-US" altLang="zh-TW" dirty="0"/>
              <a:t>Approximating functions by using polynomial results in truncation errors.</a:t>
            </a:r>
          </a:p>
          <a:p>
            <a:r>
              <a:rPr lang="en-US" altLang="zh-TW" dirty="0"/>
              <a:t>Arithmetic operations and sub-routines produce numerical errors.</a:t>
            </a:r>
          </a:p>
          <a:p>
            <a:r>
              <a:rPr lang="en-US" altLang="zh-TW" dirty="0"/>
              <a:t>Errors occur everywhere.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In iterative methods, errors are enlarged in each iteration of the computing.</a:t>
            </a:r>
          </a:p>
          <a:p>
            <a:pPr lvl="1"/>
            <a:r>
              <a:rPr lang="en-US" altLang="zh-TW" dirty="0"/>
              <a:t>Exponentially increasing errors are unacceptable.</a:t>
            </a:r>
          </a:p>
          <a:p>
            <a:pPr lvl="1"/>
            <a:r>
              <a:rPr lang="en-US" altLang="zh-TW" dirty="0"/>
              <a:t>Errors, bounded by </a:t>
            </a:r>
            <a:r>
              <a:rPr lang="en-US" altLang="zh-TW" i="1" dirty="0"/>
              <a:t>O(n</a:t>
            </a:r>
            <a:r>
              <a:rPr lang="el-GR" altLang="zh-TW" i="1" dirty="0">
                <a:latin typeface="Times New Roman"/>
                <a:cs typeface="Times New Roman"/>
              </a:rPr>
              <a:t>ε</a:t>
            </a:r>
            <a:r>
              <a:rPr lang="en-US" altLang="zh-TW" i="1" dirty="0">
                <a:latin typeface="Times New Roman"/>
                <a:cs typeface="Times New Roman"/>
              </a:rPr>
              <a:t>)</a:t>
            </a:r>
            <a:r>
              <a:rPr lang="en-US" altLang="zh-TW" dirty="0">
                <a:latin typeface="Times New Roman"/>
                <a:cs typeface="Times New Roman"/>
              </a:rPr>
              <a:t>, </a:t>
            </a:r>
            <a:r>
              <a:rPr lang="en-US" altLang="zh-TW" i="1" dirty="0"/>
              <a:t>O(n</a:t>
            </a:r>
            <a:r>
              <a:rPr lang="en-US" altLang="zh-TW" i="1" baseline="30000" dirty="0"/>
              <a:t>2</a:t>
            </a:r>
            <a:r>
              <a:rPr lang="el-GR" altLang="zh-TW" i="1" dirty="0">
                <a:latin typeface="Times New Roman"/>
                <a:cs typeface="Times New Roman"/>
              </a:rPr>
              <a:t>ε</a:t>
            </a:r>
            <a:r>
              <a:rPr lang="en-US" altLang="zh-TW" i="1" dirty="0">
                <a:latin typeface="Times New Roman"/>
                <a:cs typeface="Times New Roman"/>
              </a:rPr>
              <a:t>)</a:t>
            </a:r>
            <a:r>
              <a:rPr lang="en-US" altLang="zh-TW" dirty="0">
                <a:latin typeface="Times New Roman"/>
                <a:cs typeface="Times New Roman"/>
              </a:rPr>
              <a:t>, or </a:t>
            </a:r>
            <a:r>
              <a:rPr lang="en-US" altLang="zh-TW" i="1" dirty="0">
                <a:latin typeface="Times New Roman"/>
                <a:cs typeface="Times New Roman"/>
              </a:rPr>
              <a:t>O(n</a:t>
            </a:r>
            <a:r>
              <a:rPr lang="en-US" altLang="zh-TW" i="1" baseline="30000" dirty="0">
                <a:latin typeface="Times New Roman"/>
                <a:cs typeface="Times New Roman"/>
              </a:rPr>
              <a:t>3</a:t>
            </a:r>
            <a:r>
              <a:rPr lang="el-GR" altLang="zh-TW" i="1" dirty="0">
                <a:latin typeface="Times New Roman"/>
                <a:cs typeface="Times New Roman"/>
              </a:rPr>
              <a:t>ε</a:t>
            </a:r>
            <a:r>
              <a:rPr lang="en-US" altLang="zh-TW" i="1" dirty="0">
                <a:latin typeface="Times New Roman"/>
                <a:cs typeface="Times New Roman"/>
              </a:rPr>
              <a:t>)</a:t>
            </a:r>
            <a:r>
              <a:rPr lang="en-US" altLang="zh-TW" dirty="0">
                <a:latin typeface="Times New Roman"/>
                <a:cs typeface="Times New Roman"/>
              </a:rPr>
              <a:t>, are acceptable.</a:t>
            </a:r>
          </a:p>
          <a:p>
            <a:pPr lvl="2"/>
            <a:r>
              <a:rPr lang="en-US" altLang="zh-TW" dirty="0">
                <a:latin typeface="Times New Roman"/>
                <a:cs typeface="Times New Roman"/>
              </a:rPr>
              <a:t>Where </a:t>
            </a:r>
            <a:r>
              <a:rPr lang="en-US" altLang="zh-TW" i="1" dirty="0">
                <a:latin typeface="Times New Roman"/>
                <a:cs typeface="Times New Roman"/>
              </a:rPr>
              <a:t>n</a:t>
            </a:r>
            <a:r>
              <a:rPr lang="en-US" altLang="zh-TW" dirty="0">
                <a:latin typeface="Times New Roman"/>
                <a:cs typeface="Times New Roman"/>
              </a:rPr>
              <a:t> is the size of the data, an </a:t>
            </a:r>
            <a:r>
              <a:rPr lang="en-US" altLang="zh-TW" i="1" dirty="0">
                <a:latin typeface="Times New Roman"/>
                <a:cs typeface="Times New Roman"/>
              </a:rPr>
              <a:t>n</a:t>
            </a:r>
            <a:r>
              <a:rPr lang="en-US" altLang="zh-TW" dirty="0">
                <a:latin typeface="Times New Roman"/>
                <a:cs typeface="Times New Roman"/>
              </a:rPr>
              <a:t> by </a:t>
            </a:r>
            <a:r>
              <a:rPr lang="en-US" altLang="zh-TW" i="1" dirty="0">
                <a:latin typeface="Times New Roman"/>
                <a:cs typeface="Times New Roman"/>
              </a:rPr>
              <a:t>n</a:t>
            </a:r>
            <a:r>
              <a:rPr lang="en-US" altLang="zh-TW" dirty="0">
                <a:latin typeface="Times New Roman"/>
                <a:cs typeface="Times New Roman"/>
              </a:rPr>
              <a:t> matrix for example.</a:t>
            </a:r>
          </a:p>
          <a:p>
            <a:pPr lvl="2"/>
            <a:r>
              <a:rPr lang="en-US" altLang="zh-TW" dirty="0">
                <a:latin typeface="Times New Roman"/>
                <a:cs typeface="Times New Roman"/>
              </a:rPr>
              <a:t>Numerical stable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33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Arithmetic Trees &amp; Error Propagation Analysis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We an build an arithmetic tree to represent an arithmetic expression.</a:t>
            </a:r>
          </a:p>
          <a:p>
            <a:pPr lvl="1"/>
            <a:r>
              <a:rPr lang="en-US" altLang="zh-TW" dirty="0"/>
              <a:t>For code generation in compiling.</a:t>
            </a:r>
          </a:p>
          <a:p>
            <a:pPr lvl="1"/>
            <a:r>
              <a:rPr lang="en-US" altLang="zh-TW" dirty="0"/>
              <a:t>For error analysis in scientific computing.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Arithmetic tree: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 binary tree.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The internal nodes = operators or subroutines.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The leaf nodes = operands (numbers or variables)</a:t>
            </a:r>
          </a:p>
          <a:p>
            <a:r>
              <a:rPr lang="en-US" altLang="zh-TW" dirty="0"/>
              <a:t>The tree structure should match the priorities of the operators.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zh-TW" i="1" dirty="0"/>
                  <a:t>f</a:t>
                </a:r>
                <a:r>
                  <a:rPr lang="en-US" altLang="zh-TW" b="0" i="1" dirty="0"/>
                  <a:t>(x, y) =</a:t>
                </a:r>
              </a:p>
              <a:p>
                <a:pPr marL="0" indent="0">
                  <a:buNone/>
                </a:pPr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2∗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−5∗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64" t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6183288" y="2465276"/>
            <a:ext cx="42440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5791672" y="3640410"/>
            <a:ext cx="42440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Oval 13"/>
          <p:cNvSpPr/>
          <p:nvPr/>
        </p:nvSpPr>
        <p:spPr>
          <a:xfrm>
            <a:off x="6968596" y="3581291"/>
            <a:ext cx="42440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5814172" y="4229099"/>
            <a:ext cx="390078" cy="4249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Rounded Rectangle 18"/>
          <p:cNvSpPr/>
          <p:nvPr/>
        </p:nvSpPr>
        <p:spPr>
          <a:xfrm>
            <a:off x="5130999" y="3636082"/>
            <a:ext cx="390078" cy="4249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" name="Group 42"/>
          <p:cNvGrpSpPr/>
          <p:nvPr/>
        </p:nvGrpSpPr>
        <p:grpSpPr>
          <a:xfrm>
            <a:off x="7002926" y="4799022"/>
            <a:ext cx="390078" cy="437031"/>
            <a:chOff x="7812605" y="5090795"/>
            <a:chExt cx="390078" cy="437031"/>
          </a:xfrm>
        </p:grpSpPr>
        <p:sp>
          <p:nvSpPr>
            <p:cNvPr id="15" name="Rounded Rectangle 14"/>
            <p:cNvSpPr/>
            <p:nvPr/>
          </p:nvSpPr>
          <p:spPr>
            <a:xfrm>
              <a:off x="7812605" y="5102860"/>
              <a:ext cx="390078" cy="42496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54729" y="50907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791481" y="360441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sin</a:t>
            </a:r>
            <a:endParaRPr lang="zh-TW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6646" y="42364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00074" y="36569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45451" y="244658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</a:t>
            </a:r>
            <a:endParaRPr lang="zh-TW" alt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5487414" y="2938969"/>
            <a:ext cx="424408" cy="408683"/>
            <a:chOff x="5462042" y="3005336"/>
            <a:chExt cx="424408" cy="408683"/>
          </a:xfrm>
        </p:grpSpPr>
        <p:sp>
          <p:nvSpPr>
            <p:cNvPr id="9" name="Oval 8"/>
            <p:cNvSpPr/>
            <p:nvPr/>
          </p:nvSpPr>
          <p:spPr>
            <a:xfrm>
              <a:off x="5462042" y="3005336"/>
              <a:ext cx="42440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26564" y="30446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*</a:t>
              </a:r>
              <a:endParaRPr lang="zh-TW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047731" y="36044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endParaRPr lang="zh-TW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480300" y="4236444"/>
            <a:ext cx="390078" cy="424966"/>
            <a:chOff x="6380464" y="5090795"/>
            <a:chExt cx="390078" cy="424966"/>
          </a:xfrm>
        </p:grpSpPr>
        <p:sp>
          <p:nvSpPr>
            <p:cNvPr id="17" name="Rounded Rectangle 16"/>
            <p:cNvSpPr/>
            <p:nvPr/>
          </p:nvSpPr>
          <p:spPr>
            <a:xfrm>
              <a:off x="6380464" y="5090795"/>
              <a:ext cx="390078" cy="42496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25462" y="51298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536507" y="4205888"/>
            <a:ext cx="424408" cy="408888"/>
            <a:chOff x="6721985" y="2965780"/>
            <a:chExt cx="424408" cy="408888"/>
          </a:xfrm>
        </p:grpSpPr>
        <p:sp>
          <p:nvSpPr>
            <p:cNvPr id="33" name="Oval 32"/>
            <p:cNvSpPr/>
            <p:nvPr/>
          </p:nvSpPr>
          <p:spPr>
            <a:xfrm>
              <a:off x="6721985" y="2965780"/>
              <a:ext cx="42440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87580" y="300533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*</a:t>
              </a:r>
              <a:endParaRPr lang="zh-TW" alt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57685" y="3576601"/>
            <a:ext cx="390078" cy="424966"/>
            <a:chOff x="6380464" y="5090795"/>
            <a:chExt cx="390078" cy="424966"/>
          </a:xfrm>
        </p:grpSpPr>
        <p:sp>
          <p:nvSpPr>
            <p:cNvPr id="37" name="Rounded Rectangle 36"/>
            <p:cNvSpPr/>
            <p:nvPr/>
          </p:nvSpPr>
          <p:spPr>
            <a:xfrm>
              <a:off x="6380464" y="5090795"/>
              <a:ext cx="390078" cy="42496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25462" y="51298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580362" y="2949091"/>
            <a:ext cx="424408" cy="408683"/>
            <a:chOff x="5462042" y="3005336"/>
            <a:chExt cx="424408" cy="408683"/>
          </a:xfrm>
        </p:grpSpPr>
        <p:sp>
          <p:nvSpPr>
            <p:cNvPr id="41" name="Oval 40"/>
            <p:cNvSpPr/>
            <p:nvPr/>
          </p:nvSpPr>
          <p:spPr>
            <a:xfrm>
              <a:off x="5462042" y="3005336"/>
              <a:ext cx="42440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26564" y="304468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+</a:t>
              </a:r>
              <a:endParaRPr lang="zh-TW" alt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899434" y="4807943"/>
            <a:ext cx="424408" cy="408888"/>
            <a:chOff x="6721985" y="2965780"/>
            <a:chExt cx="424408" cy="408888"/>
          </a:xfrm>
        </p:grpSpPr>
        <p:sp>
          <p:nvSpPr>
            <p:cNvPr id="45" name="Oval 44"/>
            <p:cNvSpPr/>
            <p:nvPr/>
          </p:nvSpPr>
          <p:spPr>
            <a:xfrm>
              <a:off x="6721985" y="2965780"/>
              <a:ext cx="424408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87580" y="300533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^</a:t>
              </a:r>
              <a:endParaRPr lang="zh-TW" alt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202683" y="5322867"/>
            <a:ext cx="390078" cy="437031"/>
            <a:chOff x="7812605" y="5090795"/>
            <a:chExt cx="390078" cy="437031"/>
          </a:xfrm>
        </p:grpSpPr>
        <p:sp>
          <p:nvSpPr>
            <p:cNvPr id="48" name="Rounded Rectangle 47"/>
            <p:cNvSpPr/>
            <p:nvPr/>
          </p:nvSpPr>
          <p:spPr>
            <a:xfrm>
              <a:off x="7812605" y="5102860"/>
              <a:ext cx="390078" cy="42496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854729" y="50907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644884" y="5322867"/>
            <a:ext cx="390078" cy="437031"/>
            <a:chOff x="7812605" y="5090795"/>
            <a:chExt cx="390078" cy="437031"/>
          </a:xfrm>
        </p:grpSpPr>
        <p:sp>
          <p:nvSpPr>
            <p:cNvPr id="51" name="Rounded Rectangle 50"/>
            <p:cNvSpPr/>
            <p:nvPr/>
          </p:nvSpPr>
          <p:spPr>
            <a:xfrm>
              <a:off x="7812605" y="5102860"/>
              <a:ext cx="390078" cy="42496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854729" y="50907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</p:grpSp>
      <p:cxnSp>
        <p:nvCxnSpPr>
          <p:cNvPr id="54" name="Straight Connector 53"/>
          <p:cNvCxnSpPr/>
          <p:nvPr/>
        </p:nvCxnSpPr>
        <p:spPr>
          <a:xfrm flipH="1">
            <a:off x="5879571" y="2756407"/>
            <a:ext cx="333619" cy="23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9" idx="3"/>
            <a:endCxn id="19" idx="0"/>
          </p:cNvCxnSpPr>
          <p:nvPr/>
        </p:nvCxnSpPr>
        <p:spPr>
          <a:xfrm flipH="1">
            <a:off x="5326038" y="3246282"/>
            <a:ext cx="223529" cy="38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792794" y="3277109"/>
            <a:ext cx="223684" cy="355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" idx="4"/>
            <a:endCxn id="18" idx="0"/>
          </p:cNvCxnSpPr>
          <p:nvPr/>
        </p:nvCxnSpPr>
        <p:spPr>
          <a:xfrm>
            <a:off x="6003876" y="4000450"/>
            <a:ext cx="5335" cy="228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" idx="6"/>
            <a:endCxn id="41" idx="1"/>
          </p:cNvCxnSpPr>
          <p:nvPr/>
        </p:nvCxnSpPr>
        <p:spPr>
          <a:xfrm>
            <a:off x="6607696" y="2645296"/>
            <a:ext cx="1034819" cy="356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1" idx="3"/>
          </p:cNvCxnSpPr>
          <p:nvPr/>
        </p:nvCxnSpPr>
        <p:spPr>
          <a:xfrm flipH="1">
            <a:off x="7345132" y="3256404"/>
            <a:ext cx="297383" cy="38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3"/>
            <a:endCxn id="17" idx="0"/>
          </p:cNvCxnSpPr>
          <p:nvPr/>
        </p:nvCxnSpPr>
        <p:spPr>
          <a:xfrm flipH="1">
            <a:off x="6675339" y="3888604"/>
            <a:ext cx="355410" cy="34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6" idx="3"/>
            <a:endCxn id="34" idx="0"/>
          </p:cNvCxnSpPr>
          <p:nvPr/>
        </p:nvCxnSpPr>
        <p:spPr>
          <a:xfrm>
            <a:off x="7347813" y="3789084"/>
            <a:ext cx="404330" cy="45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2" idx="3"/>
            <a:endCxn id="38" idx="0"/>
          </p:cNvCxnSpPr>
          <p:nvPr/>
        </p:nvCxnSpPr>
        <p:spPr>
          <a:xfrm>
            <a:off x="7959394" y="3173108"/>
            <a:ext cx="393330" cy="44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4" idx="1"/>
            <a:endCxn id="20" idx="0"/>
          </p:cNvCxnSpPr>
          <p:nvPr/>
        </p:nvCxnSpPr>
        <p:spPr>
          <a:xfrm flipH="1">
            <a:off x="7195091" y="4430110"/>
            <a:ext cx="407011" cy="368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3" idx="5"/>
            <a:endCxn id="45" idx="0"/>
          </p:cNvCxnSpPr>
          <p:nvPr/>
        </p:nvCxnSpPr>
        <p:spPr>
          <a:xfrm>
            <a:off x="7898762" y="4513201"/>
            <a:ext cx="212876" cy="29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52" idx="0"/>
          </p:cNvCxnSpPr>
          <p:nvPr/>
        </p:nvCxnSpPr>
        <p:spPr>
          <a:xfrm flipH="1">
            <a:off x="7837049" y="5156208"/>
            <a:ext cx="145976" cy="166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5" idx="5"/>
            <a:endCxn id="49" idx="0"/>
          </p:cNvCxnSpPr>
          <p:nvPr/>
        </p:nvCxnSpPr>
        <p:spPr>
          <a:xfrm>
            <a:off x="8261689" y="5115256"/>
            <a:ext cx="133159" cy="207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394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Real numbers are recorded in computers by using normalized floating point representations.</a:t>
            </a:r>
          </a:p>
          <a:p>
            <a:pPr lvl="1"/>
            <a:r>
              <a:rPr lang="en-US" altLang="zh-TW" dirty="0" err="1"/>
              <a:t>Denormalized</a:t>
            </a:r>
            <a:r>
              <a:rPr lang="en-US" altLang="zh-TW" dirty="0"/>
              <a:t> numbers, 0, and ∞ are special cases. </a:t>
            </a:r>
          </a:p>
          <a:p>
            <a:r>
              <a:rPr lang="en-US" altLang="zh-TW" dirty="0"/>
              <a:t>Round-off errors are caused by rounding-off tailing bits of float point numbers.</a:t>
            </a:r>
          </a:p>
          <a:p>
            <a:r>
              <a:rPr lang="en-US" altLang="zh-TW" dirty="0"/>
              <a:t>Truncation errors occur when a function is approximated by a polynomial of limited terms. </a:t>
            </a:r>
          </a:p>
          <a:p>
            <a:r>
              <a:rPr lang="en-US" altLang="zh-TW" dirty="0"/>
              <a:t>Relative and absolute errors are utilized to convey precision of  computation.</a:t>
            </a:r>
          </a:p>
          <a:p>
            <a:r>
              <a:rPr lang="en-US" altLang="zh-TW" dirty="0"/>
              <a:t>Errors are enlarged as computation carrying on.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85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Floating Point Numbers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IEEE 754 format</a:t>
                </a:r>
              </a:p>
              <a:p>
                <a:r>
                  <a:rPr lang="en-US" altLang="zh-TW" sz="2400" dirty="0"/>
                  <a:t>Three parts in a real number representation</a:t>
                </a:r>
              </a:p>
              <a:p>
                <a:pPr marL="457200" lvl="1" indent="0">
                  <a:buNone/>
                </a:pPr>
                <a:r>
                  <a:rPr lang="en-US" altLang="zh-TW" sz="2400" dirty="0"/>
                  <a:t>{</a:t>
                </a:r>
                <a:r>
                  <a:rPr lang="en-US" altLang="zh-TW" sz="2400" i="1" dirty="0"/>
                  <a:t>sign</a:t>
                </a:r>
                <a:r>
                  <a:rPr lang="en-US" altLang="zh-TW" sz="2400" dirty="0"/>
                  <a:t>, </a:t>
                </a:r>
                <a:r>
                  <a:rPr lang="en-US" altLang="zh-TW" sz="2400" i="1" dirty="0"/>
                  <a:t>exponent</a:t>
                </a:r>
                <a:r>
                  <a:rPr lang="en-US" altLang="zh-TW" sz="2400" dirty="0"/>
                  <a:t>, </a:t>
                </a:r>
                <a:r>
                  <a:rPr lang="en-US" altLang="zh-TW" sz="2400" i="1" dirty="0"/>
                  <a:t>mantissa</a:t>
                </a:r>
                <a:r>
                  <a:rPr lang="en-US" altLang="zh-TW" sz="2400" dirty="0"/>
                  <a:t>}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= ±</m:t>
                    </m:r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zh-TW" altLang="en-US" sz="2400" b="0" dirty="0">
                    <a:ea typeface="Cambria Math"/>
                  </a:rPr>
                  <a:t> </a:t>
                </a:r>
                <a:endParaRPr lang="en-US" altLang="zh-TW" sz="2400" b="0" dirty="0">
                  <a:ea typeface="Cambria Math"/>
                </a:endParaRPr>
              </a:p>
              <a:p>
                <a:r>
                  <a:rPr lang="en-US" altLang="zh-TW" sz="2400" dirty="0"/>
                  <a:t>Three types of precision</a:t>
                </a:r>
              </a:p>
              <a:p>
                <a:pPr lvl="1"/>
                <a:r>
                  <a:rPr lang="en-US" altLang="zh-TW" sz="2000" dirty="0"/>
                  <a:t>Single precision (32 bits)</a:t>
                </a:r>
              </a:p>
              <a:p>
                <a:pPr lvl="1"/>
                <a:r>
                  <a:rPr lang="en-US" altLang="zh-TW" sz="2000" dirty="0"/>
                  <a:t>Double precision (64 bits)</a:t>
                </a:r>
              </a:p>
              <a:p>
                <a:pPr lvl="1"/>
                <a:r>
                  <a:rPr lang="en-US" altLang="zh-TW" sz="2000" dirty="0"/>
                  <a:t>Long double (80 bits)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13"/>
          <p:cNvGrpSpPr/>
          <p:nvPr/>
        </p:nvGrpSpPr>
        <p:grpSpPr>
          <a:xfrm>
            <a:off x="616943" y="5182795"/>
            <a:ext cx="7843489" cy="796734"/>
            <a:chOff x="688951" y="2348880"/>
            <a:chExt cx="7843489" cy="796734"/>
          </a:xfrm>
        </p:grpSpPr>
        <p:sp>
          <p:nvSpPr>
            <p:cNvPr id="4" name="矩形 3"/>
            <p:cNvSpPr/>
            <p:nvPr/>
          </p:nvSpPr>
          <p:spPr>
            <a:xfrm>
              <a:off x="827584" y="2348880"/>
              <a:ext cx="7704856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/>
            <p:cNvCxnSpPr/>
            <p:nvPr/>
          </p:nvCxnSpPr>
          <p:spPr>
            <a:xfrm>
              <a:off x="1115616" y="2348880"/>
              <a:ext cx="0" cy="5040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2699792" y="2348880"/>
              <a:ext cx="0" cy="5040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688951" y="277628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sign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331640" y="241624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50"/>
                  </a:solidFill>
                </a:rPr>
                <a:t>exponent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219575" y="2416242"/>
              <a:ext cx="195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Mantissa (fraction)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8" idx="0"/>
            </p:cNvCxnSpPr>
            <p:nvPr/>
          </p:nvCxnSpPr>
          <p:spPr>
            <a:xfrm flipH="1" flipV="1">
              <a:off x="968034" y="2560258"/>
              <a:ext cx="5611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0697"/>
              </p:ext>
            </p:extLst>
          </p:nvPr>
        </p:nvGraphicFramePr>
        <p:xfrm>
          <a:off x="4286969" y="2983620"/>
          <a:ext cx="4171528" cy="182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exponent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mantissa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single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double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Long double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55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Normalized Floating Point Numbers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To increase the precision of the mantissa</a:t>
                </a:r>
              </a:p>
              <a:p>
                <a:pPr lvl="1"/>
                <a:r>
                  <a:rPr lang="en-US" altLang="zh-TW" dirty="0"/>
                  <a:t>Shifting the 1</a:t>
                </a:r>
                <a:r>
                  <a:rPr lang="en-US" altLang="zh-TW" baseline="30000" dirty="0"/>
                  <a:t>st</a:t>
                </a:r>
                <a:r>
                  <a:rPr lang="en-US" altLang="zh-TW" dirty="0"/>
                  <a:t> 1-bit to the left of the binary point.</a:t>
                </a:r>
              </a:p>
              <a:p>
                <a:pPr lvl="1"/>
                <a:r>
                  <a:rPr lang="en-US" altLang="zh-TW" dirty="0"/>
                  <a:t>Ignoring this 1-bit and keeping only the remaining bits</a:t>
                </a:r>
              </a:p>
              <a:p>
                <a:r>
                  <a:rPr lang="en-US" altLang="zh-TW" dirty="0">
                    <a:solidFill>
                      <a:srgbClr val="C00000"/>
                    </a:solidFill>
                  </a:rPr>
                  <a:t>Format: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±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1.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𝑏𝑏𝑏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…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sup>
                    </m:sSup>
                  </m:oMath>
                </a14:m>
                <a:endParaRPr lang="en-US" altLang="zh-TW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TW" dirty="0">
                    <a:solidFill>
                      <a:srgbClr val="C00000"/>
                    </a:solidFill>
                  </a:rPr>
                  <a:t>The 3 parts recorded in a word: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±,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𝑏𝑏𝑏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…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US" altLang="zh-TW" b="0" dirty="0">
                  <a:solidFill>
                    <a:srgbClr val="C00000"/>
                  </a:solidFill>
                  <a:ea typeface="Cambria Math"/>
                </a:endParaRPr>
              </a:p>
              <a:p>
                <a:r>
                  <a:rPr lang="en-US" altLang="zh-TW" dirty="0"/>
                  <a:t>Example: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0.010001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→1.0001×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→0001×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TW" b="0" dirty="0">
                    <a:ea typeface="Cambria Math"/>
                  </a:rPr>
                  <a:t> </a:t>
                </a:r>
                <a:r>
                  <a:rPr lang="en-US" altLang="zh-TW" b="0" dirty="0">
                    <a:ea typeface="Cambria Math"/>
                    <a:sym typeface="Wingdings" panose="05000000000000000000" pitchFamily="2" charset="2"/>
                  </a:rPr>
                  <a:t> (+,-2,00010…0)</a:t>
                </a:r>
                <a:endParaRPr lang="en-US" altLang="zh-TW" b="0" dirty="0">
                  <a:ea typeface="Cambria Math"/>
                </a:endParaRPr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sz="2800" dirty="0"/>
                  <a:t>[note] see next slides for the detail representation of the sign and exponent parts.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 r="-1407" b="-33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20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Representation Method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/>
                  <a:t>For single precision floating point numbers</a:t>
                </a:r>
              </a:p>
              <a:p>
                <a:r>
                  <a:rPr lang="en-US" altLang="zh-TW" b="1" dirty="0"/>
                  <a:t>Sign bit</a:t>
                </a:r>
              </a:p>
              <a:p>
                <a:pPr lvl="1"/>
                <a:r>
                  <a:rPr lang="en-US" altLang="zh-TW" dirty="0"/>
                  <a:t>0: positive numbers</a:t>
                </a:r>
              </a:p>
              <a:p>
                <a:pPr lvl="1"/>
                <a:r>
                  <a:rPr lang="en-US" altLang="zh-TW" dirty="0"/>
                  <a:t>1: negative numbers</a:t>
                </a:r>
              </a:p>
              <a:p>
                <a:r>
                  <a:rPr lang="en-US" altLang="zh-TW" b="1" dirty="0"/>
                  <a:t>Exponent bits </a:t>
                </a:r>
                <a:r>
                  <a:rPr lang="en-US" altLang="zh-TW" dirty="0"/>
                  <a:t>(8 bits): excessive-127</a:t>
                </a:r>
              </a:p>
              <a:p>
                <a:pPr lvl="1"/>
                <a:r>
                  <a:rPr lang="en-US" altLang="zh-TW" dirty="0"/>
                  <a:t>Range: [-126, 127]</a:t>
                </a:r>
              </a:p>
              <a:p>
                <a:pPr lvl="1"/>
                <a:r>
                  <a:rPr lang="en-US" altLang="zh-TW" dirty="0">
                    <a:solidFill>
                      <a:srgbClr val="0070C0"/>
                    </a:solidFill>
                  </a:rPr>
                  <a:t>Example: </a:t>
                </a:r>
                <a:r>
                  <a:rPr lang="en-US" altLang="zh-TW" i="1" dirty="0">
                    <a:solidFill>
                      <a:srgbClr val="0070C0"/>
                    </a:solidFill>
                  </a:rPr>
                  <a:t>e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= 30, the actual exponent = 30-127 = -97</a:t>
                </a:r>
              </a:p>
              <a:p>
                <a:r>
                  <a:rPr lang="en-US" altLang="zh-TW" dirty="0"/>
                  <a:t>Question: Why isn’t the range [-127, 127]?</a:t>
                </a:r>
              </a:p>
              <a:p>
                <a:r>
                  <a:rPr lang="en-US" altLang="zh-TW" dirty="0"/>
                  <a:t>Answer: no way to tell the following cases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1.0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altLang="zh-TW" b="0" dirty="0">
                    <a:ea typeface="Cambria Math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0.0</m:t>
                    </m:r>
                  </m:oMath>
                </a14:m>
                <a:endParaRPr lang="en-US" altLang="zh-TW" b="0" dirty="0">
                  <a:ea typeface="Cambria Math"/>
                </a:endParaRP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  <a:ea typeface="Cambria Math"/>
                  </a:rPr>
                  <a:t>To represent non-normalized numbers</a:t>
                </a:r>
                <a:endParaRPr lang="en-US" altLang="zh-TW" b="0" dirty="0">
                  <a:solidFill>
                    <a:srgbClr val="FF0000"/>
                  </a:solidFill>
                  <a:ea typeface="Cambria Math"/>
                </a:endParaRPr>
              </a:p>
              <a:p>
                <a:pPr lvl="1"/>
                <a:r>
                  <a:rPr lang="en-US" altLang="zh-TW" dirty="0"/>
                  <a:t>See the next slide for more</a:t>
                </a: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47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Cases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4309187" cy="46371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sz="2800" dirty="0"/>
                  <a:t>The exponent is biased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altLang="zh-TW" sz="2800" b="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sz="2400" dirty="0"/>
                  <a:t>Where </a:t>
                </a:r>
                <a:r>
                  <a:rPr lang="en-US" altLang="zh-TW" sz="2400" i="1" dirty="0">
                    <a:solidFill>
                      <a:srgbClr val="FF0000"/>
                    </a:solidFill>
                  </a:rPr>
                  <a:t>e</a:t>
                </a:r>
                <a:r>
                  <a:rPr lang="en-US" altLang="zh-TW" sz="2400" dirty="0"/>
                  <a:t> is the number of bits of the exponent part.</a:t>
                </a:r>
              </a:p>
              <a:p>
                <a:r>
                  <a:rPr lang="en-US" altLang="zh-TW" sz="2800" dirty="0"/>
                  <a:t>There are some conflicts. </a:t>
                </a:r>
              </a:p>
              <a:p>
                <a:r>
                  <a:rPr lang="en-US" altLang="zh-TW" sz="2800" dirty="0"/>
                  <a:t>The exponent decides the actual number of the representation: </a:t>
                </a:r>
              </a:p>
              <a:p>
                <a:pPr lvl="1"/>
                <a:r>
                  <a:rPr lang="en-US" altLang="zh-TW" sz="2400" dirty="0"/>
                  <a:t>see the right table for these 5 cases.</a:t>
                </a:r>
              </a:p>
              <a:p>
                <a:pPr lvl="1"/>
                <a:r>
                  <a:rPr lang="en-US" altLang="zh-TW" sz="2400" dirty="0"/>
                  <a:t>Be aware of the </a:t>
                </a:r>
                <a:r>
                  <a:rPr lang="en-US" altLang="zh-TW" sz="2400" dirty="0" err="1"/>
                  <a:t>denormalized</a:t>
                </a:r>
                <a:r>
                  <a:rPr lang="en-US" altLang="zh-TW" sz="2400" dirty="0"/>
                  <a:t> numbers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4309187" cy="4637112"/>
              </a:xfrm>
              <a:blipFill>
                <a:blip r:embed="rId2"/>
                <a:stretch>
                  <a:fillRect l="-2122" t="-2105" r="-16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2988701"/>
                  </p:ext>
                </p:extLst>
              </p:nvPr>
            </p:nvGraphicFramePr>
            <p:xfrm>
              <a:off x="4860032" y="2636912"/>
              <a:ext cx="3888432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46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236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56789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Types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Exponent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Mantissa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6789"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latin typeface="Times New Roman"/>
                              <a:cs typeface="Times New Roman"/>
                            </a:rPr>
                            <a:t>± </a:t>
                          </a: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5828">
                    <a:tc>
                      <a:txBody>
                        <a:bodyPr/>
                        <a:lstStyle/>
                        <a:p>
                          <a:r>
                            <a:rPr lang="en-US" altLang="zh-TW" dirty="0" err="1"/>
                            <a:t>Denormalized</a:t>
                          </a:r>
                          <a:r>
                            <a:rPr lang="en-US" altLang="zh-TW" dirty="0"/>
                            <a:t> numbers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≠ </a:t>
                          </a: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6789"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C00000"/>
                              </a:solidFill>
                            </a:rPr>
                            <a:t>Normalized numbers</a:t>
                          </a:r>
                          <a:endParaRPr lang="zh-TW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any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6789"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latin typeface="Times New Roman"/>
                              <a:cs typeface="Times New Roman"/>
                            </a:rPr>
                            <a:t>± ∞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6789">
                    <a:tc>
                      <a:txBody>
                        <a:bodyPr/>
                        <a:lstStyle/>
                        <a:p>
                          <a:r>
                            <a:rPr lang="en-US" altLang="zh-TW" i="1" dirty="0" err="1"/>
                            <a:t>NaN</a:t>
                          </a:r>
                          <a:endParaRPr lang="zh-TW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/>
                            <a:t>≠ </a:t>
                          </a: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2988701"/>
                  </p:ext>
                </p:extLst>
              </p:nvPr>
            </p:nvGraphicFramePr>
            <p:xfrm>
              <a:off x="4860032" y="2636912"/>
              <a:ext cx="3888432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46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236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Types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Exponent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Mantissa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latin typeface="Times New Roman"/>
                              <a:cs typeface="Times New Roman"/>
                            </a:rPr>
                            <a:t>± </a:t>
                          </a: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TW" dirty="0" err="1"/>
                            <a:t>Denormalized</a:t>
                          </a:r>
                          <a:r>
                            <a:rPr lang="en-US" altLang="zh-TW" dirty="0"/>
                            <a:t> numbers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≠ </a:t>
                          </a: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C00000"/>
                              </a:solidFill>
                            </a:rPr>
                            <a:t>Normalized numbers</a:t>
                          </a:r>
                          <a:endParaRPr lang="zh-TW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29208" t="-220000" r="-89604" b="-1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any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latin typeface="Times New Roman"/>
                              <a:cs typeface="Times New Roman"/>
                            </a:rPr>
                            <a:t>± ∞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29208" t="-560000" r="-89604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i="1" dirty="0" err="1"/>
                            <a:t>NaN</a:t>
                          </a:r>
                          <a:endParaRPr lang="zh-TW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29208" t="-660000" r="-8960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/>
                            <a:t>≠ </a:t>
                          </a: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28051" y="5380112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e</a:t>
            </a:r>
            <a:r>
              <a:rPr lang="en-US" altLang="zh-TW" dirty="0"/>
              <a:t>: number of bits of the exponent parts</a:t>
            </a:r>
            <a:endParaRPr lang="zh-TW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14573" y="2267580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Representation formats of floating numbers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6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Encoding methods for double and long-double real numbers are similar.</a:t>
            </a:r>
          </a:p>
          <a:p>
            <a:pPr lvl="1"/>
            <a:r>
              <a:rPr lang="en-US" altLang="zh-TW" dirty="0"/>
              <a:t>1 bit for the sign</a:t>
            </a:r>
          </a:p>
          <a:p>
            <a:pPr lvl="1"/>
            <a:r>
              <a:rPr lang="en-US" altLang="zh-TW" dirty="0"/>
              <a:t>Longer (larger) exponent parts</a:t>
            </a:r>
          </a:p>
          <a:p>
            <a:pPr lvl="2"/>
            <a:r>
              <a:rPr lang="en-US" altLang="zh-TW" dirty="0"/>
              <a:t>Excessive 2</a:t>
            </a:r>
            <a:r>
              <a:rPr lang="en-US" altLang="zh-TW" baseline="30000" dirty="0"/>
              <a:t>e-1</a:t>
            </a:r>
            <a:r>
              <a:rPr lang="en-US" altLang="zh-TW" dirty="0"/>
              <a:t> -1</a:t>
            </a:r>
          </a:p>
          <a:p>
            <a:pPr lvl="1"/>
            <a:r>
              <a:rPr lang="en-US" altLang="zh-TW" dirty="0"/>
              <a:t>Longer (more precise) mantissa parts</a:t>
            </a:r>
          </a:p>
          <a:p>
            <a:pPr lvl="2"/>
            <a:r>
              <a:rPr lang="en-US" altLang="zh-TW" dirty="0"/>
              <a:t>Normalized representation</a:t>
            </a:r>
          </a:p>
          <a:p>
            <a:pPr lvl="2"/>
            <a:r>
              <a:rPr lang="en-US" altLang="zh-TW" i="1" dirty="0"/>
              <a:t>1.bbb…b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i="1" dirty="0" err="1">
                <a:sym typeface="Wingdings" panose="05000000000000000000" pitchFamily="2" charset="2"/>
              </a:rPr>
              <a:t>bbb</a:t>
            </a:r>
            <a:r>
              <a:rPr lang="en-US" altLang="zh-TW" i="1" dirty="0">
                <a:sym typeface="Wingdings" panose="05000000000000000000" pitchFamily="2" charset="2"/>
              </a:rPr>
              <a:t>…b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Precisions and word-lengths of floating point numbers of different precisions.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11369"/>
              </p:ext>
            </p:extLst>
          </p:nvPr>
        </p:nvGraphicFramePr>
        <p:xfrm>
          <a:off x="4788024" y="2708920"/>
          <a:ext cx="4027165" cy="182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exponent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mantissa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Single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Double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Long double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72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 of Floating Point Numbers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i="1" dirty="0"/>
                  <a:t>Max</a:t>
                </a:r>
                <a:r>
                  <a:rPr lang="en-US" altLang="zh-TW" sz="2800" dirty="0"/>
                  <a:t> and </a:t>
                </a:r>
                <a:r>
                  <a:rPr lang="en-US" altLang="zh-TW" sz="2800" i="1" dirty="0"/>
                  <a:t>min</a:t>
                </a:r>
                <a:r>
                  <a:rPr lang="en-US" altLang="zh-TW" sz="2800" dirty="0"/>
                  <a:t> </a:t>
                </a:r>
                <a:r>
                  <a:rPr lang="en-US" altLang="zh-TW" sz="2800" u="sng" dirty="0"/>
                  <a:t>normalized numbers </a:t>
                </a:r>
                <a:r>
                  <a:rPr lang="en-US" altLang="zh-TW" sz="2800" dirty="0"/>
                  <a:t>of single-precision representation: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1.1…1×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127</m:t>
                        </m:r>
                      </m:sup>
                    </m:sSup>
                  </m:oMath>
                </a14:m>
                <a:r>
                  <a:rPr lang="en-US" altLang="zh-TW" sz="2400" dirty="0"/>
                  <a:t> (23 bits of 1) and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−126</m:t>
                        </m:r>
                      </m:sup>
                    </m:sSup>
                  </m:oMath>
                </a14:m>
                <a:r>
                  <a:rPr lang="en-US" altLang="zh-TW" sz="2400" dirty="0"/>
                  <a:t> (23 bits of 0).</a:t>
                </a:r>
              </a:p>
              <a:p>
                <a:r>
                  <a:rPr lang="en-US" altLang="zh-TW" sz="2800" u="sng" dirty="0" err="1"/>
                  <a:t>Denormalized</a:t>
                </a:r>
                <a:r>
                  <a:rPr lang="en-US" altLang="zh-TW" sz="2800" u="sng" dirty="0"/>
                  <a:t> numbers </a:t>
                </a:r>
                <a:r>
                  <a:rPr lang="en-US" altLang="zh-TW" sz="2800" dirty="0"/>
                  <a:t>fill the gaps between 0 and the two smallest normalized numbers.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0.0…01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0.1…11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−126</m:t>
                        </m:r>
                      </m:sup>
                    </m:sSup>
                  </m:oMath>
                </a14:m>
                <a:r>
                  <a:rPr lang="zh-TW" altLang="en-US" sz="2400" dirty="0"/>
                  <a:t>   </a:t>
                </a:r>
                <a:endParaRPr lang="en-US" altLang="zh-TW" sz="2400" dirty="0"/>
              </a:p>
              <a:p>
                <a:pPr marL="457200" lvl="1" indent="0">
                  <a:buNone/>
                </a:pPr>
                <a:r>
                  <a:rPr lang="en-US" altLang="zh-TW" sz="2400" dirty="0"/>
                  <a:t>//the exponent is -126 not -127, be careful.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 r="-12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75656" y="5445224"/>
            <a:ext cx="648072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96336" y="5245633"/>
            <a:ext cx="0" cy="4320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14982" y="5226505"/>
            <a:ext cx="0" cy="43204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05984" y="5226505"/>
            <a:ext cx="0" cy="43204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45744" y="5226505"/>
            <a:ext cx="2160240" cy="432048"/>
          </a:xfrm>
          <a:prstGeom prst="rect">
            <a:avLst/>
          </a:prstGeom>
          <a:solidFill>
            <a:schemeClr val="tx2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5436096" y="5246158"/>
            <a:ext cx="2160240" cy="432048"/>
          </a:xfrm>
          <a:prstGeom prst="rect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469753" y="4974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05786" y="4940566"/>
                <a:ext cx="968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−126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786" y="4940566"/>
                <a:ext cx="9684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55709" y="4929178"/>
                <a:ext cx="968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−126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709" y="4929178"/>
                <a:ext cx="9684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5436096" y="5245633"/>
            <a:ext cx="0" cy="4320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63688" y="5226505"/>
            <a:ext cx="0" cy="43204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04243" y="4900776"/>
                <a:ext cx="2048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1.111…1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127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243" y="4900776"/>
                <a:ext cx="20487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9871" y="4872912"/>
                <a:ext cx="1952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1.111…1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127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71" y="4872912"/>
                <a:ext cx="19525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ouble Brace 23"/>
          <p:cNvSpPr/>
          <p:nvPr/>
        </p:nvSpPr>
        <p:spPr>
          <a:xfrm>
            <a:off x="3882521" y="5127005"/>
            <a:ext cx="1571799" cy="62046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94252" y="5559366"/>
            <a:ext cx="154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Denormalized</a:t>
            </a:r>
            <a:r>
              <a:rPr lang="en-US" altLang="zh-TW" dirty="0"/>
              <a:t> numbers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95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Round-off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For single-precision numbers:</a:t>
            </a:r>
          </a:p>
          <a:p>
            <a:pPr lvl="1"/>
            <a:r>
              <a:rPr lang="en-US" altLang="zh-TW" dirty="0"/>
              <a:t>Only 23 bits constitute the mantissa</a:t>
            </a:r>
          </a:p>
          <a:p>
            <a:pPr lvl="1"/>
            <a:r>
              <a:rPr lang="en-US" altLang="zh-TW" dirty="0"/>
              <a:t>The bits after the 23</a:t>
            </a:r>
            <a:r>
              <a:rPr lang="en-US" altLang="zh-TW" baseline="30000" dirty="0"/>
              <a:t>rd</a:t>
            </a:r>
            <a:r>
              <a:rPr lang="en-US" altLang="zh-TW" dirty="0"/>
              <a:t> are truncated.</a:t>
            </a:r>
          </a:p>
          <a:p>
            <a:pPr lvl="2"/>
            <a:r>
              <a:rPr lang="en-US" altLang="zh-TW" dirty="0"/>
              <a:t>If so, the error &lt; 2</a:t>
            </a:r>
            <a:r>
              <a:rPr lang="en-US" altLang="zh-TW" baseline="30000" dirty="0"/>
              <a:t>-23</a:t>
            </a:r>
            <a:r>
              <a:rPr lang="en-US" altLang="zh-TW" dirty="0"/>
              <a:t> * 2</a:t>
            </a:r>
            <a:r>
              <a:rPr lang="en-US" altLang="zh-TW" baseline="30000" dirty="0"/>
              <a:t>e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But, to half the error, we adopt the “round-to-the nearest point” method.</a:t>
            </a:r>
          </a:p>
          <a:p>
            <a:pPr lvl="1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The round-off method</a:t>
            </a:r>
          </a:p>
          <a:p>
            <a:pPr lvl="1"/>
            <a:r>
              <a:rPr lang="en-US" altLang="zh-TW" dirty="0"/>
              <a:t>Assume </a:t>
            </a:r>
            <a:r>
              <a:rPr lang="en-US" altLang="zh-TW" i="1" dirty="0"/>
              <a:t>x=0.b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b</a:t>
            </a:r>
            <a:r>
              <a:rPr lang="en-US" altLang="zh-TW" i="1" baseline="-25000" dirty="0"/>
              <a:t>2</a:t>
            </a:r>
            <a:r>
              <a:rPr lang="en-US" altLang="zh-TW" i="1" dirty="0"/>
              <a:t>b</a:t>
            </a:r>
            <a:r>
              <a:rPr lang="en-US" altLang="zh-TW" i="1" baseline="-25000" dirty="0"/>
              <a:t>3</a:t>
            </a:r>
            <a:r>
              <a:rPr lang="en-US" altLang="zh-TW" i="1" dirty="0"/>
              <a:t>…b</a:t>
            </a:r>
            <a:r>
              <a:rPr lang="en-US" altLang="zh-TW" i="1" baseline="-25000" dirty="0"/>
              <a:t>23</a:t>
            </a:r>
            <a:r>
              <a:rPr lang="en-US" altLang="zh-TW" i="1" dirty="0">
                <a:solidFill>
                  <a:srgbClr val="C00000"/>
                </a:solidFill>
              </a:rPr>
              <a:t>b</a:t>
            </a:r>
            <a:r>
              <a:rPr lang="en-US" altLang="zh-TW" i="1" baseline="-25000" dirty="0">
                <a:solidFill>
                  <a:srgbClr val="C00000"/>
                </a:solidFill>
              </a:rPr>
              <a:t>24</a:t>
            </a:r>
            <a:r>
              <a:rPr lang="en-US" altLang="zh-TW" i="1" dirty="0">
                <a:solidFill>
                  <a:srgbClr val="C00000"/>
                </a:solidFill>
              </a:rPr>
              <a:t>b</a:t>
            </a:r>
            <a:r>
              <a:rPr lang="en-US" altLang="zh-TW" i="1" baseline="-25000" dirty="0">
                <a:solidFill>
                  <a:srgbClr val="C00000"/>
                </a:solidFill>
              </a:rPr>
              <a:t>25</a:t>
            </a:r>
            <a:r>
              <a:rPr lang="en-US" altLang="zh-TW" i="1" dirty="0"/>
              <a:t>…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sz="2800" i="1" dirty="0">
                <a:solidFill>
                  <a:prstClr val="black"/>
                </a:solidFill>
              </a:rPr>
              <a:t>b</a:t>
            </a:r>
            <a:r>
              <a:rPr lang="en-US" altLang="zh-TW" sz="2800" i="1" baseline="-25000" dirty="0">
                <a:solidFill>
                  <a:prstClr val="black"/>
                </a:solidFill>
              </a:rPr>
              <a:t>24</a:t>
            </a:r>
            <a:r>
              <a:rPr lang="en-US" altLang="zh-TW" sz="2800" i="1" dirty="0">
                <a:solidFill>
                  <a:prstClr val="black"/>
                </a:solidFill>
              </a:rPr>
              <a:t> = 1 </a:t>
            </a:r>
            <a:r>
              <a:rPr lang="en-US" altLang="zh-TW" sz="2800" dirty="0">
                <a:solidFill>
                  <a:prstClr val="black"/>
                </a:solidFill>
              </a:rPr>
              <a:t>and </a:t>
            </a:r>
            <a:r>
              <a:rPr lang="en-US" altLang="zh-TW" sz="2800" i="1" dirty="0">
                <a:solidFill>
                  <a:prstClr val="black"/>
                </a:solidFill>
              </a:rPr>
              <a:t>b</a:t>
            </a:r>
            <a:r>
              <a:rPr lang="en-US" altLang="zh-TW" sz="2800" i="1" baseline="-25000" dirty="0">
                <a:solidFill>
                  <a:prstClr val="black"/>
                </a:solidFill>
              </a:rPr>
              <a:t>25 </a:t>
            </a:r>
            <a:r>
              <a:rPr lang="en-US" altLang="zh-TW" sz="2800" i="1" dirty="0">
                <a:solidFill>
                  <a:prstClr val="black"/>
                </a:solidFill>
              </a:rPr>
              <a:t>…≠ 0</a:t>
            </a:r>
            <a:r>
              <a:rPr lang="en-US" altLang="zh-TW" sz="2800" dirty="0">
                <a:solidFill>
                  <a:prstClr val="black"/>
                </a:solidFill>
              </a:rPr>
              <a:t>, add 1 to </a:t>
            </a:r>
            <a:r>
              <a:rPr lang="en-US" altLang="zh-TW" i="1" dirty="0"/>
              <a:t>b</a:t>
            </a:r>
            <a:r>
              <a:rPr lang="en-US" altLang="zh-TW" i="1" baseline="-25000" dirty="0"/>
              <a:t>23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sz="2800" i="1" dirty="0">
                <a:solidFill>
                  <a:prstClr val="black"/>
                </a:solidFill>
              </a:rPr>
              <a:t>b</a:t>
            </a:r>
            <a:r>
              <a:rPr lang="en-US" altLang="zh-TW" sz="2800" i="1" baseline="-25000" dirty="0">
                <a:solidFill>
                  <a:prstClr val="black"/>
                </a:solidFill>
              </a:rPr>
              <a:t>24</a:t>
            </a:r>
            <a:r>
              <a:rPr lang="en-US" altLang="zh-TW" sz="2800" i="1" dirty="0">
                <a:solidFill>
                  <a:prstClr val="black"/>
                </a:solidFill>
              </a:rPr>
              <a:t> = 1 </a:t>
            </a:r>
            <a:r>
              <a:rPr lang="en-US" altLang="zh-TW" sz="2800" dirty="0">
                <a:solidFill>
                  <a:prstClr val="black"/>
                </a:solidFill>
              </a:rPr>
              <a:t>and </a:t>
            </a:r>
            <a:r>
              <a:rPr lang="en-US" altLang="zh-TW" sz="2800" i="1" dirty="0">
                <a:solidFill>
                  <a:prstClr val="black"/>
                </a:solidFill>
              </a:rPr>
              <a:t>b</a:t>
            </a:r>
            <a:r>
              <a:rPr lang="en-US" altLang="zh-TW" sz="2800" i="1" baseline="-25000" dirty="0">
                <a:solidFill>
                  <a:prstClr val="black"/>
                </a:solidFill>
              </a:rPr>
              <a:t>25 </a:t>
            </a:r>
            <a:r>
              <a:rPr lang="en-US" altLang="zh-TW" sz="2800" i="1" dirty="0">
                <a:solidFill>
                  <a:prstClr val="black"/>
                </a:solidFill>
              </a:rPr>
              <a:t>…= 0</a:t>
            </a:r>
            <a:r>
              <a:rPr lang="en-US" altLang="zh-TW" sz="2800" dirty="0">
                <a:solidFill>
                  <a:prstClr val="black"/>
                </a:solidFill>
              </a:rPr>
              <a:t>, add 1 to </a:t>
            </a:r>
            <a:r>
              <a:rPr lang="en-US" altLang="zh-TW" i="1" dirty="0">
                <a:solidFill>
                  <a:prstClr val="black"/>
                </a:solidFill>
              </a:rPr>
              <a:t>b</a:t>
            </a:r>
            <a:r>
              <a:rPr lang="en-US" altLang="zh-TW" i="1" baseline="-25000" dirty="0">
                <a:solidFill>
                  <a:prstClr val="black"/>
                </a:solidFill>
              </a:rPr>
              <a:t>23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if and only if </a:t>
            </a:r>
            <a:r>
              <a:rPr lang="en-US" altLang="zh-TW" sz="2800" i="1" dirty="0">
                <a:solidFill>
                  <a:prstClr val="black"/>
                </a:solidFill>
              </a:rPr>
              <a:t>b</a:t>
            </a:r>
            <a:r>
              <a:rPr lang="en-US" altLang="zh-TW" sz="2800" i="1" baseline="-25000" dirty="0">
                <a:solidFill>
                  <a:prstClr val="black"/>
                </a:solidFill>
              </a:rPr>
              <a:t>23 </a:t>
            </a:r>
            <a:r>
              <a:rPr lang="en-US" altLang="zh-TW" sz="2800" i="1" dirty="0">
                <a:solidFill>
                  <a:prstClr val="black"/>
                </a:solidFill>
              </a:rPr>
              <a:t>= 1</a:t>
            </a:r>
            <a:r>
              <a:rPr lang="en-US" altLang="zh-TW" sz="2800" dirty="0">
                <a:solidFill>
                  <a:prstClr val="black"/>
                </a:solidFill>
              </a:rPr>
              <a:t>.</a:t>
            </a:r>
            <a:endParaRPr lang="en-US" altLang="zh-TW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The error &lt; 2</a:t>
            </a:r>
            <a:r>
              <a:rPr lang="en-US" altLang="zh-TW" baseline="30000" dirty="0">
                <a:solidFill>
                  <a:srgbClr val="FF0000"/>
                </a:solidFill>
              </a:rPr>
              <a:t>-24</a:t>
            </a:r>
            <a:r>
              <a:rPr lang="en-US" altLang="zh-TW" dirty="0">
                <a:solidFill>
                  <a:srgbClr val="FF0000"/>
                </a:solidFill>
              </a:rPr>
              <a:t> * 2</a:t>
            </a:r>
            <a:r>
              <a:rPr lang="en-US" altLang="zh-TW" baseline="30000" dirty="0">
                <a:solidFill>
                  <a:srgbClr val="FF0000"/>
                </a:solidFill>
              </a:rPr>
              <a:t>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Errors in computing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31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2246</Words>
  <Application>Microsoft Office PowerPoint</Application>
  <PresentationFormat>如螢幕大小 (4:3)</PresentationFormat>
  <Paragraphs>383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Office 佈景主題</vt:lpstr>
      <vt:lpstr>Machine Numbers and Errors</vt:lpstr>
      <vt:lpstr>Outline</vt:lpstr>
      <vt:lpstr>Floating Point Numbers</vt:lpstr>
      <vt:lpstr>Normalized Floating Point Numbers</vt:lpstr>
      <vt:lpstr>Representation Method </vt:lpstr>
      <vt:lpstr>Special Cases</vt:lpstr>
      <vt:lpstr>Extensions</vt:lpstr>
      <vt:lpstr>Range of Floating Point Numbers</vt:lpstr>
      <vt:lpstr>Round-off Methods</vt:lpstr>
      <vt:lpstr>Round-off Errors</vt:lpstr>
      <vt:lpstr>Taylor Series</vt:lpstr>
      <vt:lpstr>Truncation Errors</vt:lpstr>
      <vt:lpstr>Truncation and Round-off errors</vt:lpstr>
      <vt:lpstr>Absolute and Relative Errors</vt:lpstr>
      <vt:lpstr>Arithmetic Errors, Addition</vt:lpstr>
      <vt:lpstr>Arithmetic Errors, Addition</vt:lpstr>
      <vt:lpstr>Arithmetic Errors, Multiplication</vt:lpstr>
      <vt:lpstr>Arithmetic Errors, Division</vt:lpstr>
      <vt:lpstr>Absolute Errors in Multiplication and Division</vt:lpstr>
      <vt:lpstr>Overflow and Underflow</vt:lpstr>
      <vt:lpstr>Loss-of-Significant-Digits</vt:lpstr>
      <vt:lpstr>Errors from Subroutines</vt:lpstr>
      <vt:lpstr>Error Propagation</vt:lpstr>
      <vt:lpstr>Arithmetic Trees &amp; Error Propagation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Errors</dc:title>
  <dc:creator>guest123</dc:creator>
  <cp:lastModifiedBy>Shyh-Kuang Ueng</cp:lastModifiedBy>
  <cp:revision>51</cp:revision>
  <dcterms:created xsi:type="dcterms:W3CDTF">2017-07-09T06:55:00Z</dcterms:created>
  <dcterms:modified xsi:type="dcterms:W3CDTF">2020-09-13T13:43:46Z</dcterms:modified>
</cp:coreProperties>
</file>