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F320-31E9-4A33-8467-59BDBB5C3427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10093-8ABB-46E3-9195-66712AB77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79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BC6-E44A-46C7-A351-274B3FFE796E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C745-CD7F-4839-A070-704CD95B16C3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D6E-7701-4EA1-AF92-BDCFA82EBB8F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A938-2A08-4F89-B122-828FDCE35CE8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D6CE-0405-4A4E-AFB4-CF9A50D20935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B446-C470-46B2-BB59-F95DBF1C598A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ADA5-49A8-4796-8079-64B84B430E4A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A522-AA8F-41C7-9B5E-9E4BD8082CF6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18D-6BE4-4F19-89AE-D74C05470B9C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1F4-EE71-4B07-857E-A28297F29D47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AE25-E2AD-4FB0-870A-E8CA7A4EA727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E0F1C-BB06-4763-AF90-A4EEB6E5A02A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Bisection Method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Introduction to root-finding</a:t>
            </a:r>
          </a:p>
          <a:p>
            <a:r>
              <a:rPr lang="zh-TW" altLang="en-US" dirty="0"/>
              <a:t>半</a:t>
            </a:r>
            <a:r>
              <a:rPr lang="zh-TW" altLang="en-US" dirty="0" smtClean="0"/>
              <a:t>區間求根</a:t>
            </a:r>
            <a:r>
              <a:rPr lang="zh-TW" altLang="en-US" dirty="0"/>
              <a:t>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97C0-E246-4CD5-86EE-7DB13EA00656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 Rate (2)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|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altLang="zh-TW" sz="200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zh-TW" altLang="en-US" sz="20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 smtClean="0"/>
                  <a:t>Taking reciprocals on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/>
                        </a:rPr>
                        <m:t>&gt;</m:t>
                      </m:r>
                      <m:box>
                        <m:box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000" b="0" i="1" smtClean="0">
                                  <a:latin typeface="Cambria Math"/>
                                </a:rPr>
                                <m:t>𝜖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altLang="zh-TW" sz="2000" b="0" dirty="0" smtClean="0"/>
              </a:p>
              <a:p>
                <a:pPr marL="0" indent="0">
                  <a:buNone/>
                </a:pPr>
                <a:r>
                  <a:rPr lang="en-US" altLang="zh-TW" sz="2000" dirty="0" smtClean="0"/>
                  <a:t>Taking logarithmic operation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𝑏</m:t>
                                      </m:r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2000" b="0" i="1" smtClean="0">
                          <a:latin typeface="Cambria Math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</a:rPr>
                        <m:t>log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⁡(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𝑁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sz="2000" b="0" i="1" smtClean="0">
                          <a:latin typeface="Cambria Math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/>
                        </a:rPr>
                        <m:t>log</m:t>
                      </m:r>
                      <m:r>
                        <a:rPr lang="en-US" altLang="zh-TW" sz="2000" i="1">
                          <a:latin typeface="Cambria Math"/>
                        </a:rPr>
                        <m:t>⁡(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altLang="zh-TW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&gt;</m:t>
                      </m:r>
                      <m:func>
                        <m:funcPr>
                          <m:ctrl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log</m:t>
                      </m:r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⁡(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altLang="zh-TW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000" dirty="0" smtClean="0"/>
                  <a:t>If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</a:rPr>
                      <m:t>𝜀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TW" altLang="en-US" sz="2000" i="1"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sz="20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20</m:t>
                    </m:r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5</m:t>
                            </m:r>
                          </m:e>
                        </m:d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≈2.3</m:t>
                    </m:r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endParaRPr lang="zh-TW" altLang="en-US" sz="2000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The pseudo codes</a:t>
            </a:r>
          </a:p>
          <a:p>
            <a:pPr marL="0" indent="0">
              <a:buNone/>
            </a:pPr>
            <a:r>
              <a:rPr lang="en-US" altLang="zh-TW" i="1" dirty="0"/>
              <a:t>double bisect(double a, double b, double (*f)(double))</a:t>
            </a:r>
          </a:p>
          <a:p>
            <a:pPr marL="0" indent="0">
              <a:buNone/>
            </a:pPr>
            <a:r>
              <a:rPr lang="en-US" altLang="zh-TW" i="1" dirty="0"/>
              <a:t>{</a:t>
            </a:r>
          </a:p>
          <a:p>
            <a:pPr marL="0" indent="0">
              <a:buNone/>
            </a:pPr>
            <a:r>
              <a:rPr lang="en-US" altLang="zh-TW" i="1" dirty="0"/>
              <a:t>   double c, fa, fb, fc;</a:t>
            </a:r>
          </a:p>
          <a:p>
            <a:pPr marL="0" indent="0">
              <a:buNone/>
            </a:pPr>
            <a:endParaRPr lang="en-US" altLang="zh-TW" i="1" dirty="0"/>
          </a:p>
          <a:p>
            <a:pPr marL="0" indent="0">
              <a:buNone/>
            </a:pPr>
            <a:r>
              <a:rPr lang="en-US" altLang="zh-TW" i="1" dirty="0"/>
              <a:t>   fa = f(a); fb = f(b);</a:t>
            </a:r>
          </a:p>
          <a:p>
            <a:pPr marL="0" indent="0">
              <a:buNone/>
            </a:pPr>
            <a:r>
              <a:rPr lang="en-US" altLang="zh-TW" i="1" dirty="0"/>
              <a:t>   while(</a:t>
            </a:r>
            <a:r>
              <a:rPr lang="en-US" altLang="zh-TW" i="1" dirty="0" err="1"/>
              <a:t>fabs</a:t>
            </a:r>
            <a:r>
              <a:rPr lang="en-US" altLang="zh-TW" i="1" dirty="0"/>
              <a:t>(b-a)&gt;</a:t>
            </a:r>
            <a:r>
              <a:rPr lang="el-GR" altLang="zh-TW" i="1" dirty="0">
                <a:cs typeface="Times New Roman"/>
              </a:rPr>
              <a:t>ε</a:t>
            </a:r>
            <a:r>
              <a:rPr lang="en-US" altLang="zh-TW" i="1" dirty="0">
                <a:cs typeface="Times New Roman"/>
              </a:rPr>
              <a:t>){</a:t>
            </a:r>
          </a:p>
          <a:p>
            <a:pPr marL="0" indent="0">
              <a:buNone/>
            </a:pPr>
            <a:r>
              <a:rPr lang="en-US" altLang="zh-TW" i="1" dirty="0">
                <a:cs typeface="Times New Roman"/>
              </a:rPr>
              <a:t>        c = (</a:t>
            </a:r>
            <a:r>
              <a:rPr lang="en-US" altLang="zh-TW" i="1" dirty="0" err="1">
                <a:cs typeface="Times New Roman"/>
              </a:rPr>
              <a:t>a+b</a:t>
            </a:r>
            <a:r>
              <a:rPr lang="en-US" altLang="zh-TW" i="1" dirty="0">
                <a:cs typeface="Times New Roman"/>
              </a:rPr>
              <a:t>)/2.0;</a:t>
            </a:r>
          </a:p>
          <a:p>
            <a:pPr marL="0" indent="0">
              <a:buNone/>
            </a:pPr>
            <a:r>
              <a:rPr lang="en-US" altLang="zh-TW" i="1" dirty="0">
                <a:cs typeface="Times New Roman"/>
              </a:rPr>
              <a:t>        fc = f(c);</a:t>
            </a:r>
          </a:p>
          <a:p>
            <a:pPr marL="0" indent="0">
              <a:buNone/>
            </a:pPr>
            <a:r>
              <a:rPr lang="en-US" altLang="zh-TW" i="1" dirty="0">
                <a:cs typeface="Times New Roman"/>
              </a:rPr>
              <a:t>        if(fc==0.0) return (c);</a:t>
            </a:r>
          </a:p>
          <a:p>
            <a:pPr marL="0" indent="0">
              <a:buNone/>
            </a:pPr>
            <a:r>
              <a:rPr lang="en-US" altLang="zh-TW" i="1" dirty="0">
                <a:cs typeface="Times New Roman"/>
              </a:rPr>
              <a:t>        if(fa&lt;0.0&amp;&amp;fc&lt;0.0||fa&gt;0.0&amp;&amp;fc&gt;0.0) a = c;</a:t>
            </a:r>
          </a:p>
          <a:p>
            <a:pPr marL="0" indent="0">
              <a:buNone/>
            </a:pPr>
            <a:r>
              <a:rPr lang="en-US" altLang="zh-TW" i="1" dirty="0">
                <a:cs typeface="Times New Roman"/>
              </a:rPr>
              <a:t>        else b = c;</a:t>
            </a:r>
          </a:p>
          <a:p>
            <a:pPr marL="0" indent="0">
              <a:buNone/>
            </a:pPr>
            <a:r>
              <a:rPr lang="en-US" altLang="zh-TW" i="1" dirty="0">
                <a:cs typeface="Times New Roman"/>
              </a:rPr>
              <a:t>    }</a:t>
            </a:r>
          </a:p>
          <a:p>
            <a:pPr marL="0" indent="0">
              <a:buNone/>
            </a:pPr>
            <a:r>
              <a:rPr lang="en-US" altLang="zh-TW" i="1" dirty="0">
                <a:cs typeface="Times New Roman"/>
              </a:rPr>
              <a:t>    return (c);</a:t>
            </a:r>
          </a:p>
          <a:p>
            <a:pPr marL="0" indent="0">
              <a:buNone/>
            </a:pPr>
            <a:r>
              <a:rPr lang="en-US" altLang="zh-TW" i="1" dirty="0">
                <a:cs typeface="Times New Roman"/>
              </a:rPr>
              <a:t> }</a:t>
            </a: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1AE1-CD56-4FB5-9C32-DC2B14413613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7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>
                    <a:solidFill>
                      <a:srgbClr val="0070C0"/>
                    </a:solidFill>
                  </a:rPr>
                  <a:t>How many iterations are required to improve the accuracy by 1 decimal digit?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=10,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=1, </m:t>
                      </m:r>
                    </m:oMath>
                  </m:oMathPara>
                </a14:m>
                <a:endParaRPr lang="en-US" altLang="zh-TW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≈3.32</m:t>
                    </m:r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b="1" u="sng" dirty="0" smtClean="0">
                    <a:solidFill>
                      <a:srgbClr val="C00000"/>
                    </a:solidFill>
                  </a:rPr>
                  <a:t>Linear converge rate</a:t>
                </a:r>
              </a:p>
              <a:p>
                <a:pPr lvl="1"/>
                <a:r>
                  <a:rPr lang="en-US" altLang="zh-TW" dirty="0" smtClean="0">
                    <a:solidFill>
                      <a:srgbClr val="C00000"/>
                    </a:solidFill>
                  </a:rPr>
                  <a:t>The error is scaled down by a constant factor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(= 0.5, in this case). 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&lt;1.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lvl="1"/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TW" dirty="0" smtClean="0"/>
                  <a:t>Key information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dirty="0" smtClean="0"/>
                  <a:t>signs of  </a:t>
                </a:r>
                <a:r>
                  <a:rPr lang="en-US" altLang="zh-TW" i="1" dirty="0" smtClean="0"/>
                  <a:t>f(a)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f(b)</a:t>
                </a:r>
                <a:r>
                  <a:rPr lang="en-US" altLang="zh-TW" dirty="0" smtClean="0"/>
                  <a:t>, and </a:t>
                </a:r>
                <a:r>
                  <a:rPr lang="en-US" altLang="zh-TW" i="1" dirty="0" smtClean="0"/>
                  <a:t>f(c)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i="1" dirty="0" smtClean="0"/>
                  <a:t>f(c) ? 0.0 </a:t>
                </a:r>
              </a:p>
              <a:p>
                <a:r>
                  <a:rPr lang="en-US" altLang="zh-TW" dirty="0" smtClean="0"/>
                  <a:t>Limit of accuracy</a:t>
                </a:r>
              </a:p>
              <a:p>
                <a:pPr lvl="1"/>
                <a:r>
                  <a:rPr lang="en-US" altLang="zh-TW" dirty="0" smtClean="0"/>
                  <a:t>By the arithmetic error bound of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See the picture in the right.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05" t="-2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The bound of the arithmetic error of </a:t>
            </a:r>
            <a:r>
              <a:rPr lang="en-US" altLang="zh-TW" i="1" dirty="0" smtClean="0"/>
              <a:t>f(x)</a:t>
            </a:r>
            <a:r>
              <a:rPr lang="en-US" altLang="zh-TW" dirty="0" smtClean="0"/>
              <a:t> and the key information determining the termination of the bisection method.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5940152" y="2492896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220072" y="3573016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72200" y="3356992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5940152" y="335699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940152" y="37890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588224" y="3540249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222159" y="37958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a</a:t>
            </a:r>
            <a:endParaRPr lang="zh-TW" altLang="en-US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374287" y="378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b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479961" y="3178358"/>
                <a:ext cx="46019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61" y="3178358"/>
                <a:ext cx="460191" cy="391582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CFF-C9A8-4EE2-8F5D-8240624DDE7B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9" name="Freeform 8"/>
          <p:cNvSpPr/>
          <p:nvPr/>
        </p:nvSpPr>
        <p:spPr>
          <a:xfrm>
            <a:off x="5734050" y="2962275"/>
            <a:ext cx="2667000" cy="847725"/>
          </a:xfrm>
          <a:custGeom>
            <a:avLst/>
            <a:gdLst>
              <a:gd name="connsiteX0" fmla="*/ 0 w 2667000"/>
              <a:gd name="connsiteY0" fmla="*/ 0 h 847725"/>
              <a:gd name="connsiteX1" fmla="*/ 523875 w 2667000"/>
              <a:gd name="connsiteY1" fmla="*/ 457200 h 847725"/>
              <a:gd name="connsiteX2" fmla="*/ 904875 w 2667000"/>
              <a:gd name="connsiteY2" fmla="*/ 638175 h 847725"/>
              <a:gd name="connsiteX3" fmla="*/ 1524000 w 2667000"/>
              <a:gd name="connsiteY3" fmla="*/ 762000 h 847725"/>
              <a:gd name="connsiteX4" fmla="*/ 1905000 w 2667000"/>
              <a:gd name="connsiteY4" fmla="*/ 809625 h 847725"/>
              <a:gd name="connsiteX5" fmla="*/ 2667000 w 2667000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7000" h="847725">
                <a:moveTo>
                  <a:pt x="0" y="0"/>
                </a:moveTo>
                <a:lnTo>
                  <a:pt x="523875" y="457200"/>
                </a:lnTo>
                <a:lnTo>
                  <a:pt x="904875" y="638175"/>
                </a:lnTo>
                <a:lnTo>
                  <a:pt x="1524000" y="762000"/>
                </a:lnTo>
                <a:lnTo>
                  <a:pt x="1905000" y="809625"/>
                </a:lnTo>
                <a:lnTo>
                  <a:pt x="2667000" y="847725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19"/>
          <p:cNvSpPr txBox="1"/>
          <p:nvPr/>
        </p:nvSpPr>
        <p:spPr>
          <a:xfrm>
            <a:off x="6847964" y="38078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c</a:t>
            </a:r>
            <a:endParaRPr lang="zh-TW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53436" y="4610888"/>
            <a:ext cx="3563572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</a:rPr>
              <a:t>Inside this box, we can no longer tell the true value of </a:t>
            </a:r>
            <a:r>
              <a:rPr lang="en-US" altLang="zh-TW" i="1" dirty="0" smtClean="0">
                <a:solidFill>
                  <a:srgbClr val="002060"/>
                </a:solidFill>
              </a:rPr>
              <a:t>f(x)</a:t>
            </a:r>
            <a:r>
              <a:rPr lang="en-US" altLang="zh-TW" dirty="0" smtClean="0">
                <a:solidFill>
                  <a:srgbClr val="002060"/>
                </a:solidFill>
              </a:rPr>
              <a:t> because of numerical errors.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</a:rPr>
              <a:t>The decision is thus invalid.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Pros</a:t>
            </a:r>
          </a:p>
          <a:p>
            <a:pPr lvl="1"/>
            <a:r>
              <a:rPr lang="en-US" altLang="zh-TW" dirty="0" smtClean="0"/>
              <a:t>If the initial [</a:t>
            </a:r>
            <a:r>
              <a:rPr lang="en-US" altLang="zh-TW" i="1" dirty="0" smtClean="0"/>
              <a:t>a, b</a:t>
            </a:r>
            <a:r>
              <a:rPr lang="en-US" altLang="zh-TW" dirty="0" smtClean="0"/>
              <a:t>] can be found, the bisection method always converges.</a:t>
            </a:r>
          </a:p>
          <a:p>
            <a:pPr lvl="1"/>
            <a:r>
              <a:rPr lang="en-US" altLang="zh-TW" dirty="0" smtClean="0"/>
              <a:t>It is the most accurate root-finding method. It produces the least maximum error.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Cons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i="1" dirty="0" smtClean="0"/>
              <a:t>a, b</a:t>
            </a:r>
            <a:r>
              <a:rPr lang="en-US" altLang="zh-TW" dirty="0" smtClean="0"/>
              <a:t>] may not exist. Think about double-roots (</a:t>
            </a:r>
            <a:r>
              <a:rPr lang="zh-TW" altLang="en-US" dirty="0" smtClean="0"/>
              <a:t>重根</a:t>
            </a:r>
            <a:r>
              <a:rPr lang="en-US" altLang="zh-TW" smtClean="0"/>
              <a:t>) cases.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Slow converge rate</a:t>
            </a:r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5652120" y="3933056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364088" y="5085184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>
            <a:off x="6210300" y="4362450"/>
            <a:ext cx="923925" cy="723905"/>
          </a:xfrm>
          <a:custGeom>
            <a:avLst/>
            <a:gdLst>
              <a:gd name="connsiteX0" fmla="*/ 0 w 923925"/>
              <a:gd name="connsiteY0" fmla="*/ 0 h 723905"/>
              <a:gd name="connsiteX1" fmla="*/ 533400 w 923925"/>
              <a:gd name="connsiteY1" fmla="*/ 723900 h 723905"/>
              <a:gd name="connsiteX2" fmla="*/ 923925 w 923925"/>
              <a:gd name="connsiteY2" fmla="*/ 9525 h 72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25" h="723905">
                <a:moveTo>
                  <a:pt x="0" y="0"/>
                </a:moveTo>
                <a:cubicBezTo>
                  <a:pt x="189706" y="361156"/>
                  <a:pt x="379413" y="722313"/>
                  <a:pt x="533400" y="723900"/>
                </a:cubicBezTo>
                <a:cubicBezTo>
                  <a:pt x="687387" y="725487"/>
                  <a:pt x="805656" y="367506"/>
                  <a:pt x="923925" y="9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732240" y="5085184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D7F3-7FD9-46DC-B3AB-323E7667F2EF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Bisection method always converges.</a:t>
                </a:r>
              </a:p>
              <a:p>
                <a:pPr lvl="1"/>
                <a:r>
                  <a:rPr lang="en-US" altLang="zh-TW" dirty="0" smtClean="0"/>
                  <a:t>Linear converge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It is the most accurate root-finding method.</a:t>
                </a:r>
              </a:p>
              <a:p>
                <a:pPr lvl="1"/>
                <a:r>
                  <a:rPr lang="en-US" altLang="zh-TW" dirty="0" smtClean="0"/>
                  <a:t>In terms of max error.</a:t>
                </a:r>
              </a:p>
              <a:p>
                <a:pPr lvl="1"/>
                <a:r>
                  <a:rPr lang="en-US" altLang="zh-TW" dirty="0" smtClean="0"/>
                  <a:t>Bounded by the arithmetic error for evaluating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By Kris Sikorski.</a:t>
                </a:r>
              </a:p>
              <a:p>
                <a:pPr marL="914400" lvl="2" indent="0">
                  <a:buNone/>
                </a:pPr>
                <a:r>
                  <a:rPr lang="en-US" altLang="zh-TW" dirty="0"/>
                  <a:t>Sikorski, K. (1982). Bisection is optimal. </a:t>
                </a:r>
                <a:r>
                  <a:rPr lang="en-US" altLang="zh-TW" dirty="0" err="1"/>
                  <a:t>Numerische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Mathematik</a:t>
                </a:r>
                <a:r>
                  <a:rPr lang="en-US" altLang="zh-TW" dirty="0"/>
                  <a:t>, 40(1), 111-117.</a:t>
                </a:r>
                <a:endParaRPr lang="en-US" altLang="zh-TW" dirty="0" smtClean="0"/>
              </a:p>
              <a:p>
                <a:r>
                  <a:rPr lang="en-US" altLang="zh-TW" dirty="0" smtClean="0"/>
                  <a:t>But, it cannot compute double root.</a:t>
                </a:r>
              </a:p>
              <a:p>
                <a:r>
                  <a:rPr lang="en-US" altLang="zh-TW" dirty="0" smtClean="0"/>
                  <a:t>Finding the initial interval [</a:t>
                </a:r>
                <a:r>
                  <a:rPr lang="en-US" altLang="zh-TW" i="1" dirty="0" smtClean="0"/>
                  <a:t>a, b</a:t>
                </a:r>
                <a:r>
                  <a:rPr lang="en-US" altLang="zh-TW" dirty="0" smtClean="0"/>
                  <a:t>] may not be easy.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b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795-4DBA-4101-ADB9-F6B3449ACA10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77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Root-finding problems</a:t>
            </a:r>
          </a:p>
          <a:p>
            <a:r>
              <a:rPr lang="en-US" altLang="zh-TW" dirty="0" smtClean="0"/>
              <a:t>The bisection method</a:t>
            </a:r>
          </a:p>
          <a:p>
            <a:r>
              <a:rPr lang="en-US" altLang="zh-TW" dirty="0" smtClean="0"/>
              <a:t>Error analysis and converge rate</a:t>
            </a:r>
          </a:p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3B17-9F28-42AB-9044-E63045F7D23C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5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Root-Finding Problem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Given a function </a:t>
            </a:r>
            <a:r>
              <a:rPr lang="en-US" altLang="zh-TW" i="1" dirty="0" smtClean="0">
                <a:solidFill>
                  <a:srgbClr val="C00000"/>
                </a:solidFill>
              </a:rPr>
              <a:t>f(x)</a:t>
            </a:r>
            <a:r>
              <a:rPr lang="en-US" altLang="zh-TW" dirty="0" smtClean="0">
                <a:solidFill>
                  <a:srgbClr val="C00000"/>
                </a:solidFill>
              </a:rPr>
              <a:t>, find an </a:t>
            </a:r>
            <a:r>
              <a:rPr lang="en-US" altLang="zh-TW" i="1" dirty="0" smtClean="0">
                <a:solidFill>
                  <a:srgbClr val="C00000"/>
                </a:solidFill>
              </a:rPr>
              <a:t>x</a:t>
            </a:r>
            <a:r>
              <a:rPr lang="en-US" altLang="zh-TW" dirty="0" smtClean="0">
                <a:solidFill>
                  <a:srgbClr val="C00000"/>
                </a:solidFill>
              </a:rPr>
              <a:t> making </a:t>
            </a:r>
            <a:r>
              <a:rPr lang="en-US" altLang="zh-TW" i="1" dirty="0" smtClean="0">
                <a:solidFill>
                  <a:srgbClr val="C00000"/>
                </a:solidFill>
              </a:rPr>
              <a:t>f(x) </a:t>
            </a:r>
            <a:r>
              <a:rPr lang="en-US" altLang="zh-TW" dirty="0" smtClean="0">
                <a:solidFill>
                  <a:srgbClr val="C00000"/>
                </a:solidFill>
              </a:rPr>
              <a:t>= 0.</a:t>
            </a:r>
          </a:p>
          <a:p>
            <a:pPr lvl="1"/>
            <a:r>
              <a:rPr lang="en-US" altLang="zh-TW" dirty="0" smtClean="0"/>
              <a:t>The value 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= the root.</a:t>
            </a:r>
          </a:p>
          <a:p>
            <a:pPr lvl="1"/>
            <a:r>
              <a:rPr lang="en-US" altLang="zh-TW" dirty="0" smtClean="0"/>
              <a:t>Denoted by </a:t>
            </a:r>
            <a:r>
              <a:rPr lang="en-US" altLang="zh-TW" i="1" dirty="0" smtClean="0"/>
              <a:t>x*</a:t>
            </a:r>
            <a:r>
              <a:rPr lang="en-US" altLang="zh-TW" dirty="0" smtClean="0"/>
              <a:t> in this lecture.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Applications </a:t>
            </a:r>
          </a:p>
          <a:p>
            <a:pPr lvl="1"/>
            <a:r>
              <a:rPr lang="en-US" altLang="zh-TW" dirty="0" smtClean="0"/>
              <a:t>Inverse problems</a:t>
            </a:r>
          </a:p>
          <a:p>
            <a:pPr lvl="1"/>
            <a:r>
              <a:rPr lang="en-US" altLang="zh-TW" dirty="0" smtClean="0"/>
              <a:t>Eigenvalues</a:t>
            </a:r>
          </a:p>
          <a:p>
            <a:pPr lvl="1"/>
            <a:r>
              <a:rPr lang="en-US" altLang="zh-TW" dirty="0" smtClean="0"/>
              <a:t>Max and min values of </a:t>
            </a:r>
            <a:r>
              <a:rPr lang="en-US" altLang="zh-TW" i="1" dirty="0" smtClean="0"/>
              <a:t>F(x)</a:t>
            </a:r>
            <a:r>
              <a:rPr lang="en-US" altLang="zh-TW" dirty="0" smtClean="0"/>
              <a:t>, where </a:t>
            </a:r>
            <a:r>
              <a:rPr lang="en-US" altLang="zh-TW" i="1" dirty="0" smtClean="0"/>
              <a:t>F’(x) = f(x).</a:t>
            </a:r>
          </a:p>
          <a:p>
            <a:pPr lvl="1"/>
            <a:r>
              <a:rPr lang="en-US" altLang="zh-TW" dirty="0" smtClean="0"/>
              <a:t>Intersection computation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Graph of </a:t>
            </a:r>
            <a:r>
              <a:rPr lang="en-US" altLang="zh-TW" i="1" dirty="0" smtClean="0">
                <a:solidFill>
                  <a:srgbClr val="0070C0"/>
                </a:solidFill>
              </a:rPr>
              <a:t>f(x)</a:t>
            </a:r>
            <a:r>
              <a:rPr lang="en-US" altLang="zh-TW" dirty="0" smtClean="0">
                <a:solidFill>
                  <a:srgbClr val="0070C0"/>
                </a:solidFill>
              </a:rPr>
              <a:t> and its root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i="1" dirty="0" smtClean="0">
                <a:solidFill>
                  <a:srgbClr val="0070C0"/>
                </a:solidFill>
              </a:rPr>
              <a:t>x</a:t>
            </a:r>
            <a:r>
              <a:rPr lang="zh-TW" altLang="en-US" i="1" dirty="0" smtClean="0">
                <a:solidFill>
                  <a:srgbClr val="0070C0"/>
                </a:solidFill>
              </a:rPr>
              <a:t>*</a:t>
            </a:r>
            <a:r>
              <a:rPr lang="en-US" altLang="zh-TW" dirty="0" smtClean="0">
                <a:solidFill>
                  <a:srgbClr val="0070C0"/>
                </a:solidFill>
              </a:rPr>
              <a:t>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220072" y="2780928"/>
            <a:ext cx="0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716016" y="4077072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/>
          <p:nvPr/>
        </p:nvCxnSpPr>
        <p:spPr>
          <a:xfrm>
            <a:off x="5076056" y="3356992"/>
            <a:ext cx="2520280" cy="1224136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336196" y="4041068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047384" y="39690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x</a:t>
            </a:r>
            <a:endParaRPr lang="zh-TW" altLang="en-US" i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292080" y="28529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f</a:t>
            </a:r>
            <a:r>
              <a:rPr lang="en-US" altLang="zh-TW" i="1" dirty="0" smtClean="0"/>
              <a:t>(x)</a:t>
            </a:r>
            <a:endParaRPr lang="zh-TW" altLang="en-US" i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120946" y="415372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i="1" dirty="0" smtClean="0">
                <a:solidFill>
                  <a:srgbClr val="FF0000"/>
                </a:solidFill>
              </a:rPr>
              <a:t>*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3D30-2C74-47D7-8AD2-1D3A05FB6A18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5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Root-Finding Methods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Bisection Method</a:t>
            </a:r>
          </a:p>
          <a:p>
            <a:pPr lvl="1"/>
            <a:r>
              <a:rPr lang="en-US" altLang="zh-TW" dirty="0" smtClean="0"/>
              <a:t>The slowest</a:t>
            </a:r>
          </a:p>
          <a:p>
            <a:pPr lvl="1"/>
            <a:r>
              <a:rPr lang="en-US" altLang="zh-TW" dirty="0" smtClean="0"/>
              <a:t>The most accurate, in terms of max error.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Newton’s method</a:t>
            </a:r>
          </a:p>
          <a:p>
            <a:pPr lvl="1"/>
            <a:r>
              <a:rPr lang="en-US" altLang="zh-TW" dirty="0" smtClean="0"/>
              <a:t>The fastest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May diverge</a:t>
            </a:r>
          </a:p>
          <a:p>
            <a:pPr lvl="1"/>
            <a:r>
              <a:rPr lang="en-US" altLang="zh-TW" dirty="0" smtClean="0"/>
              <a:t>Need to know the derivative </a:t>
            </a:r>
            <a:r>
              <a:rPr lang="en-US" altLang="zh-TW" i="1" dirty="0" smtClean="0"/>
              <a:t>f’(x)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Secant method</a:t>
            </a:r>
          </a:p>
          <a:p>
            <a:pPr lvl="1"/>
            <a:r>
              <a:rPr lang="en-US" altLang="zh-TW" dirty="0" smtClean="0"/>
              <a:t>Similar to the Newton’s method</a:t>
            </a:r>
          </a:p>
          <a:p>
            <a:pPr lvl="1"/>
            <a:r>
              <a:rPr lang="en-US" altLang="zh-TW" dirty="0" smtClean="0"/>
              <a:t>But, derivative </a:t>
            </a:r>
            <a:r>
              <a:rPr lang="en-US" altLang="zh-TW" i="1" dirty="0" smtClean="0"/>
              <a:t>f’(x) </a:t>
            </a:r>
            <a:r>
              <a:rPr lang="en-US" altLang="zh-TW" dirty="0" smtClean="0"/>
              <a:t>is not required.</a:t>
            </a:r>
          </a:p>
          <a:p>
            <a:pPr lvl="1"/>
            <a:r>
              <a:rPr lang="en-US" altLang="zh-TW" dirty="0" smtClean="0"/>
              <a:t>Faster than the bisection, but slower than the Newton’s method.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C778-1E0E-4D30-9A29-03D97745B52E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3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Bisection Method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Find </a:t>
            </a:r>
            <a:r>
              <a:rPr lang="en-US" altLang="zh-TW" i="1" dirty="0" smtClean="0"/>
              <a:t>x=x*</a:t>
            </a:r>
            <a:r>
              <a:rPr lang="en-US" altLang="zh-TW" dirty="0" smtClean="0"/>
              <a:t> such that </a:t>
            </a:r>
            <a:r>
              <a:rPr lang="en-US" altLang="zh-TW" i="1" dirty="0" smtClean="0"/>
              <a:t>f(x*) </a:t>
            </a:r>
            <a:r>
              <a:rPr lang="en-US" altLang="zh-TW" dirty="0" smtClean="0"/>
              <a:t>= 0.</a:t>
            </a:r>
          </a:p>
          <a:p>
            <a:r>
              <a:rPr lang="en-US" altLang="zh-TW" dirty="0" smtClean="0"/>
              <a:t>The algorithm:: </a:t>
            </a:r>
          </a:p>
          <a:p>
            <a:pPr marL="457200" lvl="1" indent="0">
              <a:buNone/>
            </a:pPr>
            <a:r>
              <a:rPr lang="en-US" altLang="zh-TW" dirty="0" smtClean="0"/>
              <a:t>0. Find an interval [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], where </a:t>
            </a:r>
            <a:r>
              <a:rPr lang="en-US" altLang="zh-TW" i="1" dirty="0" smtClean="0"/>
              <a:t>a &lt; b</a:t>
            </a:r>
            <a:r>
              <a:rPr lang="en-US" altLang="zh-TW" dirty="0" smtClean="0"/>
              <a:t> and sign( </a:t>
            </a:r>
            <a:r>
              <a:rPr lang="en-US" altLang="zh-TW" i="1" dirty="0" smtClean="0"/>
              <a:t>f(a)</a:t>
            </a:r>
            <a:r>
              <a:rPr lang="en-US" altLang="zh-TW" dirty="0" smtClean="0"/>
              <a:t> ) ≠ sign( </a:t>
            </a:r>
            <a:r>
              <a:rPr lang="en-US" altLang="zh-TW" i="1" dirty="0" smtClean="0"/>
              <a:t>f(b)</a:t>
            </a:r>
            <a:r>
              <a:rPr lang="en-US" altLang="zh-TW" dirty="0" smtClean="0"/>
              <a:t> 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Compute </a:t>
            </a:r>
            <a:r>
              <a:rPr lang="en-US" altLang="zh-TW" i="1" dirty="0" smtClean="0"/>
              <a:t>c = (</a:t>
            </a:r>
            <a:r>
              <a:rPr lang="en-US" altLang="zh-TW" i="1" dirty="0" err="1" smtClean="0"/>
              <a:t>a+b</a:t>
            </a:r>
            <a:r>
              <a:rPr lang="en-US" altLang="zh-TW" i="1" dirty="0" smtClean="0"/>
              <a:t>)/2</a:t>
            </a:r>
            <a:r>
              <a:rPr lang="en-US" altLang="zh-TW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Compute </a:t>
            </a:r>
            <a:r>
              <a:rPr lang="en-US" altLang="zh-TW" i="1" dirty="0" smtClean="0"/>
              <a:t>f(c)</a:t>
            </a:r>
            <a:r>
              <a:rPr lang="en-US" altLang="zh-TW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If sign( </a:t>
            </a:r>
            <a:r>
              <a:rPr lang="en-US" altLang="zh-TW" i="1" dirty="0" smtClean="0"/>
              <a:t>f(a) </a:t>
            </a:r>
            <a:r>
              <a:rPr lang="en-US" altLang="zh-TW" dirty="0" smtClean="0"/>
              <a:t>) = sign( </a:t>
            </a:r>
            <a:r>
              <a:rPr lang="en-US" altLang="zh-TW" i="1" dirty="0" smtClean="0"/>
              <a:t>f(c)</a:t>
            </a:r>
            <a:r>
              <a:rPr lang="en-US" altLang="zh-TW" dirty="0" smtClean="0"/>
              <a:t> ), </a:t>
            </a:r>
            <a:r>
              <a:rPr lang="en-US" altLang="zh-TW" i="1" dirty="0" smtClean="0"/>
              <a:t>a = c</a:t>
            </a:r>
            <a:r>
              <a:rPr lang="en-US" altLang="zh-TW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Else </a:t>
            </a:r>
            <a:r>
              <a:rPr lang="en-US" altLang="zh-TW" i="1" dirty="0" smtClean="0"/>
              <a:t>b = c</a:t>
            </a:r>
            <a:r>
              <a:rPr lang="en-US" altLang="zh-TW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i="1" dirty="0" smtClean="0"/>
              <a:t>|b-a| </a:t>
            </a:r>
            <a:r>
              <a:rPr lang="en-US" altLang="zh-TW" i="1" dirty="0" smtClean="0">
                <a:latin typeface="Times New Roman"/>
                <a:cs typeface="Times New Roman"/>
              </a:rPr>
              <a:t>≤ </a:t>
            </a:r>
            <a:r>
              <a:rPr lang="el-GR" altLang="zh-TW" i="1" dirty="0" smtClean="0">
                <a:latin typeface="Times New Roman"/>
                <a:cs typeface="Times New Roman"/>
              </a:rPr>
              <a:t>ε</a:t>
            </a:r>
            <a:r>
              <a:rPr lang="en-US" altLang="zh-TW" dirty="0" smtClean="0">
                <a:latin typeface="Times New Roman"/>
                <a:cs typeface="Times New Roman"/>
              </a:rPr>
              <a:t>, output </a:t>
            </a:r>
            <a:r>
              <a:rPr lang="en-US" altLang="zh-TW" i="1" dirty="0" smtClean="0">
                <a:latin typeface="Times New Roman"/>
                <a:cs typeface="Times New Roman"/>
              </a:rPr>
              <a:t>c</a:t>
            </a:r>
            <a:r>
              <a:rPr lang="en-US" altLang="zh-TW" dirty="0" smtClean="0">
                <a:latin typeface="Times New Roman"/>
                <a:cs typeface="Times New Roman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latin typeface="Times New Roman"/>
                <a:cs typeface="Times New Roman"/>
              </a:rPr>
              <a:t>Else go to 1;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Graph of the bi-section method. One iteration computation.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5148064" y="4293096"/>
            <a:ext cx="3240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55514" y="4185084"/>
            <a:ext cx="4571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722525" y="4184873"/>
            <a:ext cx="4571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28384" y="4185084"/>
            <a:ext cx="4571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940152" y="2492896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 13"/>
          <p:cNvSpPr/>
          <p:nvPr/>
        </p:nvSpPr>
        <p:spPr>
          <a:xfrm>
            <a:off x="5391150" y="2492896"/>
            <a:ext cx="2781250" cy="2660129"/>
          </a:xfrm>
          <a:custGeom>
            <a:avLst/>
            <a:gdLst>
              <a:gd name="connsiteX0" fmla="*/ 2552700 w 2552700"/>
              <a:gd name="connsiteY0" fmla="*/ 0 h 2247900"/>
              <a:gd name="connsiteX1" fmla="*/ 1562100 w 2552700"/>
              <a:gd name="connsiteY1" fmla="*/ 1666875 h 2247900"/>
              <a:gd name="connsiteX2" fmla="*/ 0 w 25527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2700" h="2247900">
                <a:moveTo>
                  <a:pt x="2552700" y="0"/>
                </a:moveTo>
                <a:cubicBezTo>
                  <a:pt x="2270125" y="646112"/>
                  <a:pt x="1987550" y="1292225"/>
                  <a:pt x="1562100" y="1666875"/>
                </a:cubicBezTo>
                <a:cubicBezTo>
                  <a:pt x="1136650" y="2041525"/>
                  <a:pt x="568325" y="2144712"/>
                  <a:pt x="0" y="22479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0" idx="0"/>
          </p:cNvCxnSpPr>
          <p:nvPr/>
        </p:nvCxnSpPr>
        <p:spPr>
          <a:xfrm flipV="1">
            <a:off x="8051244" y="2852936"/>
            <a:ext cx="0" cy="13321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</p:cNvCxnSpPr>
          <p:nvPr/>
        </p:nvCxnSpPr>
        <p:spPr>
          <a:xfrm>
            <a:off x="5478374" y="4401108"/>
            <a:ext cx="22859" cy="7519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601755" y="381554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c</a:t>
            </a:r>
            <a:endParaRPr lang="zh-TW" altLang="en-US" i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178291" y="43941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a</a:t>
            </a:r>
            <a:endParaRPr lang="zh-TW" altLang="en-US" i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28730" y="44003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b</a:t>
            </a:r>
            <a:endParaRPr lang="zh-TW" altLang="en-US" i="1" dirty="0"/>
          </a:p>
        </p:txBody>
      </p:sp>
      <p:sp>
        <p:nvSpPr>
          <p:cNvPr id="24" name="橢圓 23"/>
          <p:cNvSpPr/>
          <p:nvPr/>
        </p:nvSpPr>
        <p:spPr>
          <a:xfrm>
            <a:off x="7205017" y="4256087"/>
            <a:ext cx="72008" cy="72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9" idx="2"/>
          </p:cNvCxnSpPr>
          <p:nvPr/>
        </p:nvCxnSpPr>
        <p:spPr>
          <a:xfrm>
            <a:off x="6745385" y="4400897"/>
            <a:ext cx="0" cy="3626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652120" y="4185084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776-C9B8-4E86-B84A-209196196CAF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4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Pseudo-Codes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i="1" dirty="0" smtClean="0"/>
              <a:t>double bisect(double a, double b, double (*f)(double))</a:t>
            </a:r>
          </a:p>
          <a:p>
            <a:pPr marL="0" indent="0">
              <a:buNone/>
            </a:pPr>
            <a:r>
              <a:rPr lang="en-US" altLang="zh-TW" i="1" dirty="0" smtClean="0"/>
              <a:t>{</a:t>
            </a:r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double c, fa, fb, fc;</a:t>
            </a:r>
          </a:p>
          <a:p>
            <a:pPr marL="0" indent="0">
              <a:buNone/>
            </a:pPr>
            <a:endParaRPr lang="en-US" altLang="zh-TW" i="1" dirty="0" smtClean="0"/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fa = f(a); fb = f(b);</a:t>
            </a:r>
            <a:endParaRPr lang="en-US" altLang="zh-TW" i="1" dirty="0"/>
          </a:p>
          <a:p>
            <a:pPr marL="0" indent="0">
              <a:buNone/>
            </a:pPr>
            <a:r>
              <a:rPr lang="en-US" altLang="zh-TW" i="1" dirty="0" smtClean="0"/>
              <a:t>   while(</a:t>
            </a:r>
            <a:r>
              <a:rPr lang="en-US" altLang="zh-TW" i="1" dirty="0" err="1" smtClean="0"/>
              <a:t>fabs</a:t>
            </a:r>
            <a:r>
              <a:rPr lang="en-US" altLang="zh-TW" i="1" dirty="0" smtClean="0"/>
              <a:t>(b-a)&gt;</a:t>
            </a:r>
            <a:r>
              <a:rPr lang="el-GR" altLang="zh-TW" i="1" dirty="0" smtClean="0">
                <a:latin typeface="Times New Roman"/>
                <a:cs typeface="Times New Roman"/>
              </a:rPr>
              <a:t>ε</a:t>
            </a:r>
            <a:r>
              <a:rPr lang="en-US" altLang="zh-TW" i="1" dirty="0" smtClean="0">
                <a:latin typeface="Times New Roman"/>
                <a:cs typeface="Times New Roman"/>
              </a:rPr>
              <a:t>){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    c = (</a:t>
            </a:r>
            <a:r>
              <a:rPr lang="en-US" altLang="zh-TW" i="1" dirty="0" err="1" smtClean="0">
                <a:latin typeface="Times New Roman"/>
                <a:cs typeface="Times New Roman"/>
              </a:rPr>
              <a:t>a+b</a:t>
            </a:r>
            <a:r>
              <a:rPr lang="en-US" altLang="zh-TW" i="1" dirty="0" smtClean="0">
                <a:latin typeface="Times New Roman"/>
                <a:cs typeface="Times New Roman"/>
              </a:rPr>
              <a:t>)/2.0;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    fc = f(c);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    if(fc==0.0) return (c); </a:t>
            </a:r>
            <a:r>
              <a:rPr lang="en-US" altLang="zh-TW" i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//be careful here! Why?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    if(fa&lt;0.0&amp;&amp;fc&lt;0.0||fa&gt;0.0&amp;&amp;fc&gt;0.0) a = c;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    else b = c;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}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return (c);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}</a:t>
            </a:r>
          </a:p>
          <a:p>
            <a:pPr marL="0" indent="0">
              <a:buNone/>
            </a:pPr>
            <a:r>
              <a:rPr lang="en-US" altLang="zh-TW" i="1" dirty="0">
                <a:latin typeface="Times New Roman"/>
                <a:cs typeface="Times New Roman"/>
              </a:rPr>
              <a:t> </a:t>
            </a:r>
            <a:r>
              <a:rPr lang="en-US" altLang="zh-TW" i="1" dirty="0" smtClean="0">
                <a:latin typeface="Times New Roman"/>
                <a:cs typeface="Times New Roman"/>
              </a:rPr>
              <a:t>       </a:t>
            </a:r>
            <a:endParaRPr lang="zh-TW" altLang="en-US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E93C-AD41-48E3-9CDD-D63499D6935A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9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Reminder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To replace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or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 by </a:t>
                </a:r>
                <a:r>
                  <a:rPr lang="en-US" altLang="zh-TW" i="1" dirty="0" smtClean="0"/>
                  <a:t>c</a:t>
                </a:r>
                <a:r>
                  <a:rPr lang="en-US" altLang="zh-TW" dirty="0" smtClean="0"/>
                  <a:t>, we have to test the signs of </a:t>
                </a:r>
                <a:r>
                  <a:rPr lang="en-US" altLang="zh-TW" i="1" dirty="0" smtClean="0"/>
                  <a:t>f(a)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f(c)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Bad ideas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i="1" dirty="0" smtClean="0"/>
                  <a:t>if (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fa*fc &gt; 0.0</a:t>
                </a:r>
                <a:r>
                  <a:rPr lang="en-US" altLang="zh-TW" i="1" dirty="0" smtClean="0"/>
                  <a:t>) {…}</a:t>
                </a:r>
              </a:p>
              <a:p>
                <a:pPr lvl="1"/>
                <a:r>
                  <a:rPr lang="en-US" altLang="zh-TW" dirty="0" smtClean="0"/>
                  <a:t>Or other similar testing methods</a:t>
                </a:r>
              </a:p>
              <a:p>
                <a:r>
                  <a:rPr lang="en-US" altLang="zh-TW" dirty="0" smtClean="0"/>
                  <a:t>Why?</a:t>
                </a:r>
              </a:p>
              <a:p>
                <a:pPr lvl="1"/>
                <a:r>
                  <a:rPr lang="en-US" altLang="zh-TW" dirty="0" smtClean="0"/>
                  <a:t>As the bisection nearly converges, </a:t>
                </a:r>
                <a:r>
                  <a:rPr lang="en-US" altLang="zh-TW" i="1" dirty="0" smtClean="0"/>
                  <a:t>fa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fc</a:t>
                </a:r>
                <a:r>
                  <a:rPr lang="en-US" altLang="zh-TW" dirty="0" smtClean="0"/>
                  <a:t> will be small.</a:t>
                </a:r>
              </a:p>
              <a:p>
                <a:pPr lvl="1"/>
                <a:r>
                  <a:rPr lang="en-US" altLang="zh-TW" dirty="0" smtClean="0"/>
                  <a:t>The product </a:t>
                </a:r>
                <a:r>
                  <a:rPr lang="en-US" altLang="zh-TW" i="1" dirty="0" smtClean="0"/>
                  <a:t>fa*fc</a:t>
                </a:r>
                <a:r>
                  <a:rPr lang="en-US" altLang="zh-TW" dirty="0" smtClean="0"/>
                  <a:t> may lose some significant digits.</a:t>
                </a:r>
              </a:p>
              <a:p>
                <a:pPr lvl="1"/>
                <a:r>
                  <a:rPr lang="en-US" altLang="zh-TW" dirty="0" smtClean="0"/>
                  <a:t>Absolute error: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  <a:blipFill>
                <a:blip r:embed="rId2"/>
                <a:stretch>
                  <a:fillRect l="-1481" t="-2692" r="-2074" b="-18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53B0-88A9-4D93-ABA9-36C40682FCA8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84168" y="3501008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6132221" y="3356992"/>
            <a:ext cx="2256203" cy="288032"/>
          </a:xfrm>
          <a:custGeom>
            <a:avLst/>
            <a:gdLst>
              <a:gd name="connsiteX0" fmla="*/ 0 w 1932167"/>
              <a:gd name="connsiteY0" fmla="*/ 561621 h 561621"/>
              <a:gd name="connsiteX1" fmla="*/ 707666 w 1932167"/>
              <a:gd name="connsiteY1" fmla="*/ 434400 h 561621"/>
              <a:gd name="connsiteX2" fmla="*/ 1327868 w 1932167"/>
              <a:gd name="connsiteY2" fmla="*/ 60688 h 561621"/>
              <a:gd name="connsiteX3" fmla="*/ 1932167 w 1932167"/>
              <a:gd name="connsiteY3" fmla="*/ 5029 h 56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67" h="561621">
                <a:moveTo>
                  <a:pt x="0" y="561621"/>
                </a:moveTo>
                <a:cubicBezTo>
                  <a:pt x="243177" y="539755"/>
                  <a:pt x="486355" y="517889"/>
                  <a:pt x="707666" y="434400"/>
                </a:cubicBezTo>
                <a:cubicBezTo>
                  <a:pt x="928977" y="350911"/>
                  <a:pt x="1123785" y="132250"/>
                  <a:pt x="1327868" y="60688"/>
                </a:cubicBezTo>
                <a:cubicBezTo>
                  <a:pt x="1531951" y="-10874"/>
                  <a:pt x="1732059" y="-2923"/>
                  <a:pt x="1932167" y="5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516216" y="3501008"/>
            <a:ext cx="0" cy="1440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740352" y="3392341"/>
            <a:ext cx="8384" cy="108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78081" y="3019018"/>
                <a:ext cx="1689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</m:t>
                      </m:r>
                    </m:oMath>
                  </m:oMathPara>
                </a14:m>
                <a:endParaRPr lang="en-US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81" y="3019018"/>
                <a:ext cx="168918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3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242" y="5459387"/>
            <a:ext cx="4176464" cy="2018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755576" y="4547666"/>
            <a:ext cx="4176464" cy="393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755576" y="4093505"/>
            <a:ext cx="4176464" cy="2715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766242" y="2852936"/>
            <a:ext cx="4165798" cy="432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55576" y="2060848"/>
            <a:ext cx="4176464" cy="50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r>
                  <a:rPr lang="en-US" altLang="zh-TW" dirty="0" smtClean="0"/>
                  <a:t>Finding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≡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−5=0.0</m:t>
                    </m:r>
                  </m:oMath>
                </a14:m>
                <a:r>
                  <a:rPr lang="en-US" altLang="zh-TW" b="0" dirty="0" smtClean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−6</m:t>
                        </m:r>
                      </m:sup>
                    </m:sSup>
                  </m:oMath>
                </a14:m>
                <a:endParaRPr lang="en-US" altLang="zh-TW" b="0" dirty="0" smtClean="0">
                  <a:ea typeface="Cambria Math"/>
                </a:endParaRPr>
              </a:p>
              <a:p>
                <a:r>
                  <a:rPr lang="zh-TW" altLang="en-US" dirty="0"/>
                  <a:t>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     a           </a:t>
                </a:r>
                <a:r>
                  <a:rPr lang="en-US" altLang="zh-TW" dirty="0" smtClean="0"/>
                  <a:t>       </a:t>
                </a:r>
                <a:r>
                  <a:rPr lang="en-US" altLang="zh-TW" dirty="0"/>
                  <a:t>b             </a:t>
                </a:r>
                <a:r>
                  <a:rPr lang="en-US" altLang="zh-TW" dirty="0" smtClean="0"/>
                  <a:t>    c                </a:t>
                </a:r>
                <a:r>
                  <a:rPr lang="en-US" altLang="zh-TW" dirty="0" err="1"/>
                  <a:t>errA</a:t>
                </a:r>
                <a:r>
                  <a:rPr lang="en-US" altLang="zh-TW" dirty="0"/>
                  <a:t>               </a:t>
                </a:r>
                <a:r>
                  <a:rPr lang="en-US" altLang="zh-TW" dirty="0" err="1"/>
                  <a:t>errB</a:t>
                </a:r>
                <a:r>
                  <a:rPr lang="en-US" altLang="zh-TW" dirty="0"/>
                  <a:t>             </a:t>
                </a:r>
                <a:r>
                  <a:rPr lang="en-US" altLang="zh-TW" dirty="0" err="1"/>
                  <a:t>errC</a:t>
                </a:r>
                <a:endParaRPr lang="zh-TW" altLang="en-US" dirty="0"/>
              </a:p>
              <a:p>
                <a:r>
                  <a:rPr lang="en-US" altLang="zh-TW" dirty="0" smtClean="0"/>
                  <a:t>-------------------------------------------------------------------------------------------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1 0.000000    5.000000   2.500000     -5.000000    20.000000    1.250000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2 0.000000    2.500000   1.250000     -5.000000    1.250000    -3.437500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3 1.250000    2.500000   1.875000     -3.437500    1.250000    -1.484375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4 1.875000    2.500000   2.187500     -1.484375    1.250000    -0.214844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5 2.187500    2.500000   2.343750     -0.214844    1.250000    0.493164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6 2.187500    2.343750   2.265625     -0.214844    0.493164    0.133057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7 2.187500    2.265625   2.226563     -0.214844    0.133057    -0.042419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8 2.226563    2.265625   2.246094     -0.042419    0.133057    0.044937</a:t>
                </a:r>
                <a:endParaRPr lang="zh-TW" altLang="en-US" dirty="0"/>
              </a:p>
              <a:p>
                <a:r>
                  <a:rPr lang="zh-TW" altLang="en-US" dirty="0"/>
                  <a:t>  </a:t>
                </a:r>
                <a:r>
                  <a:rPr lang="en-US" altLang="zh-TW" dirty="0"/>
                  <a:t>9 2.226563    2.246094   2.236328     -0.042419    0.044937    0.001163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10 2.226563    2.236328   2.231445     -0.042419    0.001163    -0.020652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11 2.231445    2.236328   2.233887     -0.020652    0.001163    -0.009750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12 2.233887    2.236328   2.235107     -0.009750    0.001163    -0.004295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13 2.235107    2.236328   2.235718     -0.004295    0.001163    -0.001566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14 2.235718    2.236328   2.236023     -0.001566    0.001163    -0.000201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15 2.236023    2.236328   2.236176     -0.000201    0.001163    0.000481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16 2.236023    2.236176   2.236099     -0.000201    0.000481    0.000140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17 2.236023    2.236099   2.236061     -0.000201    0.000140    -0.000031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18 2.236061    2.236099   2.236080     -0.000031    0.000140    0.000055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19 2.236061    2.236080   2.236071     -0.000031    0.000055    0.000012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20 2.236061    2.236071   2.236066     -0.000031    0.000012    -0.000009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21 2.236066    2.236071   2.236068     -0.000009    0.000012    0.000001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22 2.236066    2.236068   2.236067     -0.000009    0.000001    -0.000004</a:t>
                </a:r>
                <a:endParaRPr lang="zh-TW" altLang="en-US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23 2.236067    2.236068   2.236068     -0.000004    0.000001    -0.000001</a:t>
                </a:r>
                <a:endParaRPr lang="zh-TW" altLang="en-US" dirty="0"/>
              </a:p>
              <a:p>
                <a:r>
                  <a:rPr lang="en-US" altLang="zh-TW" dirty="0" smtClean="0"/>
                  <a:t>--------------------------------------------------------------------------------------------</a:t>
                </a:r>
                <a:endParaRPr lang="zh-TW" altLang="en-US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Root= 2.236068, error=-0.000001</a:t>
                </a:r>
                <a:endParaRPr lang="zh-TW" altLang="en-US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D6F7-F08C-40C8-B587-0644D8662D70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1844824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 Rate (1)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altLang="zh-TW" sz="4400" dirty="0" smtClean="0"/>
                  <a:t>The width of the initial interval = |</a:t>
                </a:r>
                <a:r>
                  <a:rPr lang="en-US" altLang="zh-TW" sz="4400" i="1" dirty="0" smtClean="0"/>
                  <a:t>b-a</a:t>
                </a:r>
                <a:r>
                  <a:rPr lang="en-US" altLang="zh-TW" sz="4400" dirty="0" smtClean="0"/>
                  <a:t>|;</a:t>
                </a:r>
              </a:p>
              <a:p>
                <a:r>
                  <a:rPr lang="en-US" altLang="zh-TW" sz="4400" dirty="0" smtClean="0">
                    <a:solidFill>
                      <a:srgbClr val="C00000"/>
                    </a:solidFill>
                  </a:rPr>
                  <a:t>Assume N iterations are required such that |</a:t>
                </a:r>
                <a:r>
                  <a:rPr lang="en-US" altLang="zh-TW" sz="4400" i="1" dirty="0" smtClean="0">
                    <a:solidFill>
                      <a:srgbClr val="C00000"/>
                    </a:solidFill>
                  </a:rPr>
                  <a:t>b-a</a:t>
                </a:r>
                <a:r>
                  <a:rPr lang="en-US" altLang="zh-TW" sz="4400" dirty="0" smtClean="0">
                    <a:solidFill>
                      <a:srgbClr val="C00000"/>
                    </a:solidFill>
                  </a:rPr>
                  <a:t>| &lt; </a:t>
                </a:r>
                <a:r>
                  <a:rPr lang="el-GR" altLang="zh-TW" sz="4400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ε</a:t>
                </a:r>
                <a:r>
                  <a:rPr lang="en-US" altLang="zh-TW" sz="4400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. N = ?</a:t>
                </a:r>
              </a:p>
              <a:p>
                <a:endParaRPr lang="en-US" altLang="zh-TW" sz="4400" dirty="0">
                  <a:latin typeface="Times New Roman"/>
                  <a:cs typeface="Times New Roman"/>
                </a:endParaRPr>
              </a:p>
              <a:p>
                <a:r>
                  <a:rPr lang="en-US" altLang="zh-TW" sz="4400" dirty="0" smtClean="0"/>
                  <a:t>At each iteration, the width is halved.</a:t>
                </a:r>
              </a:p>
              <a:p>
                <a:r>
                  <a:rPr lang="en-US" altLang="zh-TW" sz="4400" dirty="0" smtClean="0"/>
                  <a:t>After N iterations,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4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4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TW" sz="4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TW" sz="4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4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TW" sz="4400" b="0" i="1" smtClean="0">
                                  <a:latin typeface="Cambria Math"/>
                                </a:rPr>
                                <m:t>|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44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altLang="zh-TW" sz="440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zh-TW" altLang="en-US" sz="4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altLang="zh-TW" sz="4400" dirty="0" smtClean="0"/>
              </a:p>
              <a:p>
                <a:r>
                  <a:rPr lang="en-US" altLang="zh-TW" sz="4400" dirty="0" smtClean="0"/>
                  <a:t>Taking reciprocals on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4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4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TW" sz="4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TW" sz="4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4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4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  <m:r>
                        <a:rPr lang="en-US" altLang="zh-TW" sz="4400" b="0" i="1" smtClean="0">
                          <a:latin typeface="Cambria Math"/>
                        </a:rPr>
                        <m:t>&gt;</m:t>
                      </m:r>
                      <m:box>
                        <m:box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4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4400" b="0" i="1" smtClean="0">
                                  <a:latin typeface="Cambria Math"/>
                                </a:rPr>
                                <m:t>𝜖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altLang="zh-TW" sz="4400" b="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08" t="-2291" r="-3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i="1" dirty="0" smtClean="0"/>
              <a:t>double </a:t>
            </a:r>
            <a:r>
              <a:rPr lang="en-US" altLang="zh-TW" sz="1600" i="1" dirty="0"/>
              <a:t>bisect(double a, double b, double (*f)(double))</a:t>
            </a:r>
          </a:p>
          <a:p>
            <a:pPr marL="0" indent="0">
              <a:buNone/>
            </a:pPr>
            <a:r>
              <a:rPr lang="en-US" altLang="zh-TW" sz="1600" i="1" dirty="0"/>
              <a:t>{</a:t>
            </a:r>
          </a:p>
          <a:p>
            <a:pPr marL="0" indent="0">
              <a:buNone/>
            </a:pPr>
            <a:r>
              <a:rPr lang="en-US" altLang="zh-TW" sz="1600" i="1" dirty="0"/>
              <a:t>   double c, fa, fb, fc;</a:t>
            </a:r>
          </a:p>
          <a:p>
            <a:pPr marL="0" indent="0">
              <a:buNone/>
            </a:pPr>
            <a:endParaRPr lang="en-US" altLang="zh-TW" sz="1600" i="1" dirty="0"/>
          </a:p>
          <a:p>
            <a:pPr marL="0" indent="0">
              <a:buNone/>
            </a:pPr>
            <a:r>
              <a:rPr lang="en-US" altLang="zh-TW" sz="1600" i="1" dirty="0"/>
              <a:t>   fa = f(a); fb = f(b);</a:t>
            </a:r>
          </a:p>
          <a:p>
            <a:pPr marL="0" indent="0">
              <a:buNone/>
            </a:pPr>
            <a:r>
              <a:rPr lang="en-US" altLang="zh-TW" sz="1600" i="1" dirty="0"/>
              <a:t>   while(</a:t>
            </a:r>
            <a:r>
              <a:rPr lang="en-US" altLang="zh-TW" sz="1600" i="1" dirty="0" err="1"/>
              <a:t>fabs</a:t>
            </a:r>
            <a:r>
              <a:rPr lang="en-US" altLang="zh-TW" sz="1600" i="1" dirty="0"/>
              <a:t>(b-a)&gt;</a:t>
            </a:r>
            <a:r>
              <a:rPr lang="el-GR" altLang="zh-TW" sz="1600" i="1" dirty="0">
                <a:cs typeface="Times New Roman"/>
              </a:rPr>
              <a:t>ε</a:t>
            </a:r>
            <a:r>
              <a:rPr lang="en-US" altLang="zh-TW" sz="1600" i="1" dirty="0">
                <a:cs typeface="Times New Roman"/>
              </a:rPr>
              <a:t>){</a:t>
            </a:r>
          </a:p>
          <a:p>
            <a:pPr marL="0" indent="0">
              <a:buNone/>
            </a:pPr>
            <a:r>
              <a:rPr lang="en-US" altLang="zh-TW" sz="1600" i="1" dirty="0">
                <a:cs typeface="Times New Roman"/>
              </a:rPr>
              <a:t>        c = (</a:t>
            </a:r>
            <a:r>
              <a:rPr lang="en-US" altLang="zh-TW" sz="1600" i="1" dirty="0" err="1">
                <a:cs typeface="Times New Roman"/>
              </a:rPr>
              <a:t>a+b</a:t>
            </a:r>
            <a:r>
              <a:rPr lang="en-US" altLang="zh-TW" sz="1600" i="1" dirty="0">
                <a:cs typeface="Times New Roman"/>
              </a:rPr>
              <a:t>)/2.0;</a:t>
            </a:r>
          </a:p>
          <a:p>
            <a:pPr marL="0" indent="0">
              <a:buNone/>
            </a:pPr>
            <a:r>
              <a:rPr lang="en-US" altLang="zh-TW" sz="1600" i="1" dirty="0">
                <a:cs typeface="Times New Roman"/>
              </a:rPr>
              <a:t>        fc = f(c);</a:t>
            </a:r>
          </a:p>
          <a:p>
            <a:pPr marL="0" indent="0">
              <a:buNone/>
            </a:pPr>
            <a:r>
              <a:rPr lang="en-US" altLang="zh-TW" sz="1600" i="1" dirty="0">
                <a:cs typeface="Times New Roman"/>
              </a:rPr>
              <a:t>        if(fc==0.0) return (c);</a:t>
            </a:r>
          </a:p>
          <a:p>
            <a:pPr marL="0" indent="0">
              <a:buNone/>
            </a:pPr>
            <a:r>
              <a:rPr lang="en-US" altLang="zh-TW" sz="1600" i="1" dirty="0">
                <a:cs typeface="Times New Roman"/>
              </a:rPr>
              <a:t>        if(fa&lt;0.0&amp;&amp;fc&lt;0.0||fa&gt;0.0&amp;&amp;fc&gt;0.0) a = c;</a:t>
            </a:r>
          </a:p>
          <a:p>
            <a:pPr marL="0" indent="0">
              <a:buNone/>
            </a:pPr>
            <a:r>
              <a:rPr lang="en-US" altLang="zh-TW" sz="1600" i="1" dirty="0">
                <a:cs typeface="Times New Roman"/>
              </a:rPr>
              <a:t>        else b = c;</a:t>
            </a:r>
          </a:p>
          <a:p>
            <a:pPr marL="0" indent="0">
              <a:buNone/>
            </a:pPr>
            <a:r>
              <a:rPr lang="en-US" altLang="zh-TW" sz="1600" i="1" dirty="0">
                <a:cs typeface="Times New Roman"/>
              </a:rPr>
              <a:t>    }</a:t>
            </a:r>
          </a:p>
          <a:p>
            <a:pPr marL="0" indent="0">
              <a:buNone/>
            </a:pPr>
            <a:r>
              <a:rPr lang="en-US" altLang="zh-TW" sz="1600" i="1" dirty="0">
                <a:cs typeface="Times New Roman"/>
              </a:rPr>
              <a:t>    return (c);</a:t>
            </a:r>
          </a:p>
          <a:p>
            <a:pPr marL="0" indent="0">
              <a:buNone/>
            </a:pPr>
            <a:r>
              <a:rPr lang="en-US" altLang="zh-TW" sz="1600" i="1" dirty="0">
                <a:cs typeface="Times New Roman"/>
              </a:rPr>
              <a:t> }</a:t>
            </a:r>
          </a:p>
          <a:p>
            <a:endParaRPr lang="zh-TW" alt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38B8-DF7C-4770-B9F8-5EC8B9F0C518}" type="datetime1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Bisection Method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824</Words>
  <Application>Microsoft Office PowerPoint</Application>
  <PresentationFormat>On-screen Show (4:3)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Bisection Method</vt:lpstr>
      <vt:lpstr>Outline</vt:lpstr>
      <vt:lpstr>Root-Finding Problem</vt:lpstr>
      <vt:lpstr>Root-Finding Methods</vt:lpstr>
      <vt:lpstr>The Bisection Method</vt:lpstr>
      <vt:lpstr>The Pseudo-Codes</vt:lpstr>
      <vt:lpstr>Reminder</vt:lpstr>
      <vt:lpstr>Example</vt:lpstr>
      <vt:lpstr>Converge Rate (1)</vt:lpstr>
      <vt:lpstr>Converge Rate (2)</vt:lpstr>
      <vt:lpstr>More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Error Analysis</dc:title>
  <dc:creator>guest123</dc:creator>
  <cp:lastModifiedBy>guest123</cp:lastModifiedBy>
  <cp:revision>26</cp:revision>
  <dcterms:created xsi:type="dcterms:W3CDTF">2017-07-09T06:55:18Z</dcterms:created>
  <dcterms:modified xsi:type="dcterms:W3CDTF">2019-09-15T03:01:55Z</dcterms:modified>
</cp:coreProperties>
</file>