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C72F0-76ED-40B4-B0E5-31D95814DEF4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A87C-93B8-413B-B273-F0104CD62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90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A87C-93B8-413B-B273-F0104CD624E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96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81A-08BF-495C-AFCD-925BC0284E88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E1A-286C-41E0-8428-84EB56D2EF2E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D07-0BB7-4E78-8D25-5291E0BCCBD4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F8A-7753-4B1D-9841-5883860D39CC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273-52F0-4C3E-857B-5CA31D7B1711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FE16-B3FA-4EA3-A118-7031C61F8CAA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760D-BECA-4C34-BE1E-DF1AD96528A4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E390-04FA-4CDF-909B-E6C0AE6F51D4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3709-99E8-417B-B2AC-E38FCA62C4DA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9F91-C16D-4CB2-B548-45685971F15C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180F-41DE-487D-A4E4-67D683821945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D53D-CB73-4FC1-ABB0-524220140696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Newton’s Method for Root-Finding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Single variable root finding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CA9-7AF4-4CE4-AC08-DC109D1EBFBE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 with Newton’s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Bad initial guess</a:t>
                </a:r>
              </a:p>
              <a:p>
                <a:pPr lvl="1"/>
                <a:r>
                  <a:rPr lang="en-US" altLang="zh-TW" dirty="0" smtClean="0"/>
                  <a:t>Diverged computation</a:t>
                </a:r>
              </a:p>
              <a:p>
                <a:r>
                  <a:rPr lang="en-US" altLang="zh-TW" dirty="0" smtClean="0"/>
                  <a:t>Vanish 1</a:t>
                </a:r>
                <a:r>
                  <a:rPr lang="en-US" altLang="zh-TW" baseline="30000" dirty="0" smtClean="0"/>
                  <a:t>st</a:t>
                </a:r>
                <a:r>
                  <a:rPr lang="en-US" altLang="zh-TW" dirty="0" smtClean="0"/>
                  <a:t> derivatives, multiple roots</a:t>
                </a:r>
              </a:p>
              <a:p>
                <a:pPr lvl="1"/>
                <a:r>
                  <a:rPr lang="en-US" altLang="zh-TW" dirty="0" smtClean="0"/>
                  <a:t>Slow converge rate</a:t>
                </a:r>
              </a:p>
              <a:p>
                <a:r>
                  <a:rPr lang="en-US" altLang="zh-TW" dirty="0" smtClean="0"/>
                  <a:t>Oscillation, if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Multiple roots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364088" y="443711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5724128" y="2492896"/>
            <a:ext cx="0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>
            <a:off x="5410200" y="2813793"/>
            <a:ext cx="3362325" cy="1604641"/>
          </a:xfrm>
          <a:custGeom>
            <a:avLst/>
            <a:gdLst>
              <a:gd name="connsiteX0" fmla="*/ 0 w 3362325"/>
              <a:gd name="connsiteY0" fmla="*/ 557114 h 1604641"/>
              <a:gd name="connsiteX1" fmla="*/ 1266825 w 3362325"/>
              <a:gd name="connsiteY1" fmla="*/ 1595339 h 1604641"/>
              <a:gd name="connsiteX2" fmla="*/ 2505075 w 3362325"/>
              <a:gd name="connsiteY2" fmla="*/ 23714 h 1604641"/>
              <a:gd name="connsiteX3" fmla="*/ 3362325 w 3362325"/>
              <a:gd name="connsiteY3" fmla="*/ 795239 h 160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1604641">
                <a:moveTo>
                  <a:pt x="0" y="557114"/>
                </a:moveTo>
                <a:cubicBezTo>
                  <a:pt x="424656" y="1120676"/>
                  <a:pt x="849313" y="1684239"/>
                  <a:pt x="1266825" y="1595339"/>
                </a:cubicBezTo>
                <a:cubicBezTo>
                  <a:pt x="1684338" y="1506439"/>
                  <a:pt x="2155825" y="157064"/>
                  <a:pt x="2505075" y="23714"/>
                </a:cubicBezTo>
                <a:cubicBezTo>
                  <a:pt x="2854325" y="-109636"/>
                  <a:pt x="3108325" y="342801"/>
                  <a:pt x="3362325" y="7952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568194" y="4391393"/>
            <a:ext cx="72008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824108" y="4509120"/>
                <a:ext cx="1960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108" y="4509120"/>
                <a:ext cx="196028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C37-DF0C-4AC2-819D-F3DF344B4828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 Roots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576" y="1556792"/>
                <a:ext cx="7200800" cy="4525963"/>
              </a:xfrm>
            </p:spPr>
            <p:txBody>
              <a:bodyPr>
                <a:normAutofit fontScale="4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−2)(2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+1)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Test Results,</a:t>
                </a:r>
              </a:p>
              <a:p>
                <a:r>
                  <a:rPr lang="en-US" altLang="zh-TW" dirty="0" smtClean="0"/>
                  <a:t>     </a:t>
                </a:r>
                <a:r>
                  <a:rPr lang="zh-TW" altLang="en-US" dirty="0" smtClean="0"/>
                  <a:t>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          </a:t>
                </a:r>
                <a:r>
                  <a:rPr lang="en-US" altLang="zh-TW" dirty="0" smtClean="0"/>
                  <a:t>  </a:t>
                </a:r>
                <a:r>
                  <a:rPr lang="en-US" altLang="zh-TW" dirty="0" smtClean="0"/>
                  <a:t>    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r>
                  <a:rPr lang="en-US" altLang="zh-TW" dirty="0"/>
                  <a:t>               </a:t>
                </a:r>
                <a:r>
                  <a:rPr lang="en-US" altLang="zh-TW" dirty="0" smtClean="0"/>
                  <a:t>   </a:t>
                </a:r>
                <a:r>
                  <a:rPr lang="en-US" altLang="zh-TW" dirty="0" smtClean="0"/>
                  <a:t>                            </a:t>
                </a:r>
                <a:r>
                  <a:rPr lang="en-US" altLang="zh-TW" dirty="0" smtClean="0"/>
                  <a:t>error</a:t>
                </a:r>
                <a:endParaRPr lang="zh-TW" altLang="en-US" dirty="0"/>
              </a:p>
              <a:p>
                <a:r>
                  <a:rPr lang="en-US" altLang="zh-TW" dirty="0"/>
                  <a:t>------------------------------------------------------------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0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4.0000000000 </a:t>
                </a:r>
                <a:r>
                  <a:rPr lang="zh-TW" altLang="en-US" dirty="0"/>
                  <a:t>	</a:t>
                </a:r>
                <a:r>
                  <a:rPr lang="zh-TW" altLang="en-US" dirty="0" smtClean="0"/>
                  <a:t>    </a:t>
                </a:r>
                <a:r>
                  <a:rPr lang="en-US" altLang="zh-TW" dirty="0"/>
                  <a:t>---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1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1.6666666667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2.3333333333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2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1.8760683761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0.2094017094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3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1.9594655554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0.0833971794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4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1.9874790099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0.0280134545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5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1.9962092361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0.0087302262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6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1.9988596101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0.0026503740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7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1.9996575969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0.0007979868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8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1.9998972533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0.0002396563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9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1.9999691737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0.0000719204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10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1.9999907519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0.0000215782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11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1.9999972255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0.0000064737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12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1.9999991677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0.0000019421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13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1.9999997503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0.0000005826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14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1.9999999251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0.0000001748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15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1.9999999775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0.0000000524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16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1.9999999933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0.0000000157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17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1.9999999980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0.0000000047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18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1.9999999994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0.0000000014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19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1.9999999998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0.0000000004</a:t>
                </a:r>
                <a:endParaRPr lang="zh-TW" altLang="en-US" dirty="0"/>
              </a:p>
              <a:p>
                <a:r>
                  <a:rPr lang="en-US" altLang="zh-TW" dirty="0"/>
                  <a:t>------------------------------------------------------------</a:t>
                </a:r>
                <a:endParaRPr lang="zh-TW" altLang="en-US" dirty="0"/>
              </a:p>
              <a:p>
                <a:r>
                  <a:rPr lang="nl-NL" altLang="zh-TW" dirty="0"/>
                  <a:t>Root=    1.9999999998, </a:t>
                </a:r>
                <a:r>
                  <a:rPr lang="nl-NL" altLang="zh-TW" i="1" dirty="0"/>
                  <a:t>f(x</a:t>
                </a:r>
                <a:r>
                  <a:rPr lang="nl-NL" altLang="zh-TW" i="1" dirty="0" smtClean="0"/>
                  <a:t>) </a:t>
                </a:r>
                <a:r>
                  <a:rPr lang="nl-NL" altLang="zh-TW" dirty="0" smtClean="0"/>
                  <a:t>=   </a:t>
                </a:r>
                <a:r>
                  <a:rPr lang="nl-NL" altLang="zh-TW" dirty="0"/>
                  <a:t>0.0000000000, err=   0.0000000004</a:t>
                </a:r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576" y="1556792"/>
                <a:ext cx="7200800" cy="4525963"/>
              </a:xfrm>
              <a:blipFill>
                <a:blip r:embed="rId2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A5-FDB6-4776-A718-EA744B0F5981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6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Modified Newton’s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If there are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 roots at </a:t>
                </a:r>
                <a:r>
                  <a:rPr lang="en-US" altLang="zh-TW" i="1" dirty="0" smtClean="0"/>
                  <a:t>x = r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𝑔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sz="2800" dirty="0" smtClean="0"/>
                  <a:t>The original Newton’s method enjoys only linear converge rate.</a:t>
                </a:r>
              </a:p>
              <a:p>
                <a:r>
                  <a:rPr lang="en-US" altLang="zh-TW" dirty="0" smtClean="0"/>
                  <a:t>Theoretically, the modified Newton’s method enjoys a quadratic converge rate.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𝑘𝑓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EFC3-CCFF-43E3-ADE0-073E2F64325A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3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Modified Newton’s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dirty="0" smtClean="0"/>
                  <a:t>If there are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 roots at </a:t>
                </a:r>
                <a:r>
                  <a:rPr lang="en-US" altLang="zh-TW" i="1" dirty="0" smtClean="0"/>
                  <a:t>x = r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𝑔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The modified Newton’s method should enjoy a quadratic converge rate.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𝑘𝑓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1482" r="-1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dirty="0" smtClean="0"/>
              <a:t>But, test results don’t support this theorem.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/>
              <a:t>i</a:t>
            </a:r>
            <a:r>
              <a:rPr lang="en-US" altLang="zh-TW" dirty="0"/>
              <a:t>           </a:t>
            </a:r>
            <a:r>
              <a:rPr lang="en-US" altLang="zh-TW" dirty="0" smtClean="0"/>
              <a:t>     </a:t>
            </a:r>
            <a:r>
              <a:rPr lang="en-US" altLang="zh-TW" dirty="0" err="1"/>
              <a:t>xn</a:t>
            </a:r>
            <a:r>
              <a:rPr lang="en-US" altLang="zh-TW" dirty="0"/>
              <a:t>              </a:t>
            </a:r>
            <a:r>
              <a:rPr lang="en-US" altLang="zh-TW" dirty="0" smtClean="0"/>
              <a:t>             </a:t>
            </a:r>
            <a:r>
              <a:rPr lang="en-US" altLang="zh-TW" dirty="0"/>
              <a:t>error</a:t>
            </a:r>
          </a:p>
          <a:p>
            <a:r>
              <a:rPr lang="en-US" altLang="zh-TW" dirty="0"/>
              <a:t>------------------------------------------------------------</a:t>
            </a:r>
          </a:p>
          <a:p>
            <a:r>
              <a:rPr lang="en-US" altLang="zh-TW" dirty="0"/>
              <a:t>       0 	   3.5000000000 	</a:t>
            </a:r>
            <a:r>
              <a:rPr lang="en-US" altLang="zh-TW" dirty="0" smtClean="0"/>
              <a:t>   </a:t>
            </a:r>
            <a:r>
              <a:rPr lang="en-US" altLang="zh-TW" dirty="0"/>
              <a:t>---</a:t>
            </a:r>
          </a:p>
          <a:p>
            <a:r>
              <a:rPr lang="en-US" altLang="zh-TW" dirty="0"/>
              <a:t>       1 	   0.3593750000 	   3.1406250000</a:t>
            </a:r>
          </a:p>
          <a:p>
            <a:r>
              <a:rPr lang="en-US" altLang="zh-TW" dirty="0"/>
              <a:t>       2 	   1.7802401456 	   1.4208651456</a:t>
            </a:r>
          </a:p>
          <a:p>
            <a:r>
              <a:rPr lang="en-US" altLang="zh-TW" dirty="0"/>
              <a:t>       3 	   2.0669336731 	   0.2866935275</a:t>
            </a:r>
          </a:p>
          <a:p>
            <a:r>
              <a:rPr lang="en-US" altLang="zh-TW" dirty="0"/>
              <a:t>       4 	   1.9712482702 	   0.0956854028</a:t>
            </a:r>
          </a:p>
          <a:p>
            <a:r>
              <a:rPr lang="en-US" altLang="zh-TW" dirty="0"/>
              <a:t>       5 	   2.0111375377 	   0.0398892675</a:t>
            </a:r>
          </a:p>
          <a:p>
            <a:r>
              <a:rPr lang="en-US" altLang="zh-TW" dirty="0"/>
              <a:t>       6 	   1.9954903722 	   0.0156471655</a:t>
            </a:r>
          </a:p>
          <a:p>
            <a:r>
              <a:rPr lang="en-US" altLang="zh-TW" dirty="0"/>
              <a:t>       7 	   2.0017949052 	   0.0063045329</a:t>
            </a:r>
          </a:p>
          <a:p>
            <a:r>
              <a:rPr lang="en-US" altLang="zh-TW" dirty="0"/>
              <a:t>       8 	   1.9992806203 	   0.0025142849</a:t>
            </a:r>
          </a:p>
          <a:p>
            <a:r>
              <a:rPr lang="en-US" altLang="zh-TW" dirty="0"/>
              <a:t>       9 	   2.0002875242 	   0.0010069039</a:t>
            </a:r>
          </a:p>
          <a:p>
            <a:r>
              <a:rPr lang="en-US" altLang="zh-TW" dirty="0"/>
              <a:t>      10 	   1.9998849539 	   0.0004025703</a:t>
            </a:r>
          </a:p>
          <a:p>
            <a:r>
              <a:rPr lang="en-US" altLang="zh-TW" dirty="0"/>
              <a:t>      11 	   2.0000460126 	   0.0001610587</a:t>
            </a:r>
          </a:p>
          <a:p>
            <a:r>
              <a:rPr lang="en-US" altLang="zh-TW" dirty="0"/>
              <a:t>      12 	   1.9999815940 	   0.0000644186</a:t>
            </a:r>
          </a:p>
          <a:p>
            <a:r>
              <a:rPr lang="en-US" altLang="zh-TW" dirty="0"/>
              <a:t>      13 	   2.0000073622 	   0.0000257682</a:t>
            </a:r>
          </a:p>
          <a:p>
            <a:r>
              <a:rPr lang="en-US" altLang="zh-TW" dirty="0"/>
              <a:t>      14 	   1.9999970551 	   0.0000103072</a:t>
            </a:r>
          </a:p>
          <a:p>
            <a:r>
              <a:rPr lang="en-US" altLang="zh-TW" dirty="0"/>
              <a:t>      15 	   2.0000011780 	   0.0000041229</a:t>
            </a:r>
          </a:p>
          <a:p>
            <a:r>
              <a:rPr lang="en-US" altLang="zh-TW" dirty="0"/>
              <a:t>      16 	   1.9999995288 	   0.0000016492</a:t>
            </a:r>
          </a:p>
          <a:p>
            <a:r>
              <a:rPr lang="en-US" altLang="zh-TW" dirty="0"/>
              <a:t>      17 	   2.0000001885 	   0.0000006597</a:t>
            </a:r>
          </a:p>
          <a:p>
            <a:r>
              <a:rPr lang="en-US" altLang="zh-TW" dirty="0"/>
              <a:t>      18 	   1.9999999246 	   0.0000002639</a:t>
            </a:r>
          </a:p>
          <a:p>
            <a:r>
              <a:rPr lang="en-US" altLang="zh-TW" dirty="0"/>
              <a:t>      19 	   2.0000000302 	   0.0000001055</a:t>
            </a:r>
          </a:p>
          <a:p>
            <a:r>
              <a:rPr lang="en-US" altLang="zh-TW" dirty="0"/>
              <a:t>      20 	   1.9999999879 	   0.0000000422</a:t>
            </a:r>
          </a:p>
          <a:p>
            <a:r>
              <a:rPr lang="en-US" altLang="zh-TW" dirty="0"/>
              <a:t>      21 	   2.0000000048 	   0.0000000169</a:t>
            </a:r>
          </a:p>
          <a:p>
            <a:r>
              <a:rPr lang="en-US" altLang="zh-TW" dirty="0"/>
              <a:t>      22 	   1.9999999981 	   0.0000000068</a:t>
            </a:r>
          </a:p>
          <a:p>
            <a:r>
              <a:rPr lang="en-US" altLang="zh-TW" dirty="0"/>
              <a:t>      23 	   2.0000000008 	   0.0000000027</a:t>
            </a:r>
          </a:p>
          <a:p>
            <a:r>
              <a:rPr lang="en-US" altLang="zh-TW" dirty="0"/>
              <a:t>      24 	   1.9999999997 	   0.0000000011</a:t>
            </a:r>
          </a:p>
          <a:p>
            <a:r>
              <a:rPr lang="en-US" altLang="zh-TW" dirty="0"/>
              <a:t>      25 	   2.0000000001 	   0.0000000004</a:t>
            </a:r>
          </a:p>
          <a:p>
            <a:r>
              <a:rPr lang="en-US" altLang="zh-TW" dirty="0"/>
              <a:t>------------------------------------------------------------</a:t>
            </a:r>
          </a:p>
          <a:p>
            <a:r>
              <a:rPr lang="en-US" altLang="zh-TW" dirty="0"/>
              <a:t>Root=    2.0000000001, f(x)=   0.0000000000, err=   0.0000000004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55576" y="5291916"/>
                <a:ext cx="3672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Example,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dirty="0"/>
                  <a:t>,</a:t>
                </a:r>
                <a:endParaRPr lang="en-US" altLang="zh-TW" dirty="0" smtClean="0"/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=2(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−2)(2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+1)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291916"/>
                <a:ext cx="3672407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495" t="-3289" b="-4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2D8E-4AD2-499E-B7D0-B5D4660A78AC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2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Modified Newton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𝑛</m:t>
                        </m:r>
                        <m:r>
                          <a:rPr lang="en-US" altLang="zh-TW" sz="3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3200" b="0" i="1" smtClean="0">
                                <a:latin typeface="Cambria Math"/>
                              </a:rPr>
                              <m:t>𝑘</m:t>
                            </m:r>
                          </m:e>
                        </m:rad>
                        <m:r>
                          <a:rPr lang="en-US" altLang="zh-TW" sz="32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TW" sz="3200" i="1">
                            <a:latin typeface="Cambria Math"/>
                          </a:rPr>
                          <m:t>𝑓</m:t>
                        </m:r>
                        <m:r>
                          <a:rPr lang="en-US" altLang="zh-TW" sz="32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32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sz="3200" dirty="0" smtClean="0"/>
                  <a:t>. 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r="-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Test results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/>
              <a:t>i</a:t>
            </a:r>
            <a:r>
              <a:rPr lang="en-US" altLang="zh-TW" dirty="0"/>
              <a:t>            </a:t>
            </a:r>
            <a:r>
              <a:rPr lang="en-US" altLang="zh-TW" dirty="0" err="1"/>
              <a:t>xn</a:t>
            </a:r>
            <a:r>
              <a:rPr lang="en-US" altLang="zh-TW" dirty="0"/>
              <a:t>               </a:t>
            </a:r>
            <a:r>
              <a:rPr lang="en-US" altLang="zh-TW" dirty="0" smtClean="0"/>
              <a:t>                    error</a:t>
            </a:r>
            <a:endParaRPr lang="en-US" altLang="zh-TW" dirty="0"/>
          </a:p>
          <a:p>
            <a:r>
              <a:rPr lang="en-US" altLang="zh-TW" dirty="0"/>
              <a:t>------------------------------------------------------------</a:t>
            </a:r>
          </a:p>
          <a:p>
            <a:r>
              <a:rPr lang="en-US" altLang="zh-TW" dirty="0"/>
              <a:t>       0 	   4.0000000000 	 ---</a:t>
            </a:r>
          </a:p>
          <a:p>
            <a:r>
              <a:rPr lang="en-US" altLang="zh-TW" dirty="0"/>
              <a:t>       1 	   0.7006666667 	   3.2993333333</a:t>
            </a:r>
          </a:p>
          <a:p>
            <a:r>
              <a:rPr lang="en-US" altLang="zh-TW" dirty="0"/>
              <a:t>       2 	   1.5390621390 	   0.8383954723</a:t>
            </a:r>
          </a:p>
          <a:p>
            <a:r>
              <a:rPr lang="en-US" altLang="zh-TW" dirty="0"/>
              <a:t>       3 	   1.9312425804 	   0.3921804414</a:t>
            </a:r>
          </a:p>
          <a:p>
            <a:r>
              <a:rPr lang="en-US" altLang="zh-TW" dirty="0"/>
              <a:t>       4 	   1.9978336894 	   0.0665911090</a:t>
            </a:r>
          </a:p>
          <a:p>
            <a:r>
              <a:rPr lang="en-US" altLang="zh-TW" dirty="0"/>
              <a:t>       5 	   1.9999764439 	   0.0021427545</a:t>
            </a:r>
          </a:p>
          <a:p>
            <a:r>
              <a:rPr lang="en-US" altLang="zh-TW" dirty="0"/>
              <a:t>       6 	   1.9999997596 	   0.0000233156</a:t>
            </a:r>
          </a:p>
          <a:p>
            <a:r>
              <a:rPr lang="en-US" altLang="zh-TW" dirty="0"/>
              <a:t>       7 	   1.9999999975 	   0.0000002380</a:t>
            </a:r>
          </a:p>
          <a:p>
            <a:r>
              <a:rPr lang="en-US" altLang="zh-TW" dirty="0"/>
              <a:t>       8 	   2.0000000000 	   0.0000000024</a:t>
            </a:r>
          </a:p>
          <a:p>
            <a:r>
              <a:rPr lang="en-US" altLang="zh-TW" dirty="0"/>
              <a:t>       9 	   2.0000000000 	   0.0000000000</a:t>
            </a:r>
          </a:p>
          <a:p>
            <a:r>
              <a:rPr lang="en-US" altLang="zh-TW" dirty="0"/>
              <a:t>------------------------------------------------------------</a:t>
            </a:r>
          </a:p>
          <a:p>
            <a:r>
              <a:rPr lang="en-US" altLang="zh-TW" dirty="0"/>
              <a:t>Root=    2.0000000000, f(x)=   0.0000000000, err=   0.0000000000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539552" y="3429000"/>
                <a:ext cx="3672407" cy="1239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Example,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dirty="0"/>
                  <a:t>,</a:t>
                </a:r>
                <a:endParaRPr lang="en-US" altLang="zh-TW" dirty="0" smtClean="0"/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=2(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−2)(2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+1)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3672407" cy="1239250"/>
              </a:xfrm>
              <a:prstGeom prst="rect">
                <a:avLst/>
              </a:prstGeom>
              <a:blipFill>
                <a:blip r:embed="rId3"/>
                <a:stretch>
                  <a:fillRect l="-5814" t="-35468" b="-7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7C0F-BEB3-435E-AFB8-5978B825BA3F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2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Newton’s method: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TW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dirty="0" smtClean="0"/>
                  <a:t>Converge rate of Newton’s method: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"(</m:t>
                            </m:r>
                            <m:r>
                              <a:rPr lang="zh-TW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𝜉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/>
                  <a:t>Problems with Newton’s method</a:t>
                </a:r>
              </a:p>
              <a:p>
                <a:pPr lvl="1"/>
                <a:r>
                  <a:rPr lang="en-US" altLang="zh-TW" dirty="0" smtClean="0"/>
                  <a:t>Bad initial solutions</a:t>
                </a:r>
              </a:p>
              <a:p>
                <a:pPr lvl="1"/>
                <a:r>
                  <a:rPr lang="en-US" altLang="zh-TW" dirty="0" smtClean="0"/>
                  <a:t>Multiple-root function</a:t>
                </a:r>
              </a:p>
              <a:p>
                <a:pPr lvl="1"/>
                <a:r>
                  <a:rPr lang="en-US" altLang="zh-TW" dirty="0" smtClean="0"/>
                  <a:t>Oscillation ranges</a:t>
                </a:r>
              </a:p>
              <a:p>
                <a:r>
                  <a:rPr lang="en-US" altLang="zh-TW" dirty="0" smtClean="0"/>
                  <a:t>Modified Newton’s method for multiple root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𝑘𝑓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May not produce the wanted results in quadratic converge rate.</a:t>
                </a:r>
              </a:p>
              <a:p>
                <a:r>
                  <a:rPr lang="en-US" altLang="zh-TW" dirty="0" smtClean="0"/>
                  <a:t>Our method: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</m:rad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79-3FBE-4C77-93E0-38C2FEAB0DD0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1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Extra Material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Information based error complexity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5"/>
              <p:cNvSpPr txBox="1">
                <a:spLocks/>
              </p:cNvSpPr>
              <p:nvPr/>
            </p:nvSpPr>
            <p:spPr>
              <a:xfrm>
                <a:off x="494859" y="2132856"/>
                <a:ext cx="4038600" cy="45259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800" dirty="0" smtClean="0"/>
                  <a:t>How accurate?</a:t>
                </a:r>
              </a:p>
              <a:p>
                <a:pPr lvl="1"/>
                <a:r>
                  <a:rPr lang="en-US" altLang="zh-TW" sz="2400" dirty="0" smtClean="0"/>
                  <a:t>Ignore round-off errors.</a:t>
                </a:r>
              </a:p>
              <a:p>
                <a:pPr lvl="1"/>
                <a:r>
                  <a:rPr lang="en-US" altLang="zh-TW" sz="2400" dirty="0" smtClean="0"/>
                  <a:t>The error bound and key information determining the termination of the Newton method.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/>
                        </a:rPr>
                        <m:t>.</m:t>
                      </m:r>
                      <m:r>
                        <a:rPr lang="zh-TW" altLang="en-US" sz="240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內容版面配置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9" y="2132856"/>
                <a:ext cx="4038600" cy="4525963"/>
              </a:xfrm>
              <a:prstGeom prst="rect">
                <a:avLst/>
              </a:prstGeom>
              <a:blipFill>
                <a:blip r:embed="rId2"/>
                <a:stretch>
                  <a:fillRect l="-2715" t="-1482" r="-1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5940152" y="2469654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5220072" y="3549774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72200" y="3333750"/>
            <a:ext cx="432048" cy="438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5940152" y="333375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940152" y="376579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6588224" y="3517007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222159" y="3772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a</a:t>
            </a:r>
            <a:endParaRPr lang="zh-TW" altLang="en-US" i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66867" y="3772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b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479961" y="3155116"/>
                <a:ext cx="46019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61" y="3155116"/>
                <a:ext cx="460191" cy="391582"/>
              </a:xfrm>
              <a:prstGeom prst="rect">
                <a:avLst/>
              </a:prstGeom>
              <a:blipFill rotWithShape="1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手繪多邊形 15"/>
          <p:cNvSpPr/>
          <p:nvPr/>
        </p:nvSpPr>
        <p:spPr>
          <a:xfrm>
            <a:off x="5581650" y="2733675"/>
            <a:ext cx="2295525" cy="1400175"/>
          </a:xfrm>
          <a:custGeom>
            <a:avLst/>
            <a:gdLst>
              <a:gd name="connsiteX0" fmla="*/ 0 w 2295525"/>
              <a:gd name="connsiteY0" fmla="*/ 1400175 h 1400175"/>
              <a:gd name="connsiteX1" fmla="*/ 638175 w 2295525"/>
              <a:gd name="connsiteY1" fmla="*/ 1047750 h 1400175"/>
              <a:gd name="connsiteX2" fmla="*/ 866775 w 2295525"/>
              <a:gd name="connsiteY2" fmla="*/ 1019175 h 1400175"/>
              <a:gd name="connsiteX3" fmla="*/ 1181100 w 2295525"/>
              <a:gd name="connsiteY3" fmla="*/ 609600 h 1400175"/>
              <a:gd name="connsiteX4" fmla="*/ 1943100 w 2295525"/>
              <a:gd name="connsiteY4" fmla="*/ 609600 h 1400175"/>
              <a:gd name="connsiteX5" fmla="*/ 2295525 w 2295525"/>
              <a:gd name="connsiteY5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5525" h="1400175">
                <a:moveTo>
                  <a:pt x="0" y="1400175"/>
                </a:moveTo>
                <a:lnTo>
                  <a:pt x="638175" y="1047750"/>
                </a:lnTo>
                <a:lnTo>
                  <a:pt x="866775" y="1019175"/>
                </a:lnTo>
                <a:lnTo>
                  <a:pt x="1181100" y="609600"/>
                </a:lnTo>
                <a:lnTo>
                  <a:pt x="1943100" y="609600"/>
                </a:lnTo>
                <a:lnTo>
                  <a:pt x="2295525" y="0"/>
                </a:lnTo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092280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948264" y="263691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∞</a:t>
            </a:r>
            <a:endParaRPr lang="zh-TW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428C-17E5-4A68-B630-4F8BC23DA53C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3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Deduction of the method</a:t>
            </a:r>
          </a:p>
          <a:p>
            <a:r>
              <a:rPr lang="en-US" altLang="zh-TW" dirty="0" smtClean="0"/>
              <a:t>The algorithm</a:t>
            </a:r>
          </a:p>
          <a:p>
            <a:r>
              <a:rPr lang="en-US" altLang="zh-TW" dirty="0" smtClean="0"/>
              <a:t>Converge rate and error analysis</a:t>
            </a:r>
          </a:p>
          <a:p>
            <a:r>
              <a:rPr lang="en-US" altLang="zh-TW" dirty="0" smtClean="0"/>
              <a:t>Problems with Newton’s method</a:t>
            </a:r>
          </a:p>
          <a:p>
            <a:r>
              <a:rPr lang="en-US" altLang="zh-TW" dirty="0" smtClean="0"/>
              <a:t>Modification for multiple roots</a:t>
            </a:r>
          </a:p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BE92-33D0-4895-9CE0-54A18A6AC7D6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Deduction by Taylor Expansion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1800" dirty="0" smtClean="0"/>
                  <a:t>Select an initial solution </a:t>
                </a:r>
                <a:r>
                  <a:rPr lang="en-US" altLang="zh-TW" sz="1800" i="1" dirty="0" smtClean="0"/>
                  <a:t>x</a:t>
                </a:r>
                <a:r>
                  <a:rPr lang="en-US" altLang="zh-TW" sz="1800" i="1" baseline="-25000" dirty="0"/>
                  <a:t>0</a:t>
                </a:r>
                <a:r>
                  <a:rPr lang="en-US" altLang="zh-TW" sz="1800" dirty="0" smtClean="0"/>
                  <a:t>; </a:t>
                </a:r>
                <a:r>
                  <a:rPr lang="en-US" altLang="zh-TW" sz="1800" i="1" dirty="0" smtClean="0"/>
                  <a:t>n </a:t>
                </a:r>
                <a:r>
                  <a:rPr lang="en-US" altLang="zh-TW" sz="1800" dirty="0" smtClean="0"/>
                  <a:t>= 0.</a:t>
                </a:r>
              </a:p>
              <a:p>
                <a:r>
                  <a:rPr lang="en-US" altLang="zh-TW" sz="1800" dirty="0" smtClean="0"/>
                  <a:t>Assume the actual solution is </a:t>
                </a:r>
              </a:p>
              <a:p>
                <a:pPr marL="457200" lvl="1" indent="0">
                  <a:buNone/>
                </a:pPr>
                <a:r>
                  <a:rPr lang="en-US" altLang="zh-TW" sz="1400" i="1" dirty="0" smtClean="0"/>
                  <a:t>x</a:t>
                </a:r>
                <a:r>
                  <a:rPr lang="en-US" altLang="zh-TW" sz="1400" i="1" baseline="-25000" dirty="0" smtClean="0"/>
                  <a:t>n+1</a:t>
                </a:r>
                <a:r>
                  <a:rPr lang="en-US" altLang="zh-TW" sz="1400" i="1" dirty="0" smtClean="0"/>
                  <a:t> = </a:t>
                </a:r>
                <a:r>
                  <a:rPr lang="en-US" altLang="zh-TW" sz="1400" i="1" dirty="0" err="1" smtClean="0"/>
                  <a:t>x</a:t>
                </a:r>
                <a:r>
                  <a:rPr lang="en-US" altLang="zh-TW" sz="1400" i="1" baseline="-25000" dirty="0" err="1" smtClean="0"/>
                  <a:t>n</a:t>
                </a:r>
                <a:r>
                  <a:rPr lang="en-US" altLang="zh-TW" sz="1400" i="1" dirty="0" smtClean="0"/>
                  <a:t> + h</a:t>
                </a:r>
                <a:r>
                  <a:rPr lang="en-US" altLang="zh-TW" sz="1400" dirty="0" smtClean="0"/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en-US" altLang="zh-TW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 </a:t>
                </a:r>
              </a:p>
              <a:p>
                <a:r>
                  <a:rPr lang="en-US" altLang="zh-TW" sz="1800" dirty="0" smtClean="0"/>
                  <a:t>Since </a:t>
                </a:r>
                <a:r>
                  <a:rPr lang="en-US" altLang="zh-TW" sz="1800" i="1" dirty="0" smtClean="0"/>
                  <a:t>x</a:t>
                </a:r>
                <a:r>
                  <a:rPr lang="en-US" altLang="zh-TW" sz="1800" i="1" baseline="-25000" dirty="0" smtClean="0"/>
                  <a:t>n+1</a:t>
                </a:r>
                <a:r>
                  <a:rPr lang="en-US" altLang="zh-TW" sz="1800" dirty="0" smtClean="0"/>
                  <a:t> is the root, we have </a:t>
                </a:r>
                <a:endParaRPr lang="en-US" altLang="zh-TW" sz="1800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0=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16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h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1600" dirty="0" smtClean="0"/>
              </a:p>
              <a:p>
                <a:r>
                  <a:rPr lang="en-US" altLang="zh-TW" sz="1800" dirty="0"/>
                  <a:t>By Taylor theorem</a:t>
                </a:r>
                <a:r>
                  <a:rPr lang="en-US" altLang="zh-TW" sz="1800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altLang="zh-TW" sz="16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altLang="zh-TW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TW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altLang="zh-TW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"(</m:t>
                      </m:r>
                      <m:sSub>
                        <m:sSubPr>
                          <m:ctrlPr>
                            <a:rPr lang="en-US" altLang="zh-TW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altLang="zh-TW" sz="1600" b="0" i="1" dirty="0" smtClean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"(</m:t>
                      </m:r>
                      <m:sSub>
                        <m:sSub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)=0.0</m:t>
                      </m:r>
                    </m:oMath>
                  </m:oMathPara>
                </a14:m>
                <a:endParaRPr lang="en-US" altLang="zh-TW" sz="1600" b="0" i="1" dirty="0" smtClean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"(</m:t>
                      </m:r>
                      <m:sSub>
                        <m:sSub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1600" b="0" i="1" dirty="0" smtClean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h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altLang="zh-TW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"(</m:t>
                          </m:r>
                          <m:sSub>
                            <m:sSubPr>
                              <m:ctrlP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1600" b="0" i="1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05" t="-8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Current position and the expected root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499992" y="3717032"/>
            <a:ext cx="3888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796136" y="3573016"/>
            <a:ext cx="457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96336" y="3581400"/>
            <a:ext cx="457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5067300" y="2295525"/>
            <a:ext cx="2847975" cy="1666875"/>
          </a:xfrm>
          <a:custGeom>
            <a:avLst/>
            <a:gdLst>
              <a:gd name="connsiteX0" fmla="*/ 2847975 w 2847975"/>
              <a:gd name="connsiteY0" fmla="*/ 0 h 1666875"/>
              <a:gd name="connsiteX1" fmla="*/ 1771650 w 2847975"/>
              <a:gd name="connsiteY1" fmla="*/ 981075 h 1666875"/>
              <a:gd name="connsiteX2" fmla="*/ 0 w 2847975"/>
              <a:gd name="connsiteY2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666875">
                <a:moveTo>
                  <a:pt x="2847975" y="0"/>
                </a:moveTo>
                <a:cubicBezTo>
                  <a:pt x="2547144" y="351631"/>
                  <a:pt x="2246313" y="703262"/>
                  <a:pt x="1771650" y="981075"/>
                </a:cubicBezTo>
                <a:cubicBezTo>
                  <a:pt x="1296987" y="1258888"/>
                  <a:pt x="648493" y="1462881"/>
                  <a:pt x="0" y="16668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524328" y="388047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endParaRPr lang="zh-TW" altLang="en-US" i="1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00320" y="38610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n+1</a:t>
            </a:r>
            <a:endParaRPr lang="zh-TW" altLang="en-US" i="1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660232" y="3962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h</a:t>
            </a:r>
            <a:endParaRPr lang="zh-TW" altLang="en-US" i="1" dirty="0"/>
          </a:p>
        </p:txBody>
      </p:sp>
      <p:sp>
        <p:nvSpPr>
          <p:cNvPr id="17" name="右大括弧 16"/>
          <p:cNvSpPr/>
          <p:nvPr/>
        </p:nvSpPr>
        <p:spPr>
          <a:xfrm rot="5400000">
            <a:off x="6616114" y="3007622"/>
            <a:ext cx="204720" cy="187146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6040853" y="2204864"/>
            <a:ext cx="1987531" cy="20449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18474" y="33967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i="1" dirty="0" smtClean="0">
                <a:solidFill>
                  <a:srgbClr val="FF0000"/>
                </a:solidFill>
              </a:rPr>
              <a:t>’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n+1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>
            <a:stCxn id="11" idx="3"/>
          </p:cNvCxnSpPr>
          <p:nvPr/>
        </p:nvCxnSpPr>
        <p:spPr>
          <a:xfrm flipV="1">
            <a:off x="7642055" y="2636912"/>
            <a:ext cx="0" cy="1088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91288" y="3717032"/>
            <a:ext cx="84472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9F8-0267-4A4E-AEAE-5212BEB0E2CA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5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Deduction by Taylor Expansion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330824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sz="2400" dirty="0" smtClean="0"/>
                  <a:t>Current solution = </a:t>
                </a:r>
                <a:r>
                  <a:rPr lang="en-US" altLang="zh-TW" sz="2400" i="1" dirty="0" err="1" smtClean="0"/>
                  <a:t>x</a:t>
                </a:r>
                <a:r>
                  <a:rPr lang="en-US" altLang="zh-TW" sz="2400" i="1" baseline="-25000" dirty="0" err="1" smtClean="0"/>
                  <a:t>n</a:t>
                </a:r>
                <a:r>
                  <a:rPr lang="en-US" altLang="zh-TW" sz="2400" dirty="0" smtClean="0"/>
                  <a:t>;</a:t>
                </a:r>
              </a:p>
              <a:p>
                <a:r>
                  <a:rPr lang="en-US" altLang="zh-TW" sz="2400" dirty="0" smtClean="0"/>
                  <a:t>Assume the actual solution is </a:t>
                </a:r>
                <a:r>
                  <a:rPr lang="en-US" altLang="zh-TW" sz="2400" i="1" dirty="0" smtClean="0"/>
                  <a:t>x</a:t>
                </a:r>
                <a:r>
                  <a:rPr lang="en-US" altLang="zh-TW" sz="2400" i="1" baseline="-25000" dirty="0" smtClean="0"/>
                  <a:t>n+1</a:t>
                </a:r>
                <a:r>
                  <a:rPr lang="en-US" altLang="zh-TW" sz="2400" i="1" dirty="0" smtClean="0"/>
                  <a:t> = </a:t>
                </a:r>
                <a:r>
                  <a:rPr lang="en-US" altLang="zh-TW" sz="2400" i="1" dirty="0" err="1" smtClean="0"/>
                  <a:t>x</a:t>
                </a:r>
                <a:r>
                  <a:rPr lang="en-US" altLang="zh-TW" sz="2400" i="1" baseline="-25000" dirty="0" err="1" smtClean="0"/>
                  <a:t>n</a:t>
                </a:r>
                <a:r>
                  <a:rPr lang="en-US" altLang="zh-TW" sz="2400" i="1" dirty="0" smtClean="0"/>
                  <a:t> + h</a:t>
                </a:r>
                <a:r>
                  <a:rPr lang="en-US" altLang="zh-TW" sz="2400" dirty="0" smtClean="0"/>
                  <a:t>;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0=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h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/>
              </a:p>
              <a:p>
                <a:r>
                  <a:rPr lang="en-US" altLang="zh-TW" sz="2400" dirty="0"/>
                  <a:t>By Taylor theorem</a:t>
                </a:r>
                <a:r>
                  <a:rPr lang="en-US" altLang="zh-TW" sz="2400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r>
                        <a:rPr lang="en-US" altLang="zh-TW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altLang="zh-TW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"(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000" b="0" i="1" dirty="0" smtClean="0">
                  <a:solidFill>
                    <a:prstClr val="black"/>
                  </a:solidFill>
                </a:endParaRPr>
              </a:p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Assume that </a:t>
                </a:r>
                <a:r>
                  <a:rPr lang="en-US" altLang="zh-TW" sz="2400" i="1" dirty="0" smtClean="0">
                    <a:solidFill>
                      <a:prstClr val="black"/>
                    </a:solidFill>
                  </a:rPr>
                  <a:t>h </a:t>
                </a:r>
                <a:r>
                  <a:rPr lang="en-US" altLang="zh-TW" sz="2400" dirty="0" smtClean="0">
                    <a:solidFill>
                      <a:prstClr val="black"/>
                    </a:solidFill>
                  </a:rPr>
                  <a:t>is small</a:t>
                </a:r>
                <a:r>
                  <a:rPr lang="en-US" altLang="zh-TW" sz="2400" i="1" dirty="0" smtClean="0">
                    <a:solidFill>
                      <a:prstClr val="black"/>
                    </a:solidFill>
                  </a:rPr>
                  <a:t>, h</a:t>
                </a:r>
                <a:r>
                  <a:rPr lang="en-US" altLang="zh-TW" sz="2400" i="1" baseline="30000" dirty="0" smtClean="0">
                    <a:solidFill>
                      <a:prstClr val="black"/>
                    </a:solidFill>
                  </a:rPr>
                  <a:t>2 </a:t>
                </a:r>
                <a:r>
                  <a:rPr lang="en-US" altLang="zh-TW" sz="2400" i="1" dirty="0" smtClean="0">
                    <a:solidFill>
                      <a:prstClr val="black"/>
                    </a:solidFill>
                  </a:rPr>
                  <a:t>≈ 0.0,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zh-TW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000" b="0" i="1" dirty="0" smtClean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0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330824" cy="4525963"/>
              </a:xfrm>
              <a:blipFill rotWithShape="1">
                <a:blip r:embed="rId2"/>
                <a:stretch>
                  <a:fillRect l="-1549" t="-809" r="-1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Recurrence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4427984" y="4830048"/>
            <a:ext cx="3888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782215" y="4674225"/>
            <a:ext cx="457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82415" y="4682609"/>
            <a:ext cx="457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5053379" y="3396734"/>
            <a:ext cx="2847975" cy="1666875"/>
          </a:xfrm>
          <a:custGeom>
            <a:avLst/>
            <a:gdLst>
              <a:gd name="connsiteX0" fmla="*/ 2847975 w 2847975"/>
              <a:gd name="connsiteY0" fmla="*/ 0 h 1666875"/>
              <a:gd name="connsiteX1" fmla="*/ 1771650 w 2847975"/>
              <a:gd name="connsiteY1" fmla="*/ 981075 h 1666875"/>
              <a:gd name="connsiteX2" fmla="*/ 0 w 2847975"/>
              <a:gd name="connsiteY2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666875">
                <a:moveTo>
                  <a:pt x="2847975" y="0"/>
                </a:moveTo>
                <a:cubicBezTo>
                  <a:pt x="2547144" y="351631"/>
                  <a:pt x="2246313" y="703262"/>
                  <a:pt x="1771650" y="981075"/>
                </a:cubicBezTo>
                <a:cubicBezTo>
                  <a:pt x="1296987" y="1258888"/>
                  <a:pt x="648493" y="1462881"/>
                  <a:pt x="0" y="16668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510407" y="49816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endParaRPr lang="zh-TW" altLang="en-US" i="1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486399" y="496225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n+1</a:t>
            </a:r>
            <a:endParaRPr lang="zh-TW" altLang="en-US" i="1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646311" y="50636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h</a:t>
            </a:r>
            <a:endParaRPr lang="zh-TW" altLang="en-US" i="1" dirty="0"/>
          </a:p>
        </p:txBody>
      </p:sp>
      <p:sp>
        <p:nvSpPr>
          <p:cNvPr id="17" name="右大括弧 16"/>
          <p:cNvSpPr/>
          <p:nvPr/>
        </p:nvSpPr>
        <p:spPr>
          <a:xfrm rot="5400000">
            <a:off x="6602193" y="4108831"/>
            <a:ext cx="204720" cy="187146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6026932" y="3306073"/>
            <a:ext cx="1987531" cy="20449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04553" y="449794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i="1" dirty="0" smtClean="0">
                <a:solidFill>
                  <a:srgbClr val="FF0000"/>
                </a:solidFill>
              </a:rPr>
              <a:t>’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n+1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>
            <a:stCxn id="11" idx="3"/>
          </p:cNvCxnSpPr>
          <p:nvPr/>
        </p:nvCxnSpPr>
        <p:spPr>
          <a:xfrm flipV="1">
            <a:off x="7628134" y="3738121"/>
            <a:ext cx="0" cy="1088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77367" y="4818241"/>
            <a:ext cx="84472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ABE2-2DA9-450C-AAB0-046744FD326F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6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Pseudo-Codes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Select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0</a:t>
            </a:r>
            <a:r>
              <a:rPr lang="en-US" altLang="zh-TW" dirty="0" smtClean="0"/>
              <a:t>;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Repeat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en-US" altLang="zh-TW" dirty="0" smtClean="0"/>
              <a:t>  compute </a:t>
            </a:r>
            <a:r>
              <a:rPr lang="en-US" altLang="zh-TW" i="1" dirty="0" smtClean="0"/>
              <a:t>f(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i="1" dirty="0" smtClean="0"/>
              <a:t>)</a:t>
            </a:r>
            <a:r>
              <a:rPr lang="en-US" altLang="zh-TW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en-US" altLang="zh-TW" dirty="0" smtClean="0"/>
              <a:t>  compute </a:t>
            </a:r>
            <a:r>
              <a:rPr lang="en-US" altLang="zh-TW" i="1" dirty="0" smtClean="0"/>
              <a:t>f’(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i="1" dirty="0" smtClean="0"/>
              <a:t>)</a:t>
            </a:r>
            <a:r>
              <a:rPr lang="en-US" altLang="zh-TW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n+1</a:t>
            </a:r>
            <a:r>
              <a:rPr lang="en-US" altLang="zh-TW" i="1" dirty="0" smtClean="0"/>
              <a:t> = 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i="1" dirty="0" smtClean="0"/>
              <a:t> – f(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i="1" dirty="0" smtClean="0"/>
              <a:t>)/f’(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i="1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i="1" dirty="0" err="1" smtClean="0"/>
              <a:t>e</a:t>
            </a:r>
            <a:r>
              <a:rPr lang="en-US" altLang="zh-TW" i="1" baseline="-25000" dirty="0" err="1" smtClean="0"/>
              <a:t>n</a:t>
            </a:r>
            <a:r>
              <a:rPr lang="en-US" altLang="zh-TW" i="1" dirty="0" smtClean="0"/>
              <a:t> = </a:t>
            </a:r>
            <a:r>
              <a:rPr lang="en-US" altLang="zh-TW" i="1" dirty="0" err="1" smtClean="0"/>
              <a:t>fabs</a:t>
            </a:r>
            <a:r>
              <a:rPr lang="en-US" altLang="zh-TW" i="1" dirty="0" smtClean="0"/>
              <a:t>(x</a:t>
            </a:r>
            <a:r>
              <a:rPr lang="en-US" altLang="zh-TW" i="1" baseline="-25000" dirty="0" smtClean="0"/>
              <a:t>n+1</a:t>
            </a:r>
            <a:r>
              <a:rPr lang="en-US" altLang="zh-TW" i="1" dirty="0" smtClean="0"/>
              <a:t> – 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i="1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n++;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} until (</a:t>
            </a:r>
            <a:r>
              <a:rPr lang="en-US" altLang="zh-TW" i="1" dirty="0" err="1" smtClean="0"/>
              <a:t>e</a:t>
            </a:r>
            <a:r>
              <a:rPr lang="en-US" altLang="zh-TW" i="1" baseline="-25000" dirty="0" err="1" smtClean="0"/>
              <a:t>n</a:t>
            </a:r>
            <a:r>
              <a:rPr lang="en-US" altLang="zh-TW" i="1" baseline="-25000" dirty="0" smtClean="0"/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≤ </a:t>
            </a:r>
            <a:r>
              <a:rPr lang="el-GR" altLang="zh-TW" i="1" dirty="0" smtClean="0">
                <a:latin typeface="Times New Roman"/>
                <a:cs typeface="Times New Roman"/>
              </a:rPr>
              <a:t>ε</a:t>
            </a:r>
            <a:r>
              <a:rPr lang="en-US" altLang="zh-TW" dirty="0" smtClean="0">
                <a:latin typeface="Times New Roman"/>
                <a:cs typeface="Times New Roman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Times New Roman"/>
                <a:cs typeface="Times New Roman"/>
              </a:rPr>
              <a:t>Ouput</a:t>
            </a:r>
            <a:r>
              <a:rPr lang="en-US" altLang="zh-TW" dirty="0" smtClean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x</a:t>
            </a:r>
            <a:r>
              <a:rPr lang="en-US" altLang="zh-TW" i="1" baseline="-25000" dirty="0" smtClean="0">
                <a:latin typeface="Times New Roman"/>
                <a:cs typeface="Times New Roman"/>
              </a:rPr>
              <a:t>n+1</a:t>
            </a:r>
            <a:r>
              <a:rPr lang="en-US" altLang="zh-TW" dirty="0" smtClean="0">
                <a:latin typeface="Times New Roman"/>
                <a:cs typeface="Times New Roman"/>
              </a:rPr>
              <a:t>;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B26-D365-449A-99B7-6972650A8B81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square root finding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≡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−6.0=0.0.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Compute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/>
                          </a:rPr>
                          <m:t>6.0</m:t>
                        </m:r>
                      </m:e>
                    </m:rad>
                    <m:r>
                      <a:rPr lang="en-US" altLang="zh-TW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i="1" dirty="0"/>
                  <a:t>x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dirty="0" smtClean="0"/>
                  <a:t> = 6.0,  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= 10</a:t>
                </a:r>
                <a:r>
                  <a:rPr lang="en-US" altLang="zh-TW" baseline="30000" dirty="0" smtClean="0">
                    <a:latin typeface="Times New Roman"/>
                    <a:cs typeface="Times New Roman"/>
                  </a:rPr>
                  <a:t>-9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.</a:t>
                </a:r>
                <a:endParaRPr lang="en-US" altLang="zh-TW" dirty="0" smtClean="0"/>
              </a:p>
              <a:p>
                <a:r>
                  <a:rPr lang="zh-TW" altLang="en-US" dirty="0" smtClean="0"/>
                  <a:t>       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           </a:t>
                </a:r>
                <a:r>
                  <a:rPr lang="en-US" altLang="zh-TW" i="1" dirty="0" err="1"/>
                  <a:t>x</a:t>
                </a:r>
                <a:r>
                  <a:rPr lang="en-US" altLang="zh-TW" i="1" baseline="-25000" dirty="0" err="1"/>
                  <a:t>n</a:t>
                </a:r>
                <a:r>
                  <a:rPr lang="en-US" altLang="zh-TW" dirty="0"/>
                  <a:t>               </a:t>
                </a:r>
                <a:r>
                  <a:rPr lang="en-US" altLang="zh-TW" dirty="0" smtClean="0"/>
                  <a:t>                          </a:t>
                </a:r>
                <a:r>
                  <a:rPr lang="en-US" altLang="zh-TW" i="1" dirty="0" err="1" smtClean="0"/>
                  <a:t>e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dirty="0" smtClean="0"/>
                  <a:t> </a:t>
                </a:r>
                <a:endParaRPr lang="zh-TW" altLang="en-US" dirty="0"/>
              </a:p>
              <a:p>
                <a:r>
                  <a:rPr lang="en-US" altLang="zh-TW" dirty="0"/>
                  <a:t>------------------------------------------------------------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1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3.5000000000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2.5000000000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2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2.6071428571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0.8928571429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3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2.4542563601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0.1528864971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4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2.4494943716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0.0047619885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5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2.4494897428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0.0000046288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6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2.4494897428 </a:t>
                </a:r>
                <a:r>
                  <a:rPr lang="zh-TW" altLang="en-US" dirty="0"/>
                  <a:t>	   </a:t>
                </a:r>
                <a:r>
                  <a:rPr lang="en-US" altLang="zh-TW" dirty="0"/>
                  <a:t>0.0000000000</a:t>
                </a:r>
                <a:endParaRPr lang="zh-TW" altLang="en-US" dirty="0"/>
              </a:p>
              <a:p>
                <a:r>
                  <a:rPr lang="en-US" altLang="zh-TW" dirty="0"/>
                  <a:t>------------------------------------------------------------</a:t>
                </a:r>
                <a:endParaRPr lang="zh-TW" altLang="en-US" dirty="0"/>
              </a:p>
              <a:p>
                <a:r>
                  <a:rPr lang="nl-NL" altLang="zh-TW" dirty="0"/>
                  <a:t>Root=    2.4494897428, </a:t>
                </a:r>
                <a:r>
                  <a:rPr lang="nl-NL" altLang="zh-TW" i="1" dirty="0"/>
                  <a:t>f(x)</a:t>
                </a:r>
                <a:r>
                  <a:rPr lang="nl-NL" altLang="zh-TW" dirty="0"/>
                  <a:t>=  -0.0000000000, err=   </a:t>
                </a:r>
                <a:r>
                  <a:rPr lang="nl-NL" altLang="zh-TW" dirty="0" smtClean="0"/>
                  <a:t>0.0000000000</a:t>
                </a:r>
              </a:p>
              <a:p>
                <a:r>
                  <a:rPr lang="nl-NL" altLang="zh-TW" dirty="0" smtClean="0"/>
                  <a:t>Computed by acalculator: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/>
                          </a:rPr>
                          <m:t>6</m:t>
                        </m:r>
                      </m:e>
                    </m:rad>
                    <m:r>
                      <a:rPr lang="en-US" altLang="zh-TW" b="0" i="1" smtClean="0">
                        <a:latin typeface="Cambria Math"/>
                      </a:rPr>
                      <m:t>=2.449489743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F942-6E4C-441F-B733-FB3A2A7FE1A7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Comparison: bisection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r>
                  <a:rPr lang="en-US" altLang="zh-TW" b="1" dirty="0" smtClean="0"/>
                  <a:t>Finding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1" i="1" smtClean="0">
                            <a:latin typeface="Cambria Math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altLang="zh-TW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TW" b="1" i="1" dirty="0" smtClean="0">
                        <a:latin typeface="Cambria Math"/>
                        <a:ea typeface="Cambria Math"/>
                      </a:rPr>
                      <m:t>≡</m:t>
                    </m:r>
                    <m:sSup>
                      <m:sSup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1" i="1" dirty="0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TW" b="1" i="1" dirty="0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altLang="zh-TW" b="1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b="1" i="1" dirty="0" smtClean="0">
                        <a:latin typeface="Cambria Math"/>
                        <a:ea typeface="Cambria Math"/>
                      </a:rPr>
                      <m:t>𝟓</m:t>
                    </m:r>
                    <m:r>
                      <a:rPr lang="en-US" altLang="zh-TW" b="1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1" i="1" dirty="0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b="1" i="1" dirty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zh-TW" b="1" i="1" dirty="0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altLang="zh-TW" b="1" dirty="0" smtClean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zh-TW" altLang="en-US" b="1" i="1" smtClean="0">
                        <a:latin typeface="Cambria Math"/>
                        <a:ea typeface="Cambria Math"/>
                      </a:rPr>
                      <m:t>𝜺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TW" b="1" dirty="0" smtClean="0">
                  <a:ea typeface="Cambria Math"/>
                </a:endParaRPr>
              </a:p>
              <a:p>
                <a:r>
                  <a:rPr lang="zh-TW" altLang="en-US" dirty="0"/>
                  <a:t>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     a           </a:t>
                </a:r>
                <a:r>
                  <a:rPr lang="en-US" altLang="zh-TW" dirty="0" smtClean="0"/>
                  <a:t>       </a:t>
                </a:r>
                <a:r>
                  <a:rPr lang="en-US" altLang="zh-TW" dirty="0"/>
                  <a:t>b             </a:t>
                </a:r>
                <a:r>
                  <a:rPr lang="en-US" altLang="zh-TW" dirty="0" smtClean="0"/>
                  <a:t>    c                </a:t>
                </a:r>
                <a:r>
                  <a:rPr lang="en-US" altLang="zh-TW" dirty="0" err="1"/>
                  <a:t>errA</a:t>
                </a:r>
                <a:r>
                  <a:rPr lang="en-US" altLang="zh-TW" dirty="0"/>
                  <a:t>               </a:t>
                </a:r>
                <a:r>
                  <a:rPr lang="en-US" altLang="zh-TW" dirty="0" err="1"/>
                  <a:t>errB</a:t>
                </a:r>
                <a:r>
                  <a:rPr lang="en-US" altLang="zh-TW" dirty="0"/>
                  <a:t>             </a:t>
                </a:r>
                <a:r>
                  <a:rPr lang="en-US" altLang="zh-TW" dirty="0" err="1"/>
                  <a:t>errC</a:t>
                </a:r>
                <a:endParaRPr lang="zh-TW" altLang="en-US" dirty="0"/>
              </a:p>
              <a:p>
                <a:r>
                  <a:rPr lang="en-US" altLang="zh-TW" dirty="0" smtClean="0"/>
                  <a:t>-------------------------------------------------------------------------------------------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1 0.000000    5.000000   2.500000     -5.000000    20.000000    1.250000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2 0.000000    2.500000   1.250000     -5.000000    1.250000    -3.437500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3 1.250000    2.500000   1.875000     -3.437500    1.250000    -1.484375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4 1.875000    2.500000   2.187500     -1.484375    1.250000    -0.214844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5 2.187500    2.500000   2.343750     -0.214844    1.250000    0.493164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6 2.187500    2.343750   2.265625     -0.214844    0.493164    0.133057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7 2.187500    2.265625   2.226563     -0.214844    0.133057    -0.042419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8 2.226563    2.265625   2.246094     -0.042419    0.133057    0.044937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9 2.226563    2.246094   2.236328     -0.042419    0.044937    0.001163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10 2.226563    2.236328   2.231445     -0.042419    0.001163    -0.020652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11 2.231445    2.236328   2.233887     -0.020652    0.001163    -0.009750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12 2.233887    2.236328   2.235107     -0.009750    0.001163    -0.004295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13 2.235107    2.236328   2.235718     -0.004295    0.001163    -0.001566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14 2.235718    2.236328   2.236023     -0.001566    0.001163    -0.000201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15 2.236023    2.236328   2.236176     -0.000201    0.001163    0.000481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16 2.236023    2.236176   2.236099     -0.000201    0.000481    0.000140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17 2.236023    2.236099   2.236061     -0.000201    0.000140    -0.000031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18 2.236061    2.236099   2.236080     -0.000031    0.000140    0.000055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19 2.236061    2.236080   2.236071     -0.000031    0.000055    0.000012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20 2.236061    2.236071   2.236066     -0.000031    0.000012    -0.000009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21 2.236066    2.236071   2.236068     -0.000009    0.000012    0.000001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22 2.236066    2.236068   2.236067     -0.000009    0.000001    -0.000004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23 2.236067    2.236068   2.236068     -0.000004    0.000001    -0.000001</a:t>
                </a:r>
                <a:endParaRPr lang="zh-TW" altLang="en-US" dirty="0"/>
              </a:p>
              <a:p>
                <a:r>
                  <a:rPr lang="en-US" altLang="zh-TW" dirty="0" smtClean="0"/>
                  <a:t>--------------------------------------------------------------------------------------------</a:t>
                </a:r>
                <a:endParaRPr lang="zh-TW" altLang="en-US" dirty="0"/>
              </a:p>
              <a:p>
                <a:r>
                  <a:rPr lang="en-US" altLang="zh-TW" dirty="0"/>
                  <a:t>Root= 2.236068, error=-0.000001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E9CB-A802-469F-97F6-C426859DF750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 </a:t>
            </a:r>
            <a:r>
              <a:rPr lang="en-US" altLang="zh-TW" dirty="0" smtClean="0"/>
              <a:t>Rate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altLang="zh-TW" dirty="0" smtClean="0"/>
                  <a:t>Assume the root = </a:t>
                </a:r>
                <a:r>
                  <a:rPr lang="el-GR" altLang="zh-TW" i="1" dirty="0" smtClean="0"/>
                  <a:t>α</a:t>
                </a:r>
                <a:r>
                  <a:rPr lang="en-US" altLang="zh-TW" dirty="0" smtClean="0"/>
                  <a:t>,   then </a:t>
                </a:r>
                <a:r>
                  <a:rPr lang="en-US" altLang="zh-TW" i="1" dirty="0" smtClean="0"/>
                  <a:t>f(</a:t>
                </a:r>
                <a:r>
                  <a:rPr lang="el-GR" altLang="zh-TW" i="1" dirty="0" smtClean="0"/>
                  <a:t>α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=0.0.</a:t>
                </a:r>
              </a:p>
              <a:p>
                <a:r>
                  <a:rPr lang="en-US" altLang="zh-TW" dirty="0" smtClean="0"/>
                  <a:t>The Taylor expansion of </a:t>
                </a:r>
                <a:r>
                  <a:rPr lang="en-US" altLang="zh-TW" i="1" dirty="0" smtClean="0"/>
                  <a:t>f(</a:t>
                </a:r>
                <a:r>
                  <a:rPr lang="el-GR" altLang="zh-TW" i="1" dirty="0" smtClean="0"/>
                  <a:t>α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 at 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dirty="0" smtClean="0"/>
                  <a:t> is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 </m:t>
                    </m:r>
                    <m:box>
                      <m:box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"(</m:t>
                    </m:r>
                    <m:r>
                      <a:rPr lang="zh-TW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where </a:t>
                </a:r>
                <a:r>
                  <a:rPr lang="el-GR" altLang="zh-TW" i="1" dirty="0" smtClean="0">
                    <a:solidFill>
                      <a:srgbClr val="FF0000"/>
                    </a:solidFill>
                  </a:rPr>
                  <a:t>ξ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is between </a:t>
                </a:r>
                <a:r>
                  <a:rPr lang="en-US" altLang="zh-TW" i="1" dirty="0" err="1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i="1" baseline="-25000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and </a:t>
                </a:r>
                <a:r>
                  <a:rPr lang="el-GR" altLang="zh-TW" dirty="0" smtClean="0">
                    <a:solidFill>
                      <a:srgbClr val="FF0000"/>
                    </a:solidFill>
                  </a:rPr>
                  <a:t>α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i="1" dirty="0"/>
                  <a:t>f(</a:t>
                </a:r>
                <a:r>
                  <a:rPr lang="el-GR" altLang="zh-TW" i="1" dirty="0"/>
                  <a:t>α</a:t>
                </a:r>
                <a:r>
                  <a:rPr lang="en-US" altLang="zh-TW" i="1" dirty="0"/>
                  <a:t>)</a:t>
                </a:r>
                <a:r>
                  <a:rPr lang="en-US" altLang="zh-TW" dirty="0"/>
                  <a:t>=</a:t>
                </a:r>
                <a:r>
                  <a:rPr lang="en-US" altLang="zh-TW" dirty="0" smtClean="0"/>
                  <a:t>0.0, we have 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0.0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𝛼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+ </m:t>
                    </m:r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altLang="zh-TW" i="1">
                        <a:latin typeface="Cambria Math"/>
                      </a:rPr>
                      <m:t>𝑓</m:t>
                    </m:r>
                    <m:r>
                      <a:rPr lang="en-US" altLang="zh-TW" i="1">
                        <a:latin typeface="Cambria Math"/>
                      </a:rPr>
                      <m:t>"(</m:t>
                    </m:r>
                    <m:r>
                      <a:rPr lang="zh-TW" altLang="en-US" i="1">
                        <a:latin typeface="Cambria Math"/>
                      </a:rPr>
                      <m:t>𝜉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Dividing both sides by </a:t>
                </a:r>
                <a:r>
                  <a:rPr lang="en-US" altLang="zh-TW" i="1" dirty="0" smtClean="0"/>
                  <a:t>f’(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, we have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0.0=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zh-TW" altLang="en-US" b="0" i="1" smtClean="0"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"(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Since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r>
                          <a:rPr lang="en-US" altLang="zh-TW" i="1">
                            <a:latin typeface="Cambria Math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 smtClean="0"/>
                  <a:t>therefore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0.0=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r>
                          <a:rPr lang="en-US" altLang="zh-TW" i="1">
                            <a:latin typeface="Cambria Math"/>
                          </a:rPr>
                          <m:t>"(</m:t>
                        </m:r>
                        <m:r>
                          <a:rPr lang="zh-TW" altLang="en-US" i="1">
                            <a:latin typeface="Cambria Math"/>
                          </a:rPr>
                          <m:t>𝜉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r>
                          <a:rPr lang="en-US" altLang="zh-TW" i="1">
                            <a:latin typeface="Cambria Math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0.0=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r>
                          <a:rPr lang="en-US" altLang="zh-TW" i="1">
                            <a:latin typeface="Cambria Math"/>
                          </a:rPr>
                          <m:t>"(</m:t>
                        </m:r>
                        <m:r>
                          <a:rPr lang="zh-TW" altLang="en-US" i="1">
                            <a:latin typeface="Cambria Math"/>
                          </a:rPr>
                          <m:t>𝜉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r>
                          <a:rPr lang="en-US" altLang="zh-TW" i="1">
                            <a:latin typeface="Cambria Math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dirty="0" smtClean="0"/>
                  <a:t> ,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"(</m:t>
                            </m:r>
                            <m:r>
                              <a:rPr lang="zh-TW" alt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𝜉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.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9163-786E-456B-8E79-45A621C55218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1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 </a:t>
            </a:r>
            <a:r>
              <a:rPr lang="en-US" altLang="zh-TW" dirty="0" smtClean="0"/>
              <a:t>Rates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altLang="zh-TW" dirty="0" smtClean="0"/>
                  <a:t>Bisection method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2.0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b="0" dirty="0" smtClean="0">
                    <a:solidFill>
                      <a:srgbClr val="0070C0"/>
                    </a:solidFill>
                  </a:rPr>
                  <a:t> </a:t>
                </a:r>
                <a:endParaRPr lang="en-US" altLang="zh-TW" b="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TW" dirty="0" smtClean="0"/>
                  <a:t>Linear convergent rate</a:t>
                </a:r>
              </a:p>
              <a:p>
                <a:r>
                  <a:rPr lang="en-US" altLang="zh-TW" dirty="0" smtClean="0"/>
                  <a:t>Newton’s method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"(</m:t>
                            </m:r>
                            <m:r>
                              <a:rPr lang="zh-TW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𝜉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𝐾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:endParaRPr lang="en-US" altLang="zh-TW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TW" dirty="0" smtClean="0"/>
                  <a:t>Quadratic convergent rate.</a:t>
                </a:r>
              </a:p>
              <a:p>
                <a:pPr lvl="1"/>
                <a:r>
                  <a:rPr lang="en-US" altLang="zh-TW" dirty="0" smtClean="0"/>
                  <a:t>We need only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box>
                              <m:box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b="0" i="1" smtClean="0">
                                        <a:latin typeface="Cambria Math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altLang="zh-TW" b="0" i="1" smtClean="0">
                                <a:latin typeface="Cambria Math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TW" dirty="0" smtClean="0"/>
                  <a:t> iterations to reduce the error to 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altLang="zh-TW" i="1" smtClean="0">
                        <a:latin typeface="Cambria Math"/>
                        <a:ea typeface="Cambria Math"/>
                        <a:cs typeface="Times New Roman"/>
                      </a:rPr>
                      <m:t>≈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  <a:cs typeface="Times New Roman"/>
                      </a:rPr>
                      <m:t>≈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−2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cs typeface="Times New Roman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cs typeface="Times New Roman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0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  <a:cs typeface="Times New Roman"/>
                      </a:rPr>
                      <m:t>)</m:t>
                    </m:r>
                  </m:oMath>
                </a14:m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  <a:cs typeface="Times New Roman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cs typeface="Times New Roman"/>
                              </a:rPr>
                              <m:t>log</m:t>
                            </m:r>
                          </m:fName>
                          <m:e>
                            <m:box>
                              <m:box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b="0" i="1" smtClean="0">
                                        <a:latin typeface="Cambria Math"/>
                                        <a:cs typeface="Times New Roman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box>
                          </m:e>
                        </m:func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pPr lvl="2"/>
                <a:r>
                  <a:rPr lang="en-US" altLang="zh-TW" dirty="0" smtClean="0">
                    <a:latin typeface="Times New Roman"/>
                    <a:cs typeface="Times New Roman"/>
                  </a:rPr>
                  <a:t>But, don’t forget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…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If 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=10</a:t>
                </a:r>
                <a:r>
                  <a:rPr lang="en-US" altLang="zh-TW" baseline="30000" dirty="0" smtClean="0">
                    <a:latin typeface="Times New Roman"/>
                    <a:cs typeface="Times New Roman"/>
                  </a:rPr>
                  <a:t>-6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  <a:cs typeface="Times New Roman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/>
                                    <a:cs typeface="Times New Roman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6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  <a:cs typeface="Times New Roman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20</m:t>
                            </m:r>
                          </m:e>
                        </m:func>
                      </m:e>
                    </m:func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&lt;5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>
                    <a:cs typeface="Times New Roman"/>
                  </a:rPr>
                  <a:t>If </a:t>
                </a:r>
                <a:r>
                  <a:rPr lang="el-GR" altLang="zh-TW" dirty="0">
                    <a:cs typeface="Times New Roman"/>
                  </a:rPr>
                  <a:t>ε</a:t>
                </a:r>
                <a:r>
                  <a:rPr lang="en-US" altLang="zh-TW" dirty="0" smtClean="0">
                    <a:cs typeface="Times New Roman"/>
                  </a:rPr>
                  <a:t>=10</a:t>
                </a:r>
                <a:r>
                  <a:rPr lang="en-US" altLang="zh-TW" baseline="30000" dirty="0" smtClean="0">
                    <a:cs typeface="Times New Roman"/>
                  </a:rPr>
                  <a:t>-9</a:t>
                </a:r>
                <a:r>
                  <a:rPr lang="en-US" altLang="zh-TW" dirty="0" smtClean="0"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  <a:cs typeface="Times New Roman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  <a:cs typeface="Times New Roman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  <a:cs typeface="Times New Roman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9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i="1">
                            <a:latin typeface="Cambria Math"/>
                            <a:cs typeface="Times New Roman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  <a:cs typeface="Times New Roman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3</m:t>
                            </m:r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0</m:t>
                            </m:r>
                          </m:e>
                        </m:func>
                      </m:e>
                    </m:func>
                    <m:r>
                      <a:rPr lang="en-US" altLang="zh-TW" i="1" smtClean="0">
                        <a:latin typeface="Cambria Math"/>
                        <a:ea typeface="Cambria Math"/>
                        <a:cs typeface="Times New Roman"/>
                      </a:rPr>
                      <m:t>≈</m:t>
                    </m:r>
                    <m:r>
                      <a:rPr lang="en-US" altLang="zh-TW" i="1">
                        <a:latin typeface="Cambria Math"/>
                        <a:cs typeface="Times New Roman"/>
                      </a:rPr>
                      <m:t>5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 smtClean="0">
                    <a:solidFill>
                      <a:srgbClr val="C00000"/>
                    </a:solidFill>
                  </a:rPr>
                  <a:t>Newton’s method is faster than bisection method by an order.</a:t>
                </a:r>
              </a:p>
              <a:p>
                <a:r>
                  <a:rPr lang="en-US" altLang="zh-TW" dirty="0" smtClean="0"/>
                  <a:t>Question:</a:t>
                </a:r>
              </a:p>
              <a:p>
                <a:pPr lvl="1"/>
                <a:r>
                  <a:rPr lang="en-US" altLang="zh-TW" dirty="0" smtClean="0"/>
                  <a:t>If </a:t>
                </a:r>
                <a:r>
                  <a:rPr lang="en-US" altLang="zh-TW" i="1" dirty="0" smtClean="0"/>
                  <a:t>f’(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i="1" dirty="0" smtClean="0"/>
                  <a:t>) = 0.0</a:t>
                </a:r>
                <a:r>
                  <a:rPr lang="en-US" altLang="zh-TW" dirty="0" smtClean="0"/>
                  <a:t> or </a:t>
                </a:r>
                <a:r>
                  <a:rPr lang="en-US" altLang="zh-TW" i="1" dirty="0" smtClean="0"/>
                  <a:t>f’(x) ≈ 0.0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 will be infinite or large.</a:t>
                </a:r>
              </a:p>
              <a:p>
                <a:pPr lvl="1"/>
                <a:r>
                  <a:rPr lang="en-US" altLang="zh-TW" dirty="0" smtClean="0"/>
                  <a:t>What to do?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8FB5-5C37-4FCF-9A0E-5983CF26271A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Newton's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378</Words>
  <Application>Microsoft Office PowerPoint</Application>
  <PresentationFormat>On-screen Show (4:3)</PresentationFormat>
  <Paragraphs>291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Newton’s Method for Root-Finding</vt:lpstr>
      <vt:lpstr>Outline</vt:lpstr>
      <vt:lpstr>Deduction by Taylor Expansion</vt:lpstr>
      <vt:lpstr>Deduction by Taylor Expansion</vt:lpstr>
      <vt:lpstr>The Pseudo-Codes</vt:lpstr>
      <vt:lpstr>Example: square root finding</vt:lpstr>
      <vt:lpstr>Comparison: bisection method</vt:lpstr>
      <vt:lpstr>Converge Rate</vt:lpstr>
      <vt:lpstr>Converge Rates</vt:lpstr>
      <vt:lpstr>Problems with Newton’s Method</vt:lpstr>
      <vt:lpstr>Multiple Roots</vt:lpstr>
      <vt:lpstr>Modified Newton’s Method</vt:lpstr>
      <vt:lpstr>Modified Newton’s Method</vt:lpstr>
      <vt:lpstr>My Modified Newton Method</vt:lpstr>
      <vt:lpstr>Conclusion</vt:lpstr>
      <vt:lpstr>Extra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Method for Root-Finding</dc:title>
  <dc:creator>guest123</dc:creator>
  <cp:lastModifiedBy>guest123</cp:lastModifiedBy>
  <cp:revision>30</cp:revision>
  <dcterms:created xsi:type="dcterms:W3CDTF">2017-07-09T06:56:40Z</dcterms:created>
  <dcterms:modified xsi:type="dcterms:W3CDTF">2019-09-15T03:11:56Z</dcterms:modified>
</cp:coreProperties>
</file>