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58" r:id="rId6"/>
    <p:sldId id="265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6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2ED3E-BE86-4D44-A54E-8EB6AF2CBA94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9AE54-B545-4AF1-9403-4C242D148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77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748F-BC08-4E71-A0CB-B084F042113C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A950-362E-41E7-8C75-56C1657BB1E4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A2D7-B6E4-4754-A7A4-F96DD1ABDE61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5405-EB2E-4ECC-8C2E-194F1CB7BA9A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C6ED-44D4-47D8-9890-3D032FBCB5B6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0B44-6457-4592-AD11-AD5E2A0AC0A8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F520-3DF5-40EB-8968-61D0E90A66C6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EFE9-FE41-40C5-97F5-90D17E4229C0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6CE-DD5B-44DC-8527-75946331D43C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E815-012F-4DC6-B5A0-31A362B2FC97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8288-85D0-4CB0-BF55-D1A4F81C22A8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A60A-A0A8-4EDE-89AD-628CCF740EC6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Secant Method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Root-finding without using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derivatives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7E51-E4CB-4B65-A788-1492880F6A78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0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altLang="zh-TW" dirty="0" smtClean="0"/>
                  <a:t>Find a root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−5</m:t>
                    </m:r>
                    <m:r>
                      <a:rPr lang="en-US" altLang="zh-TW" b="0" i="1" smtClean="0">
                        <a:latin typeface="Cambria Math"/>
                      </a:rPr>
                      <m:t>𝑥</m:t>
                    </m:r>
                    <m:r>
                      <a:rPr lang="en-US" altLang="zh-TW" b="0" i="1" smtClean="0">
                        <a:latin typeface="Cambria Math"/>
                      </a:rPr>
                      <m:t>−6.0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Initial guesses: x</a:t>
                </a:r>
                <a:r>
                  <a:rPr lang="en-US" altLang="zh-TW" baseline="-25000" dirty="0" smtClean="0"/>
                  <a:t>0</a:t>
                </a:r>
                <a:r>
                  <a:rPr lang="en-US" altLang="zh-TW" dirty="0" smtClean="0"/>
                  <a:t> = 100.0, x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 = 60.0; </a:t>
                </a:r>
                <a:r>
                  <a:rPr lang="el-GR" altLang="zh-TW" dirty="0" smtClean="0">
                    <a:latin typeface="Times New Roman"/>
                    <a:cs typeface="Times New Roman"/>
                  </a:rPr>
                  <a:t>ε</a:t>
                </a:r>
                <a:r>
                  <a:rPr lang="en-US" altLang="zh-TW" dirty="0" smtClean="0">
                    <a:latin typeface="Times New Roman"/>
                    <a:cs typeface="Times New Roman"/>
                  </a:rPr>
                  <a:t>=0.000001</a:t>
                </a:r>
                <a:endParaRPr lang="en-US" altLang="zh-TW" dirty="0" smtClean="0"/>
              </a:p>
              <a:p>
                <a:r>
                  <a:rPr lang="zh-TW" altLang="en-US" dirty="0" smtClean="0"/>
                  <a:t>      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          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r>
                  <a:rPr lang="en-US" altLang="zh-TW" dirty="0"/>
                  <a:t>               error</a:t>
                </a:r>
                <a:endParaRPr lang="zh-TW" altLang="en-US" dirty="0"/>
              </a:p>
              <a:p>
                <a:r>
                  <a:rPr lang="en-US" altLang="zh-TW" dirty="0"/>
                  <a:t>------------------------------------------------------------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1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38.748387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40.000000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2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24.863395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21.251613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3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16.539618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13.884992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4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11.461443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8.323778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5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8.502559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5.078175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6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6.913364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2.958883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7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6.219447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1.589195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8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6.024645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0.693917</a:t>
                </a:r>
                <a:endParaRPr lang="zh-TW" altLang="en-US" dirty="0"/>
              </a:p>
              <a:p>
                <a:r>
                  <a:rPr lang="zh-TW" altLang="en-US" dirty="0"/>
                  <a:t>       </a:t>
                </a:r>
                <a:r>
                  <a:rPr lang="en-US" altLang="zh-TW" dirty="0"/>
                  <a:t>9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6.000747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0.194802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10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6.000003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0.023899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11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6.000000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0.000744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12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6.000000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0.000003</a:t>
                </a:r>
                <a:endParaRPr lang="zh-TW" altLang="en-US" dirty="0"/>
              </a:p>
              <a:p>
                <a:r>
                  <a:rPr lang="zh-TW" altLang="en-US" dirty="0"/>
                  <a:t>      </a:t>
                </a:r>
                <a:r>
                  <a:rPr lang="en-US" altLang="zh-TW" dirty="0"/>
                  <a:t>13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6.000000 </a:t>
                </a:r>
                <a:r>
                  <a:rPr lang="zh-TW" altLang="en-US" dirty="0"/>
                  <a:t>	</a:t>
                </a:r>
                <a:r>
                  <a:rPr lang="en-US" altLang="zh-TW" dirty="0"/>
                  <a:t>0.000000</a:t>
                </a:r>
                <a:endParaRPr lang="zh-TW" altLang="en-US" dirty="0"/>
              </a:p>
              <a:p>
                <a:r>
                  <a:rPr lang="en-US" altLang="zh-TW" dirty="0"/>
                  <a:t>------------------------------------------------------------</a:t>
                </a:r>
                <a:endParaRPr lang="zh-TW" altLang="en-US" dirty="0"/>
              </a:p>
              <a:p>
                <a:r>
                  <a:rPr lang="en-US" altLang="zh-TW" dirty="0"/>
                  <a:t>Root= 6.000000, error=0.000000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3184-316A-44B9-B3DF-6B75A9F25E75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 and Discussion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"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box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What will happen, if the 1</a:t>
                </a:r>
                <a:r>
                  <a:rPr lang="en-US" altLang="zh-TW" baseline="30000" dirty="0" smtClean="0"/>
                  <a:t>st</a:t>
                </a:r>
                <a:r>
                  <a:rPr lang="en-US" altLang="zh-TW" dirty="0" smtClean="0"/>
                  <a:t> derivative is very close to 0</a:t>
                </a:r>
                <a:r>
                  <a:rPr lang="en-US" altLang="zh-TW" dirty="0" smtClean="0"/>
                  <a:t>? (while the 2</a:t>
                </a:r>
                <a:r>
                  <a:rPr lang="en-US" altLang="zh-TW" baseline="30000" dirty="0" smtClean="0"/>
                  <a:t>nd</a:t>
                </a:r>
                <a:r>
                  <a:rPr lang="en-US" altLang="zh-TW" dirty="0" smtClean="0"/>
                  <a:t> derivative remains constant.)</a:t>
                </a:r>
                <a:endParaRPr lang="en-US" altLang="zh-TW" dirty="0" smtClean="0"/>
              </a:p>
              <a:p>
                <a:r>
                  <a:rPr lang="en-US" altLang="zh-TW" dirty="0" smtClean="0"/>
                  <a:t>Will secant method converge slowly for finding double-roots?</a:t>
                </a:r>
              </a:p>
              <a:p>
                <a:pPr lvl="1"/>
                <a:r>
                  <a:rPr lang="en-US" altLang="zh-TW" dirty="0" smtClean="0"/>
                  <a:t>How about triple-roots?</a:t>
                </a:r>
              </a:p>
              <a:p>
                <a:r>
                  <a:rPr lang="en-US" altLang="zh-TW" dirty="0" smtClean="0"/>
                  <a:t>As 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dirty="0" smtClean="0"/>
                  <a:t> is getting close to the root </a:t>
                </a:r>
                <a:r>
                  <a:rPr lang="en-US" altLang="zh-TW" i="1" dirty="0" smtClean="0"/>
                  <a:t>r</a:t>
                </a:r>
                <a:r>
                  <a:rPr lang="en-US" altLang="zh-TW" dirty="0" smtClean="0"/>
                  <a:t>, will </a:t>
                </a:r>
                <a:r>
                  <a:rPr lang="en-US" altLang="zh-TW" dirty="0" smtClean="0"/>
                  <a:t>the secant </a:t>
                </a:r>
                <a:r>
                  <a:rPr lang="en-US" altLang="zh-TW" dirty="0" smtClean="0"/>
                  <a:t>method accelerate?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r="-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3892-5C9F-448F-B165-22EFB33ED53C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08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Backward differentiation</a:t>
            </a:r>
          </a:p>
          <a:p>
            <a:r>
              <a:rPr lang="en-US" altLang="zh-TW" dirty="0" smtClean="0"/>
              <a:t>Secant method</a:t>
            </a:r>
          </a:p>
          <a:p>
            <a:r>
              <a:rPr lang="en-US" altLang="zh-TW" dirty="0" smtClean="0"/>
              <a:t>Converge rate</a:t>
            </a:r>
          </a:p>
          <a:p>
            <a:r>
              <a:rPr lang="en-US" altLang="zh-TW" dirty="0" smtClean="0"/>
              <a:t>Example 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AD00-76AC-4230-BA2B-6E5C2598EA27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Approximation of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Derivative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Approximating of </a:t>
                </a:r>
                <a:r>
                  <a:rPr lang="en-US" altLang="zh-TW" i="1" dirty="0" smtClean="0"/>
                  <a:t>f’(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If </a:t>
                </a:r>
                <a:r>
                  <a:rPr lang="en-US" altLang="zh-TW" i="1" dirty="0" smtClean="0"/>
                  <a:t>f(x</a:t>
                </a:r>
                <a:r>
                  <a:rPr lang="en-US" altLang="zh-TW" i="1" baseline="-25000" dirty="0" smtClean="0"/>
                  <a:t>n-1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 and </a:t>
                </a:r>
                <a:r>
                  <a:rPr lang="en-US" altLang="zh-TW" i="1" dirty="0" smtClean="0"/>
                  <a:t>f(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 are known, we can approximate </a:t>
                </a:r>
                <a:r>
                  <a:rPr lang="en-US" altLang="zh-TW" i="1" dirty="0" smtClean="0"/>
                  <a:t>f’(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i="1" dirty="0" smtClean="0"/>
                  <a:t>) </a:t>
                </a:r>
                <a:r>
                  <a:rPr lang="en-US" altLang="zh-TW" dirty="0" smtClean="0"/>
                  <a:t>by</a:t>
                </a:r>
              </a:p>
              <a:p>
                <a:pPr lvl="1"/>
                <a:endParaRPr lang="en-US" altLang="zh-TW" dirty="0" smtClean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r>
                  <a:rPr lang="en-US" altLang="zh-TW" dirty="0" smtClean="0"/>
                  <a:t>This method is called </a:t>
                </a:r>
                <a:r>
                  <a:rPr lang="en-US" altLang="zh-TW" i="1" dirty="0" smtClean="0"/>
                  <a:t>backward-difference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We will discuss it more in the lecture of numerical differentiation.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262" t="-2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Approximating 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f’(</a:t>
            </a:r>
            <a:r>
              <a:rPr lang="en-US" altLang="zh-TW" sz="2400" i="1" dirty="0" err="1" smtClean="0">
                <a:solidFill>
                  <a:srgbClr val="0070C0"/>
                </a:solidFill>
              </a:rPr>
              <a:t>x</a:t>
            </a:r>
            <a:r>
              <a:rPr lang="en-US" altLang="zh-TW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altLang="zh-TW" sz="2400" i="1" dirty="0" smtClean="0">
                <a:solidFill>
                  <a:srgbClr val="0070C0"/>
                </a:solidFill>
              </a:rPr>
              <a:t>) </a:t>
            </a:r>
            <a:r>
              <a:rPr lang="en-US" altLang="zh-TW" sz="2400" dirty="0" smtClean="0">
                <a:solidFill>
                  <a:srgbClr val="0070C0"/>
                </a:solidFill>
              </a:rPr>
              <a:t>using the secant line.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508104" y="2060848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148064" y="4869160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7"/>
          <p:cNvSpPr/>
          <p:nvPr/>
        </p:nvSpPr>
        <p:spPr>
          <a:xfrm>
            <a:off x="5219700" y="3181350"/>
            <a:ext cx="3000375" cy="1914525"/>
          </a:xfrm>
          <a:custGeom>
            <a:avLst/>
            <a:gdLst>
              <a:gd name="connsiteX0" fmla="*/ 3000375 w 3000375"/>
              <a:gd name="connsiteY0" fmla="*/ 0 h 1914525"/>
              <a:gd name="connsiteX1" fmla="*/ 2000250 w 3000375"/>
              <a:gd name="connsiteY1" fmla="*/ 1238250 h 1914525"/>
              <a:gd name="connsiteX2" fmla="*/ 0 w 3000375"/>
              <a:gd name="connsiteY2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375" h="1914525">
                <a:moveTo>
                  <a:pt x="3000375" y="0"/>
                </a:moveTo>
                <a:cubicBezTo>
                  <a:pt x="2750343" y="459581"/>
                  <a:pt x="2500312" y="919163"/>
                  <a:pt x="2000250" y="1238250"/>
                </a:cubicBezTo>
                <a:cubicBezTo>
                  <a:pt x="1500188" y="1557337"/>
                  <a:pt x="750094" y="1735931"/>
                  <a:pt x="0" y="1914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8028384" y="3501008"/>
            <a:ext cx="0" cy="13681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6516218" y="3284984"/>
            <a:ext cx="1800198" cy="18108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24848" y="486916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en-US" altLang="zh-TW" baseline="-25000" dirty="0" smtClean="0"/>
              <a:t>n+1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026402" y="486916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x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885944" y="480393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7163120" y="4449696"/>
            <a:ext cx="15003" cy="44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719887" y="4803938"/>
            <a:ext cx="45719" cy="6522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461075" y="4448125"/>
            <a:ext cx="171184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5462541" y="3573016"/>
            <a:ext cx="25202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949396" y="336295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013517" y="42349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F938-432E-43B6-B5A4-AF353D9A8BDB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 Newton’s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Recurrence equation for Newton’s method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TW" i="1" dirty="0" smtClean="0">
                    <a:solidFill>
                      <a:srgbClr val="FF0000"/>
                    </a:solidFill>
                  </a:rPr>
                  <a:t> </a:t>
                </a:r>
                <a:endParaRPr lang="en-US" altLang="zh-TW" i="1" dirty="0">
                  <a:solidFill>
                    <a:srgbClr val="FF0000"/>
                  </a:solidFill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204492" y="4780245"/>
            <a:ext cx="457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04692" y="4788629"/>
            <a:ext cx="457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1475656" y="3502754"/>
            <a:ext cx="2847975" cy="1666875"/>
          </a:xfrm>
          <a:custGeom>
            <a:avLst/>
            <a:gdLst>
              <a:gd name="connsiteX0" fmla="*/ 2847975 w 2847975"/>
              <a:gd name="connsiteY0" fmla="*/ 0 h 1666875"/>
              <a:gd name="connsiteX1" fmla="*/ 1771650 w 2847975"/>
              <a:gd name="connsiteY1" fmla="*/ 981075 h 1666875"/>
              <a:gd name="connsiteX2" fmla="*/ 0 w 2847975"/>
              <a:gd name="connsiteY2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7975" h="1666875">
                <a:moveTo>
                  <a:pt x="2847975" y="0"/>
                </a:moveTo>
                <a:cubicBezTo>
                  <a:pt x="2547144" y="351631"/>
                  <a:pt x="2246313" y="703262"/>
                  <a:pt x="1771650" y="981075"/>
                </a:cubicBezTo>
                <a:cubicBezTo>
                  <a:pt x="1296987" y="1258888"/>
                  <a:pt x="648493" y="1462881"/>
                  <a:pt x="0" y="1666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932684" y="50876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endParaRPr lang="zh-TW" altLang="en-US" i="1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908676" y="506827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x</a:t>
            </a:r>
            <a:r>
              <a:rPr lang="en-US" altLang="zh-TW" i="1" baseline="-25000" dirty="0" smtClean="0"/>
              <a:t>n+1</a:t>
            </a:r>
            <a:endParaRPr lang="zh-TW" altLang="en-US" i="1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68588" y="51696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h</a:t>
            </a:r>
            <a:endParaRPr lang="zh-TW" altLang="en-US" i="1" dirty="0"/>
          </a:p>
        </p:txBody>
      </p:sp>
      <p:sp>
        <p:nvSpPr>
          <p:cNvPr id="12" name="右大括弧 11"/>
          <p:cNvSpPr/>
          <p:nvPr/>
        </p:nvSpPr>
        <p:spPr>
          <a:xfrm rot="5400000">
            <a:off x="3024470" y="4214851"/>
            <a:ext cx="204720" cy="187146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2449209" y="3412093"/>
            <a:ext cx="1987531" cy="20449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126830" y="460396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x</a:t>
            </a:r>
            <a:r>
              <a:rPr lang="en-US" altLang="zh-TW" i="1" dirty="0" smtClean="0">
                <a:solidFill>
                  <a:srgbClr val="FF0000"/>
                </a:solidFill>
              </a:rPr>
              <a:t>’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n+1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cxnSp>
        <p:nvCxnSpPr>
          <p:cNvPr id="15" name="直線接點 14"/>
          <p:cNvCxnSpPr>
            <a:stCxn id="7" idx="3"/>
          </p:cNvCxnSpPr>
          <p:nvPr/>
        </p:nvCxnSpPr>
        <p:spPr>
          <a:xfrm flipV="1">
            <a:off x="4050411" y="3844141"/>
            <a:ext cx="0" cy="1088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2899644" y="4924261"/>
            <a:ext cx="84472" cy="45719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075904" y="4951799"/>
            <a:ext cx="38164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1763688" y="3356992"/>
            <a:ext cx="0" cy="21819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E66B-4008-45F7-8A99-4857C551D065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0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Secant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Sometimes, it is expensive or hard to compute the 1</a:t>
                </a:r>
                <a:r>
                  <a:rPr lang="en-US" altLang="zh-TW" baseline="30000" dirty="0" smtClean="0"/>
                  <a:t>st</a:t>
                </a:r>
                <a:r>
                  <a:rPr lang="en-US" altLang="zh-TW" dirty="0" smtClean="0"/>
                  <a:t> derivative, </a:t>
                </a:r>
                <a:r>
                  <a:rPr lang="en-US" altLang="zh-TW" i="1" dirty="0" smtClean="0"/>
                  <a:t>f’(</a:t>
                </a:r>
                <a:r>
                  <a:rPr lang="en-US" altLang="zh-TW" i="1" dirty="0" err="1" smtClean="0"/>
                  <a:t>x</a:t>
                </a:r>
                <a:r>
                  <a:rPr lang="en-US" altLang="zh-TW" i="1" baseline="-25000" dirty="0" err="1" smtClean="0"/>
                  <a:t>n</a:t>
                </a:r>
                <a:r>
                  <a:rPr lang="en-US" altLang="zh-TW" i="1" dirty="0" smtClean="0"/>
                  <a:t>)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Instead, we use the following equation to approximate the 1</a:t>
                </a:r>
                <a:r>
                  <a:rPr lang="en-US" altLang="zh-TW" baseline="30000" dirty="0" smtClean="0"/>
                  <a:t>st</a:t>
                </a:r>
                <a:r>
                  <a:rPr lang="en-US" altLang="zh-TW" dirty="0" smtClean="0"/>
                  <a:t> derivative.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b="0" dirty="0" smtClean="0">
                    <a:ea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[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  <a:p>
                <a:pPr lvl="1"/>
                <a:endParaRPr lang="en-US" altLang="zh-TW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965" r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1DBA-A3C6-4F46-9FDC-70CC0AB1CB21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Secant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TW" sz="2400" dirty="0" smtClean="0"/>
                  <a:t>Using the 2 </a:t>
                </a:r>
                <a:r>
                  <a:rPr lang="en-US" altLang="zh-TW" sz="2400" dirty="0"/>
                  <a:t>points to approximate the 1</a:t>
                </a:r>
                <a:r>
                  <a:rPr lang="en-US" altLang="zh-TW" sz="2400" baseline="30000" dirty="0"/>
                  <a:t>st</a:t>
                </a: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derivative, </a:t>
                </a:r>
                <a:r>
                  <a:rPr lang="en-US" altLang="zh-TW" sz="2600" dirty="0"/>
                  <a:t>the Newton’s method is modified as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 smtClean="0"/>
                  <a:t>Select </a:t>
                </a:r>
                <a:r>
                  <a:rPr lang="en-US" altLang="zh-TW" i="1" dirty="0"/>
                  <a:t>x</a:t>
                </a:r>
                <a:r>
                  <a:rPr lang="en-US" altLang="zh-TW" i="1" baseline="-25000" dirty="0"/>
                  <a:t>0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x</a:t>
                </a:r>
                <a:r>
                  <a:rPr lang="en-US" altLang="zh-TW" i="1" baseline="-25000" dirty="0"/>
                  <a:t>1</a:t>
                </a:r>
                <a:r>
                  <a:rPr lang="en-US" altLang="zh-TW" dirty="0"/>
                  <a:t>;</a:t>
                </a:r>
              </a:p>
              <a:p>
                <a:pPr lvl="1"/>
                <a:r>
                  <a:rPr lang="en-US" altLang="zh-TW" dirty="0"/>
                  <a:t>Evaluate </a:t>
                </a:r>
                <a:r>
                  <a:rPr lang="en-US" altLang="zh-TW" i="1" dirty="0"/>
                  <a:t>f(x</a:t>
                </a:r>
                <a:r>
                  <a:rPr lang="en-US" altLang="zh-TW" i="1" baseline="-25000" dirty="0"/>
                  <a:t>0</a:t>
                </a:r>
                <a:r>
                  <a:rPr lang="en-US" altLang="zh-TW" i="1" dirty="0"/>
                  <a:t>) </a:t>
                </a:r>
                <a:r>
                  <a:rPr lang="en-US" altLang="zh-TW" dirty="0"/>
                  <a:t>and </a:t>
                </a:r>
                <a:r>
                  <a:rPr lang="en-US" altLang="zh-TW" i="1" dirty="0"/>
                  <a:t>f(x</a:t>
                </a:r>
                <a:r>
                  <a:rPr lang="en-US" altLang="zh-TW" i="1" baseline="-25000" dirty="0"/>
                  <a:t>1</a:t>
                </a:r>
                <a:r>
                  <a:rPr lang="en-US" altLang="zh-TW" i="1" dirty="0"/>
                  <a:t>)</a:t>
                </a:r>
                <a:r>
                  <a:rPr lang="en-US" altLang="zh-TW" dirty="0"/>
                  <a:t>;</a:t>
                </a:r>
              </a:p>
              <a:p>
                <a:pPr lvl="1"/>
                <a:r>
                  <a:rPr lang="en-US" altLang="zh-TW" dirty="0"/>
                  <a:t>n = 1;</a:t>
                </a:r>
              </a:p>
              <a:p>
                <a:pPr lvl="1"/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𝑒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;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 </a:t>
                </a:r>
              </a:p>
              <a:p>
                <a:pPr lvl="1"/>
                <a:r>
                  <a:rPr lang="en-US" altLang="zh-TW" dirty="0"/>
                  <a:t>  while(e&gt;</a:t>
                </a:r>
                <a:r>
                  <a:rPr lang="el-GR" altLang="zh-TW" dirty="0">
                    <a:cs typeface="Times New Roman"/>
                  </a:rPr>
                  <a:t>ε</a:t>
                </a:r>
                <a:r>
                  <a:rPr lang="en-US" altLang="zh-TW" dirty="0"/>
                  <a:t>){</a:t>
                </a:r>
              </a:p>
              <a:p>
                <a:pPr lvl="1"/>
                <a:r>
                  <a:rPr lang="en-US" altLang="zh-TW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𝑓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b="0" i="1" smtClean="0">
                        <a:latin typeface="Cambria Math"/>
                      </a:rPr>
                      <m:t>[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 smtClean="0"/>
                  <a:t>]</a:t>
                </a:r>
                <a:r>
                  <a:rPr lang="en-US" altLang="zh-TW" dirty="0"/>
                  <a:t>;</a:t>
                </a:r>
              </a:p>
              <a:p>
                <a:pPr lvl="1"/>
                <a:r>
                  <a:rPr lang="en-US" altLang="zh-TW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𝑒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/>
                      </a:rPr>
                      <m:t>;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  }</a:t>
                </a:r>
              </a:p>
              <a:p>
                <a:pPr lvl="1"/>
                <a:r>
                  <a:rPr lang="en-US" altLang="zh-TW" dirty="0"/>
                  <a:t>  return (</a:t>
                </a:r>
                <a:r>
                  <a:rPr lang="en-US" altLang="zh-TW" i="1" dirty="0" err="1"/>
                  <a:t>x</a:t>
                </a:r>
                <a:r>
                  <a:rPr lang="en-US" altLang="zh-TW" i="1" baseline="-25000" dirty="0" err="1"/>
                  <a:t>n</a:t>
                </a:r>
                <a:r>
                  <a:rPr lang="en-US" altLang="zh-TW" dirty="0"/>
                  <a:t>);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156" b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 flipV="1">
            <a:off x="6095030" y="2348881"/>
            <a:ext cx="0" cy="2590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5868144" y="4569945"/>
            <a:ext cx="30351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手繪多邊形 5"/>
          <p:cNvSpPr/>
          <p:nvPr/>
        </p:nvSpPr>
        <p:spPr>
          <a:xfrm>
            <a:off x="5806626" y="2882135"/>
            <a:ext cx="3000375" cy="1914525"/>
          </a:xfrm>
          <a:custGeom>
            <a:avLst/>
            <a:gdLst>
              <a:gd name="connsiteX0" fmla="*/ 3000375 w 3000375"/>
              <a:gd name="connsiteY0" fmla="*/ 0 h 1914525"/>
              <a:gd name="connsiteX1" fmla="*/ 2000250 w 3000375"/>
              <a:gd name="connsiteY1" fmla="*/ 1238250 h 1914525"/>
              <a:gd name="connsiteX2" fmla="*/ 0 w 3000375"/>
              <a:gd name="connsiteY2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375" h="1914525">
                <a:moveTo>
                  <a:pt x="3000375" y="0"/>
                </a:moveTo>
                <a:cubicBezTo>
                  <a:pt x="2750343" y="459581"/>
                  <a:pt x="2500312" y="919163"/>
                  <a:pt x="2000250" y="1238250"/>
                </a:cubicBezTo>
                <a:cubicBezTo>
                  <a:pt x="1500188" y="1557337"/>
                  <a:pt x="750094" y="1735931"/>
                  <a:pt x="0" y="1914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8615310" y="3201793"/>
            <a:ext cx="0" cy="13681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111774" y="456994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rgbClr val="0070C0"/>
                </a:solidFill>
              </a:rPr>
              <a:t>x</a:t>
            </a:r>
            <a:r>
              <a:rPr lang="en-US" altLang="zh-TW" i="1" baseline="-25000" dirty="0" smtClean="0">
                <a:solidFill>
                  <a:srgbClr val="0070C0"/>
                </a:solidFill>
              </a:rPr>
              <a:t>n+1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710015" y="45699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>
                <a:solidFill>
                  <a:srgbClr val="0070C0"/>
                </a:solidFill>
              </a:rPr>
              <a:t>x</a:t>
            </a:r>
            <a:r>
              <a:rPr lang="en-US" altLang="zh-TW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472870" y="450472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0070C0"/>
                </a:solidFill>
              </a:rPr>
              <a:t>x</a:t>
            </a:r>
            <a:r>
              <a:rPr lang="en-US" altLang="zh-TW" i="1" baseline="-25000" dirty="0" smtClean="0">
                <a:solidFill>
                  <a:srgbClr val="0070C0"/>
                </a:solidFill>
              </a:rPr>
              <a:t>n-1</a:t>
            </a:r>
            <a:r>
              <a:rPr lang="en-US" altLang="zh-TW" i="1" dirty="0" smtClean="0">
                <a:solidFill>
                  <a:srgbClr val="0070C0"/>
                </a:solidFill>
              </a:rPr>
              <a:t> </a:t>
            </a:r>
            <a:endParaRPr lang="zh-TW" altLang="en-US" i="1" dirty="0">
              <a:solidFill>
                <a:srgbClr val="0070C0"/>
              </a:solidFill>
            </a:endParaRPr>
          </a:p>
        </p:txBody>
      </p:sp>
      <p:cxnSp>
        <p:nvCxnSpPr>
          <p:cNvPr id="12" name="直線接點 11"/>
          <p:cNvCxnSpPr>
            <a:stCxn id="6" idx="1"/>
          </p:cNvCxnSpPr>
          <p:nvPr/>
        </p:nvCxnSpPr>
        <p:spPr>
          <a:xfrm>
            <a:off x="7806876" y="4120385"/>
            <a:ext cx="0" cy="472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flipH="1">
            <a:off x="7403239" y="4547084"/>
            <a:ext cx="58362" cy="4571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14" name="直線接點 13"/>
          <p:cNvCxnSpPr>
            <a:endCxn id="6" idx="1"/>
          </p:cNvCxnSpPr>
          <p:nvPr/>
        </p:nvCxnSpPr>
        <p:spPr>
          <a:xfrm>
            <a:off x="6095030" y="4120385"/>
            <a:ext cx="171184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6095030" y="3201793"/>
            <a:ext cx="25202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36322" y="30637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F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n-1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00443" y="393571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F</a:t>
            </a:r>
            <a:r>
              <a:rPr lang="en-US" altLang="zh-TW" baseline="-25000" dirty="0" err="1" smtClean="0">
                <a:solidFill>
                  <a:srgbClr val="0070C0"/>
                </a:solidFill>
              </a:rPr>
              <a:t>n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7306814" y="2882135"/>
            <a:ext cx="1596528" cy="18072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94C9-7FEE-4862-8383-9D8B7727F2D6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2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 Rate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 smtClean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1.62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Proof</a:t>
                </a:r>
                <a:r>
                  <a:rPr lang="en-US" altLang="zh-TW" dirty="0" smtClean="0"/>
                  <a:t>: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//Assume </a:t>
                </a:r>
                <a:r>
                  <a:rPr lang="en-US" altLang="zh-TW" i="1" dirty="0" smtClean="0">
                    <a:solidFill>
                      <a:srgbClr val="0070C0"/>
                    </a:solidFill>
                  </a:rPr>
                  <a:t>r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is the root.</a:t>
                </a: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  <m:r>
                      <a:rPr lang="en-US" altLang="zh-TW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)−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TW" b="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𝑟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]−[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Factoring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inserting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)/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, we have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[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1300-8474-4F6A-B775-2F5E1ADFC613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2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 Rate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1.62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Proof: (continued)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[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]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//backward difference</a:t>
                </a: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TW" i="1" smtClean="0">
                        <a:latin typeface="Cambria Math"/>
                        <a:ea typeface="Cambria Math"/>
                      </a:rPr>
                      <m:t>=</m:t>
                    </m:r>
                    <m:box>
                      <m:box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"(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) +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𝑂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) </m:t>
                        </m:r>
                      </m:e>
                    </m:box>
                  </m:oMath>
                </a14:m>
                <a:r>
                  <a:rPr lang="en-US" altLang="zh-TW" dirty="0" smtClean="0">
                    <a:ea typeface="Cambria Math"/>
                  </a:rPr>
                  <a:t> </a:t>
                </a:r>
                <a:r>
                  <a:rPr lang="en-US" altLang="zh-TW" sz="2400" dirty="0" smtClean="0">
                    <a:solidFill>
                      <a:srgbClr val="0070C0"/>
                    </a:solidFill>
                    <a:ea typeface="Cambria Math"/>
                  </a:rPr>
                  <a:t>//by Taylor’s series.</a:t>
                </a:r>
              </a:p>
              <a:p>
                <a:pPr marL="457200" lvl="1" indent="0">
                  <a:buNone/>
                </a:pP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"(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)=</m:t>
                    </m:r>
                    <m:box>
                      <m:box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"(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box>
                    <m:r>
                      <a:rPr lang="en-US" altLang="zh-TW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f>
                      <m:f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"(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4AD0-D84F-4C7F-99EB-813D3B97ABE4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Converge Rate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Assume the computation converges and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zh-TW" alt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:r>
                  <a:rPr lang="el-GR" altLang="zh-TW" dirty="0" smtClean="0"/>
                  <a:t>α</a:t>
                </a:r>
                <a:r>
                  <a:rPr lang="en-US" altLang="zh-TW" dirty="0" smtClean="0"/>
                  <a:t>=?</a:t>
                </a:r>
              </a:p>
              <a:p>
                <a:r>
                  <a:rPr lang="en-US" altLang="zh-TW" dirty="0" smtClean="0"/>
                  <a:t>Since the computation converges,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zh-TW" alt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TW" b="0" i="0" smtClean="0">
                        <a:latin typeface="Cambria Math"/>
                      </a:rPr>
                      <m:t>)=1.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zh-TW" alt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=1,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1/</m:t>
                        </m:r>
                        <m:r>
                          <a:rPr lang="zh-TW" alt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1/</m:t>
                        </m:r>
                        <m:r>
                          <a:rPr lang="zh-TW" altLang="en-US" i="1"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altLang="zh-TW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"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"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, 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zh-TW" alt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𝐶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"(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box>
                    <m: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>
                    <a:solidFill>
                      <a:srgbClr val="0070C0"/>
                    </a:solidFill>
                  </a:rPr>
                  <a:t> a constant.</a:t>
                </a:r>
                <a:endParaRPr lang="en-US" altLang="zh-TW" dirty="0" smtClean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1+1/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.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=1+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/>
                      </a:rPr>
                      <m:t>1+</m:t>
                    </m:r>
                    <m:box>
                      <m:box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b="0" i="1" smtClean="0">
                                <a:latin typeface="Cambria Math"/>
                              </a:rPr>
                              <m:t>𝛼</m:t>
                            </m:r>
                          </m:den>
                        </m:f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zh-TW" altLang="en-US" b="0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=0, </m:t>
                    </m:r>
                    <m:r>
                      <a:rPr lang="zh-TW" altLang="en-US" b="0" i="1" smtClean="0">
                        <a:latin typeface="Cambria Math"/>
                      </a:rPr>
                      <m:t>𝛼</m:t>
                    </m:r>
                    <m:r>
                      <a:rPr lang="zh-TW" altLang="en-US" b="0" i="1" smtClean="0">
                        <a:latin typeface="Cambria Math"/>
                      </a:rPr>
                      <m:t>≈1.62</m:t>
                    </m:r>
                  </m:oMath>
                </a14:m>
                <a:r>
                  <a:rPr lang="en-US" altLang="zh-TW" b="0" dirty="0" smtClean="0"/>
                  <a:t>. </a:t>
                </a:r>
                <a:endParaRPr lang="en-US" altLang="zh-TW" b="0" dirty="0" smtClean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0676-402D-4EF1-B2EC-DF72A973871C}" type="datetime1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Secant Method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212</Words>
  <Application>Microsoft Office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Secant Method</vt:lpstr>
      <vt:lpstr>Outline</vt:lpstr>
      <vt:lpstr>Approximation of 1st Derivative</vt:lpstr>
      <vt:lpstr>Review: Newton’s Method</vt:lpstr>
      <vt:lpstr>Secant Method</vt:lpstr>
      <vt:lpstr>Secant Method</vt:lpstr>
      <vt:lpstr>Converge Rate</vt:lpstr>
      <vt:lpstr>Converge Rate</vt:lpstr>
      <vt:lpstr>Converge Rate</vt:lpstr>
      <vt:lpstr>Example</vt:lpstr>
      <vt:lpstr>Analysis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Secant Method</dc:title>
  <dc:creator>guest123</dc:creator>
  <cp:lastModifiedBy>guest123</cp:lastModifiedBy>
  <cp:revision>25</cp:revision>
  <dcterms:created xsi:type="dcterms:W3CDTF">2017-07-09T06:57:01Z</dcterms:created>
  <dcterms:modified xsi:type="dcterms:W3CDTF">2019-09-22T08:45:44Z</dcterms:modified>
</cp:coreProperties>
</file>