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EA4F-028D-4D41-92FF-B6C8627D9361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DA52E-B0A1-46F8-83C4-274A306C6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59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705-8AF9-4038-BE6B-282A0C6F8E6A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977-FDAE-4A2C-B07A-C848E8A5D99A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1A5E-01A4-4F79-B2F0-81F08FD580A6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28D2-D192-4677-9081-90E9912EEDF8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027-D7B9-42CC-9E87-FA7A52230E9B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B018-FBAE-4BAA-AAB6-FE1A916D8118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F1E-29C3-40A4-B488-23262E8C8671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2B2C-0105-41FC-89FF-2F67A80D6FA1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B7B1-4E62-49CA-9D48-AB890660D4D0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932-999E-48E2-8602-BD57CF778B7F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CF4-7DCE-4AE7-A7C4-F03B6F4A43B3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A7BE-6A93-4952-A1C1-BB7D06036394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2D Newton’s Method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Solving 2D non-linear systems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CA5F-619C-4002-BAF6-B6764FFD7E03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8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Norms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In the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-D Newton’s method, assume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 be the solution vector obtain at the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iteration.</a:t>
                </a:r>
                <a:endParaRPr lang="en-US" altLang="zh-TW" dirty="0"/>
              </a:p>
              <a:p>
                <a:r>
                  <a:rPr lang="en-US" altLang="zh-TW" dirty="0"/>
                  <a:t>W</a:t>
                </a:r>
                <a:r>
                  <a:rPr lang="en-US" altLang="zh-TW" dirty="0" smtClean="0"/>
                  <a:t>e have to verify whether the error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small enough or not such that we can terminate the iterations.</a:t>
                </a:r>
              </a:p>
              <a:p>
                <a:r>
                  <a:rPr lang="en-US" altLang="zh-TW" dirty="0" smtClean="0"/>
                  <a:t>How to measure the magnitude of a vector</a:t>
                </a:r>
                <a:r>
                  <a:rPr lang="en-US" altLang="zh-TW" dirty="0" smtClean="0"/>
                  <a:t>?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b="0" dirty="0" smtClean="0">
                    <a:solidFill>
                      <a:srgbClr val="C00000"/>
                    </a:solidFill>
                  </a:rPr>
                  <a:t>1-norm: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TW" b="0" dirty="0" smtClean="0">
                    <a:solidFill>
                      <a:srgbClr val="C00000"/>
                    </a:solidFill>
                  </a:rPr>
                  <a:t>. </a:t>
                </a:r>
                <a:endParaRPr lang="en-US" altLang="zh-TW" b="0" dirty="0" smtClean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-norm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altLang="zh-TW" b="0" dirty="0" smtClean="0">
                    <a:solidFill>
                      <a:srgbClr val="C00000"/>
                    </a:solidFill>
                  </a:rPr>
                  <a:t>. </a:t>
                </a:r>
                <a:endParaRPr lang="en-US" altLang="zh-TW" b="0" dirty="0" smtClean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TW" b="0" dirty="0" smtClean="0">
                    <a:solidFill>
                      <a:srgbClr val="C00000"/>
                    </a:solidFill>
                  </a:rPr>
                  <a:t>∞-norm: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Which norm is the loosest? 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The infinite norm.</a:t>
                </a:r>
              </a:p>
              <a:p>
                <a:r>
                  <a:rPr lang="en-US" altLang="zh-TW" dirty="0" smtClean="0"/>
                  <a:t>Which norm is the strictest?</a:t>
                </a:r>
              </a:p>
              <a:p>
                <a:pPr lvl="1"/>
                <a:r>
                  <a:rPr lang="en-US" altLang="zh-TW" dirty="0" smtClean="0"/>
                  <a:t>The 1-norm.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68D-64EF-4B9C-8F74-FC53C21D4457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148064" y="3212976"/>
            <a:ext cx="3322712" cy="2679968"/>
            <a:chOff x="5364088" y="3676382"/>
            <a:chExt cx="3322712" cy="2679968"/>
          </a:xfrm>
        </p:grpSpPr>
        <p:sp>
          <p:nvSpPr>
            <p:cNvPr id="4" name="矩形 3"/>
            <p:cNvSpPr/>
            <p:nvPr/>
          </p:nvSpPr>
          <p:spPr>
            <a:xfrm>
              <a:off x="5724128" y="4077072"/>
              <a:ext cx="2736304" cy="2088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5724128" y="4077072"/>
              <a:ext cx="2736304" cy="20882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5724525" y="4076700"/>
              <a:ext cx="2752725" cy="2095500"/>
            </a:xfrm>
            <a:custGeom>
              <a:avLst/>
              <a:gdLst>
                <a:gd name="connsiteX0" fmla="*/ 1381125 w 2752725"/>
                <a:gd name="connsiteY0" fmla="*/ 0 h 2095500"/>
                <a:gd name="connsiteX1" fmla="*/ 0 w 2752725"/>
                <a:gd name="connsiteY1" fmla="*/ 1057275 h 2095500"/>
                <a:gd name="connsiteX2" fmla="*/ 1304925 w 2752725"/>
                <a:gd name="connsiteY2" fmla="*/ 2095500 h 2095500"/>
                <a:gd name="connsiteX3" fmla="*/ 2752725 w 2752725"/>
                <a:gd name="connsiteY3" fmla="*/ 1085850 h 2095500"/>
                <a:gd name="connsiteX4" fmla="*/ 1381125 w 2752725"/>
                <a:gd name="connsiteY4" fmla="*/ 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2095500">
                  <a:moveTo>
                    <a:pt x="1381125" y="0"/>
                  </a:moveTo>
                  <a:lnTo>
                    <a:pt x="0" y="1057275"/>
                  </a:lnTo>
                  <a:lnTo>
                    <a:pt x="1304925" y="2095500"/>
                  </a:lnTo>
                  <a:lnTo>
                    <a:pt x="2752725" y="1085850"/>
                  </a:lnTo>
                  <a:lnTo>
                    <a:pt x="138112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723981" y="3676382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∞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-norm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574063" y="419811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r>
                <a:rPr lang="en-US" altLang="zh-TW" dirty="0" smtClean="0"/>
                <a:t>-norm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516216" y="456744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1-norm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64088" y="5121188"/>
              <a:ext cx="3322712" cy="36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025444" y="3676382"/>
              <a:ext cx="75443" cy="2679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5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i="1" dirty="0"/>
              <a:t>f(x</a:t>
            </a:r>
            <a:r>
              <a:rPr lang="en-US" altLang="zh-TW" sz="2400" i="1" dirty="0" smtClean="0"/>
              <a:t>, y</a:t>
            </a:r>
            <a:r>
              <a:rPr lang="en-US" altLang="zh-TW" sz="2400" i="1" dirty="0"/>
              <a:t>) = x^2 -5y -</a:t>
            </a:r>
            <a:r>
              <a:rPr lang="en-US" altLang="zh-TW" sz="2400" i="1" dirty="0" smtClean="0"/>
              <a:t>6</a:t>
            </a:r>
          </a:p>
          <a:p>
            <a:r>
              <a:rPr lang="en-US" altLang="zh-TW" sz="2400" dirty="0"/>
              <a:t> </a:t>
            </a:r>
            <a:r>
              <a:rPr lang="en-US" altLang="zh-TW" sz="2400" i="1" dirty="0"/>
              <a:t>g(</a:t>
            </a:r>
            <a:r>
              <a:rPr lang="en-US" altLang="zh-TW" sz="2400" i="1" dirty="0" err="1"/>
              <a:t>x,y</a:t>
            </a:r>
            <a:r>
              <a:rPr lang="en-US" altLang="zh-TW" sz="2400" i="1" dirty="0"/>
              <a:t>)= 3x - y^2  - </a:t>
            </a:r>
            <a:r>
              <a:rPr lang="en-US" altLang="zh-TW" sz="2400" i="1" dirty="0" smtClean="0"/>
              <a:t>8</a:t>
            </a:r>
          </a:p>
          <a:p>
            <a:r>
              <a:rPr lang="en-US" altLang="zh-TW" sz="2400" i="1" dirty="0"/>
              <a:t> </a:t>
            </a:r>
            <a:r>
              <a:rPr lang="en-US" altLang="zh-TW" sz="2400" i="1" dirty="0" err="1" smtClean="0"/>
              <a:t>f</a:t>
            </a:r>
            <a:r>
              <a:rPr lang="en-US" altLang="zh-TW" sz="2400" i="1" baseline="-25000" dirty="0" err="1" smtClean="0"/>
              <a:t>x</a:t>
            </a:r>
            <a:r>
              <a:rPr lang="en-US" altLang="zh-TW" sz="2400" i="1" dirty="0" smtClean="0"/>
              <a:t> = 2x, </a:t>
            </a:r>
            <a:r>
              <a:rPr lang="en-US" altLang="zh-TW" sz="2400" i="1" dirty="0" err="1" smtClean="0"/>
              <a:t>f</a:t>
            </a:r>
            <a:r>
              <a:rPr lang="en-US" altLang="zh-TW" sz="2400" i="1" baseline="-25000" dirty="0" err="1" smtClean="0"/>
              <a:t>y</a:t>
            </a:r>
            <a:r>
              <a:rPr lang="en-US" altLang="zh-TW" sz="2400" i="1" dirty="0" smtClean="0"/>
              <a:t> = -5</a:t>
            </a:r>
          </a:p>
          <a:p>
            <a:r>
              <a:rPr lang="en-US" altLang="zh-TW" sz="2400" dirty="0"/>
              <a:t> </a:t>
            </a:r>
            <a:r>
              <a:rPr lang="en-US" altLang="zh-TW" sz="2400" i="1" dirty="0" err="1" smtClean="0"/>
              <a:t>g</a:t>
            </a:r>
            <a:r>
              <a:rPr lang="en-US" altLang="zh-TW" sz="2400" i="1" baseline="-25000" dirty="0" err="1" smtClean="0"/>
              <a:t>x</a:t>
            </a:r>
            <a:r>
              <a:rPr lang="en-US" altLang="zh-TW" sz="2400" i="1" dirty="0" smtClean="0"/>
              <a:t> = 3, </a:t>
            </a:r>
            <a:r>
              <a:rPr lang="en-US" altLang="zh-TW" sz="2400" i="1" dirty="0" err="1" smtClean="0"/>
              <a:t>g</a:t>
            </a:r>
            <a:r>
              <a:rPr lang="en-US" altLang="zh-TW" sz="2400" i="1" baseline="-25000" dirty="0" err="1" smtClean="0"/>
              <a:t>y</a:t>
            </a:r>
            <a:r>
              <a:rPr lang="en-US" altLang="zh-TW" sz="2400" i="1" dirty="0" smtClean="0"/>
              <a:t> = -2y </a:t>
            </a:r>
          </a:p>
          <a:p>
            <a:r>
              <a:rPr lang="en-US" altLang="zh-TW" sz="2400" dirty="0" smtClean="0"/>
              <a:t>Initial guess:</a:t>
            </a:r>
          </a:p>
          <a:p>
            <a:pPr lvl="1"/>
            <a:r>
              <a:rPr lang="en-US" altLang="zh-TW" sz="2000" dirty="0" smtClean="0"/>
              <a:t>[</a:t>
            </a:r>
            <a:r>
              <a:rPr lang="en-US" altLang="zh-TW" sz="2000" i="1" dirty="0" smtClean="0"/>
              <a:t>x</a:t>
            </a:r>
            <a:r>
              <a:rPr lang="en-US" altLang="zh-TW" sz="2000" i="1" baseline="-25000" dirty="0" smtClean="0"/>
              <a:t>0</a:t>
            </a:r>
            <a:r>
              <a:rPr lang="en-US" altLang="zh-TW" sz="2000" i="1" dirty="0" smtClean="0"/>
              <a:t>, y</a:t>
            </a:r>
            <a:r>
              <a:rPr lang="en-US" altLang="zh-TW" sz="2000" i="1" baseline="-25000" dirty="0" smtClean="0"/>
              <a:t>0</a:t>
            </a:r>
            <a:r>
              <a:rPr lang="en-US" altLang="zh-TW" sz="2000" dirty="0" smtClean="0"/>
              <a:t>] = [20.0, 20.0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smtClean="0"/>
              <a:t>Using 1-norm to measure the errors.</a:t>
            </a:r>
            <a:endParaRPr lang="zh-TW" altLang="en-US" sz="2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3923928" y="1484784"/>
            <a:ext cx="4762872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 smtClean="0"/>
              <a:t>The results</a:t>
            </a:r>
          </a:p>
          <a:p>
            <a:r>
              <a:rPr lang="zh-TW" altLang="en-US" sz="1600" dirty="0" smtClean="0"/>
              <a:t>       </a:t>
            </a:r>
            <a:r>
              <a:rPr lang="en-US" altLang="zh-TW" sz="1600" dirty="0" smtClean="0"/>
              <a:t>n         </a:t>
            </a:r>
            <a:r>
              <a:rPr lang="en-US" altLang="zh-TW" sz="1600" dirty="0" err="1"/>
              <a:t>x</a:t>
            </a:r>
            <a:r>
              <a:rPr lang="en-US" altLang="zh-TW" sz="1600" baseline="-25000" dirty="0" err="1"/>
              <a:t>n</a:t>
            </a:r>
            <a:r>
              <a:rPr lang="en-US" altLang="zh-TW" sz="1600" dirty="0"/>
              <a:t>         </a:t>
            </a: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y</a:t>
            </a:r>
            <a:r>
              <a:rPr lang="en-US" altLang="zh-TW" sz="1600" baseline="-25000" dirty="0" err="1" smtClean="0"/>
              <a:t>n</a:t>
            </a:r>
            <a:r>
              <a:rPr lang="en-US" altLang="zh-TW" sz="1600" dirty="0" smtClean="0"/>
              <a:t>               </a:t>
            </a:r>
            <a:r>
              <a:rPr lang="en-US" altLang="zh-TW" sz="1600" dirty="0" err="1" smtClean="0"/>
              <a:t>e</a:t>
            </a:r>
            <a:r>
              <a:rPr lang="en-US" altLang="zh-TW" sz="1600" baseline="-25000" dirty="0" err="1" smtClean="0"/>
              <a:t>n</a:t>
            </a:r>
            <a:endParaRPr lang="zh-TW" altLang="en-US" sz="1600" baseline="-25000" dirty="0"/>
          </a:p>
          <a:p>
            <a:r>
              <a:rPr lang="en-US" altLang="zh-TW" sz="1600" dirty="0" smtClean="0"/>
              <a:t>---------------------------------------------------</a:t>
            </a:r>
            <a:endParaRPr lang="zh-TW" altLang="en-US" sz="1600" dirty="0"/>
          </a:p>
          <a:p>
            <a:r>
              <a:rPr lang="zh-TW" altLang="en-US" sz="1600" dirty="0"/>
              <a:t>       </a:t>
            </a:r>
            <a:r>
              <a:rPr lang="en-US" altLang="zh-TW" sz="1600" dirty="0"/>
              <a:t>0 </a:t>
            </a:r>
            <a:r>
              <a:rPr lang="zh-TW" altLang="en-US" sz="1600" dirty="0"/>
              <a:t>	</a:t>
            </a:r>
            <a:r>
              <a:rPr lang="en-US" altLang="zh-TW" sz="1600" dirty="0"/>
              <a:t>20.000000 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20.000000    ---</a:t>
            </a:r>
            <a:endParaRPr lang="zh-TW" altLang="en-US" sz="1600" dirty="0" smtClean="0"/>
          </a:p>
          <a:p>
            <a:r>
              <a:rPr lang="zh-TW" altLang="en-US" sz="1600" dirty="0" smtClean="0"/>
              <a:t>       </a:t>
            </a:r>
            <a:r>
              <a:rPr lang="en-US" altLang="zh-TW" sz="1600" dirty="0" smtClean="0"/>
              <a:t>1 </a:t>
            </a:r>
            <a:r>
              <a:rPr lang="zh-TW" altLang="en-US" sz="1600" dirty="0" smtClean="0"/>
              <a:t>	</a:t>
            </a:r>
            <a:r>
              <a:rPr lang="en-US" altLang="zh-TW" sz="1600" dirty="0" smtClean="0"/>
              <a:t>11.482650 </a:t>
            </a:r>
            <a:r>
              <a:rPr lang="zh-TW" altLang="en-US" sz="1600" dirty="0" smtClean="0"/>
              <a:t>	</a:t>
            </a:r>
            <a:r>
              <a:rPr lang="en-US" altLang="zh-TW" sz="1600" dirty="0" smtClean="0"/>
              <a:t>10.661199 </a:t>
            </a:r>
            <a:r>
              <a:rPr lang="zh-TW" altLang="en-US" sz="1600" dirty="0" smtClean="0"/>
              <a:t>	</a:t>
            </a:r>
            <a:r>
              <a:rPr lang="en-US" altLang="zh-TW" sz="1600" dirty="0" smtClean="0"/>
              <a:t>17.856151</a:t>
            </a:r>
            <a:endParaRPr lang="zh-TW" altLang="en-US" sz="1600" dirty="0" smtClean="0"/>
          </a:p>
          <a:p>
            <a:r>
              <a:rPr lang="zh-TW" altLang="en-US" sz="1600" dirty="0" smtClean="0"/>
              <a:t>       </a:t>
            </a:r>
            <a:r>
              <a:rPr lang="en-US" altLang="zh-TW" sz="1600" dirty="0"/>
              <a:t>2 </a:t>
            </a:r>
            <a:r>
              <a:rPr lang="zh-TW" altLang="en-US" sz="1600" dirty="0"/>
              <a:t>	</a:t>
            </a:r>
            <a:r>
              <a:rPr lang="en-US" altLang="zh-TW" sz="1600" dirty="0"/>
              <a:t>7.305257 </a:t>
            </a:r>
            <a:r>
              <a:rPr lang="zh-TW" altLang="en-US" sz="1600" dirty="0"/>
              <a:t>	</a:t>
            </a:r>
            <a:r>
              <a:rPr lang="en-US" altLang="zh-TW" sz="1600" dirty="0"/>
              <a:t>5.983236 </a:t>
            </a:r>
            <a:r>
              <a:rPr lang="zh-TW" altLang="en-US" sz="1600" dirty="0"/>
              <a:t>	</a:t>
            </a:r>
            <a:r>
              <a:rPr lang="en-US" altLang="zh-TW" sz="1600" dirty="0"/>
              <a:t>8.855355</a:t>
            </a:r>
            <a:endParaRPr lang="zh-TW" altLang="en-US" sz="1600" dirty="0"/>
          </a:p>
          <a:p>
            <a:r>
              <a:rPr lang="zh-TW" altLang="en-US" sz="1600" dirty="0"/>
              <a:t>       </a:t>
            </a:r>
            <a:r>
              <a:rPr lang="en-US" altLang="zh-TW" sz="1600" dirty="0"/>
              <a:t>3 </a:t>
            </a:r>
            <a:r>
              <a:rPr lang="zh-TW" altLang="en-US" sz="1600" dirty="0"/>
              <a:t>	</a:t>
            </a:r>
            <a:r>
              <a:rPr lang="en-US" altLang="zh-TW" sz="1600" dirty="0"/>
              <a:t>5.314227 </a:t>
            </a:r>
            <a:r>
              <a:rPr lang="zh-TW" altLang="en-US" sz="1600" dirty="0"/>
              <a:t>	</a:t>
            </a:r>
            <a:r>
              <a:rPr lang="en-US" altLang="zh-TW" sz="1600" dirty="0"/>
              <a:t>3.655363 </a:t>
            </a:r>
            <a:r>
              <a:rPr lang="zh-TW" altLang="en-US" sz="1600" dirty="0"/>
              <a:t>	</a:t>
            </a:r>
            <a:r>
              <a:rPr lang="en-US" altLang="zh-TW" sz="1600" dirty="0"/>
              <a:t>4.318903</a:t>
            </a:r>
            <a:endParaRPr lang="zh-TW" altLang="en-US" sz="1600" dirty="0"/>
          </a:p>
          <a:p>
            <a:r>
              <a:rPr lang="zh-TW" altLang="en-US" sz="1600" dirty="0"/>
              <a:t>       </a:t>
            </a:r>
            <a:r>
              <a:rPr lang="en-US" altLang="zh-TW" sz="1600" dirty="0"/>
              <a:t>4 </a:t>
            </a:r>
            <a:r>
              <a:rPr lang="zh-TW" altLang="en-US" sz="1600" dirty="0"/>
              <a:t>	</a:t>
            </a:r>
            <a:r>
              <a:rPr lang="en-US" altLang="zh-TW" sz="1600" dirty="0"/>
              <a:t>4.419895 </a:t>
            </a:r>
            <a:r>
              <a:rPr lang="zh-TW" altLang="en-US" sz="1600" dirty="0"/>
              <a:t>	</a:t>
            </a:r>
            <a:r>
              <a:rPr lang="en-US" altLang="zh-TW" sz="1600" dirty="0"/>
              <a:t>2.547129 </a:t>
            </a:r>
            <a:r>
              <a:rPr lang="zh-TW" altLang="en-US" sz="1600" dirty="0"/>
              <a:t>	</a:t>
            </a:r>
            <a:r>
              <a:rPr lang="en-US" altLang="zh-TW" sz="1600" dirty="0"/>
              <a:t>2.002565</a:t>
            </a:r>
            <a:endParaRPr lang="zh-TW" altLang="en-US" sz="1600" dirty="0"/>
          </a:p>
          <a:p>
            <a:r>
              <a:rPr lang="zh-TW" altLang="en-US" sz="1600" dirty="0"/>
              <a:t>       </a:t>
            </a:r>
            <a:r>
              <a:rPr lang="en-US" altLang="zh-TW" sz="1600" dirty="0"/>
              <a:t>5 </a:t>
            </a:r>
            <a:r>
              <a:rPr lang="zh-TW" altLang="en-US" sz="1600" dirty="0"/>
              <a:t>	</a:t>
            </a:r>
            <a:r>
              <a:rPr lang="en-US" altLang="zh-TW" sz="1600" dirty="0"/>
              <a:t>4.079746 </a:t>
            </a:r>
            <a:r>
              <a:rPr lang="zh-TW" altLang="en-US" sz="1600" dirty="0"/>
              <a:t>	</a:t>
            </a:r>
            <a:r>
              <a:rPr lang="en-US" altLang="zh-TW" sz="1600" dirty="0"/>
              <a:t>2.105724 </a:t>
            </a:r>
            <a:r>
              <a:rPr lang="zh-TW" altLang="en-US" sz="1600" dirty="0"/>
              <a:t>	</a:t>
            </a:r>
            <a:r>
              <a:rPr lang="en-US" altLang="zh-TW" sz="1600" dirty="0"/>
              <a:t>0.781555</a:t>
            </a:r>
            <a:endParaRPr lang="zh-TW" altLang="en-US" sz="1600" dirty="0"/>
          </a:p>
          <a:p>
            <a:r>
              <a:rPr lang="zh-TW" altLang="en-US" sz="1600" dirty="0"/>
              <a:t>       </a:t>
            </a:r>
            <a:r>
              <a:rPr lang="en-US" altLang="zh-TW" sz="1600" dirty="0"/>
              <a:t>6 </a:t>
            </a:r>
            <a:r>
              <a:rPr lang="zh-TW" altLang="en-US" sz="1600" dirty="0"/>
              <a:t>	</a:t>
            </a:r>
            <a:r>
              <a:rPr lang="en-US" altLang="zh-TW" sz="1600" dirty="0"/>
              <a:t>4.004269 </a:t>
            </a:r>
            <a:r>
              <a:rPr lang="zh-TW" altLang="en-US" sz="1600" dirty="0"/>
              <a:t>	</a:t>
            </a:r>
            <a:r>
              <a:rPr lang="en-US" altLang="zh-TW" sz="1600" dirty="0"/>
              <a:t>2.005695 </a:t>
            </a:r>
            <a:r>
              <a:rPr lang="zh-TW" altLang="en-US" sz="1600" dirty="0"/>
              <a:t>	</a:t>
            </a:r>
            <a:r>
              <a:rPr lang="en-US" altLang="zh-TW" sz="1600" dirty="0"/>
              <a:t>0.175505</a:t>
            </a:r>
            <a:endParaRPr lang="zh-TW" altLang="en-US" sz="1600" dirty="0"/>
          </a:p>
          <a:p>
            <a:r>
              <a:rPr lang="zh-TW" altLang="en-US" sz="1600" dirty="0"/>
              <a:t>       </a:t>
            </a:r>
            <a:r>
              <a:rPr lang="en-US" altLang="zh-TW" sz="1600" dirty="0"/>
              <a:t>7 </a:t>
            </a:r>
            <a:r>
              <a:rPr lang="zh-TW" altLang="en-US" sz="1600" dirty="0"/>
              <a:t>	</a:t>
            </a:r>
            <a:r>
              <a:rPr lang="en-US" altLang="zh-TW" sz="1600" dirty="0"/>
              <a:t>4.000014 </a:t>
            </a:r>
            <a:r>
              <a:rPr lang="zh-TW" altLang="en-US" sz="1600" dirty="0"/>
              <a:t>	</a:t>
            </a:r>
            <a:r>
              <a:rPr lang="en-US" altLang="zh-TW" sz="1600" dirty="0"/>
              <a:t>2.000018 </a:t>
            </a:r>
            <a:r>
              <a:rPr lang="zh-TW" altLang="en-US" sz="1600" dirty="0"/>
              <a:t>	</a:t>
            </a:r>
            <a:r>
              <a:rPr lang="en-US" altLang="zh-TW" sz="1600" dirty="0"/>
              <a:t>0.009933</a:t>
            </a:r>
            <a:endParaRPr lang="zh-TW" altLang="en-US" sz="1600" dirty="0"/>
          </a:p>
          <a:p>
            <a:r>
              <a:rPr lang="zh-TW" altLang="en-US" sz="1600" dirty="0"/>
              <a:t>       </a:t>
            </a:r>
            <a:r>
              <a:rPr lang="en-US" altLang="zh-TW" sz="1600" dirty="0"/>
              <a:t>8 </a:t>
            </a:r>
            <a:r>
              <a:rPr lang="zh-TW" altLang="en-US" sz="1600" dirty="0"/>
              <a:t>	</a:t>
            </a:r>
            <a:r>
              <a:rPr lang="en-US" altLang="zh-TW" sz="1600" dirty="0"/>
              <a:t>4.000000 </a:t>
            </a:r>
            <a:r>
              <a:rPr lang="zh-TW" altLang="en-US" sz="1600" dirty="0"/>
              <a:t>	</a:t>
            </a:r>
            <a:r>
              <a:rPr lang="en-US" altLang="zh-TW" sz="1600" dirty="0"/>
              <a:t>2.000000 </a:t>
            </a:r>
            <a:r>
              <a:rPr lang="zh-TW" altLang="en-US" sz="1600" dirty="0"/>
              <a:t>	</a:t>
            </a:r>
            <a:r>
              <a:rPr lang="en-US" altLang="zh-TW" sz="1600" dirty="0"/>
              <a:t>0.000032</a:t>
            </a:r>
            <a:endParaRPr lang="zh-TW" altLang="en-US" sz="1600" dirty="0"/>
          </a:p>
          <a:p>
            <a:r>
              <a:rPr lang="en-US" altLang="zh-TW" sz="1600" dirty="0" smtClean="0"/>
              <a:t>--------------------------------------------------</a:t>
            </a:r>
            <a:endParaRPr lang="zh-TW" altLang="en-US" sz="1600" dirty="0"/>
          </a:p>
          <a:p>
            <a:r>
              <a:rPr lang="zh-TW" altLang="en-US" sz="1600" dirty="0"/>
              <a:t>       </a:t>
            </a:r>
            <a:r>
              <a:rPr lang="en-US" altLang="zh-TW" sz="1600" dirty="0"/>
              <a:t>9 </a:t>
            </a:r>
            <a:r>
              <a:rPr lang="zh-TW" altLang="en-US" sz="1600" dirty="0"/>
              <a:t>	</a:t>
            </a:r>
            <a:r>
              <a:rPr lang="en-US" altLang="zh-TW" sz="1600" dirty="0"/>
              <a:t>4.000000 </a:t>
            </a:r>
            <a:r>
              <a:rPr lang="zh-TW" altLang="en-US" sz="1600" dirty="0"/>
              <a:t>	</a:t>
            </a:r>
            <a:r>
              <a:rPr lang="en-US" altLang="zh-TW" sz="1600" dirty="0"/>
              <a:t>2.000000 </a:t>
            </a:r>
            <a:r>
              <a:rPr lang="zh-TW" altLang="en-US" sz="1600" dirty="0"/>
              <a:t>	</a:t>
            </a:r>
            <a:r>
              <a:rPr lang="en-US" altLang="zh-TW" sz="1600" dirty="0"/>
              <a:t>0.000000</a:t>
            </a:r>
            <a:endParaRPr lang="zh-TW" alt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912-738B-47A7-9CFE-7B70E73B6DD8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In Computer Aided Geometry Design (CAGD), we use Newton’s method to compute the intersections of implicit functions.</a:t>
            </a:r>
          </a:p>
          <a:p>
            <a:pPr lvl="1"/>
            <a:r>
              <a:rPr lang="en-US" altLang="zh-TW" dirty="0" smtClean="0"/>
              <a:t>The implicit functions: Ellipse, circle, parabola, hyperbola, lines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In nonlinear optimization, Newton’s method is used to find solutions for the objective functions under some given constraints (nonlinear functions)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B018-FBAE-4BAA-AAB6-FE1A916D8118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69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Will Newton’s method fail to find a root?</a:t>
            </a:r>
          </a:p>
          <a:p>
            <a:pPr lvl="1"/>
            <a:r>
              <a:rPr lang="en-US" altLang="zh-TW" dirty="0" smtClean="0"/>
              <a:t>Yes, like in the 1D cases, Newton’s method may fail.</a:t>
            </a:r>
          </a:p>
          <a:p>
            <a:pPr lvl="1"/>
            <a:r>
              <a:rPr lang="en-US" altLang="zh-TW" dirty="0" smtClean="0"/>
              <a:t>Because of bad initial guests.</a:t>
            </a:r>
          </a:p>
          <a:p>
            <a:pPr lvl="1"/>
            <a:r>
              <a:rPr lang="en-US" altLang="zh-TW" dirty="0" smtClean="0"/>
              <a:t>Sensitivities of the functions </a:t>
            </a:r>
            <a:r>
              <a:rPr lang="en-US" altLang="zh-TW" i="1" dirty="0" smtClean="0"/>
              <a:t>f(</a:t>
            </a:r>
            <a:r>
              <a:rPr lang="en-US" altLang="zh-TW" i="1" dirty="0" err="1" smtClean="0"/>
              <a:t>x,y</a:t>
            </a:r>
            <a:r>
              <a:rPr lang="en-US" altLang="zh-TW" i="1" dirty="0" smtClean="0"/>
              <a:t>)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g(</a:t>
            </a:r>
            <a:r>
              <a:rPr lang="en-US" altLang="zh-TW" i="1" dirty="0" err="1" smtClean="0"/>
              <a:t>x,y</a:t>
            </a:r>
            <a:r>
              <a:rPr lang="en-US" altLang="zh-TW" i="1" dirty="0" smtClean="0"/>
              <a:t>)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If the </a:t>
            </a:r>
            <a:r>
              <a:rPr lang="en-US" altLang="zh-TW" dirty="0" err="1" smtClean="0"/>
              <a:t>Jocobian</a:t>
            </a:r>
            <a:r>
              <a:rPr lang="en-US" altLang="zh-TW" dirty="0" smtClean="0"/>
              <a:t> matrix is ill-conditioned, the Newton’s method may fail.</a:t>
            </a:r>
          </a:p>
          <a:p>
            <a:pPr lvl="2"/>
            <a:r>
              <a:rPr lang="en-US" altLang="zh-TW" dirty="0" smtClean="0"/>
              <a:t>Solving the linear system produces large round-off errors in each iteration.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Which case is easier to solve?</a:t>
            </a:r>
          </a:p>
          <a:p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B018-FBAE-4BAA-AAB6-FE1A916D8118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660232" y="2411265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24128" y="3203353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0152" y="2843313"/>
            <a:ext cx="1368152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796136" y="2627289"/>
            <a:ext cx="1728192" cy="86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660232" y="4349956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4128" y="5142044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6136" y="4565980"/>
            <a:ext cx="1728192" cy="8640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783737" y="4565980"/>
            <a:ext cx="854228" cy="1314995"/>
          </a:xfrm>
          <a:custGeom>
            <a:avLst/>
            <a:gdLst>
              <a:gd name="connsiteX0" fmla="*/ 0 w 854228"/>
              <a:gd name="connsiteY0" fmla="*/ 0 h 1314995"/>
              <a:gd name="connsiteX1" fmla="*/ 853440 w 854228"/>
              <a:gd name="connsiteY1" fmla="*/ 574766 h 1314995"/>
              <a:gd name="connsiteX2" fmla="*/ 121920 w 854228"/>
              <a:gd name="connsiteY2" fmla="*/ 1314995 h 13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228" h="1314995">
                <a:moveTo>
                  <a:pt x="0" y="0"/>
                </a:moveTo>
                <a:cubicBezTo>
                  <a:pt x="416560" y="177800"/>
                  <a:pt x="833120" y="355600"/>
                  <a:pt x="853440" y="574766"/>
                </a:cubicBezTo>
                <a:cubicBezTo>
                  <a:pt x="873760" y="793932"/>
                  <a:pt x="497840" y="1054463"/>
                  <a:pt x="121920" y="13149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9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variable Taylor expansion</a:t>
            </a:r>
          </a:p>
          <a:p>
            <a:r>
              <a:rPr lang="en-US" altLang="zh-TW" dirty="0" smtClean="0"/>
              <a:t>2D non-linear systems</a:t>
            </a:r>
          </a:p>
          <a:p>
            <a:r>
              <a:rPr lang="en-US" altLang="zh-TW" dirty="0" smtClean="0"/>
              <a:t>2D Newton’s method</a:t>
            </a:r>
          </a:p>
          <a:p>
            <a:r>
              <a:rPr lang="en-US" altLang="zh-TW" dirty="0" smtClean="0"/>
              <a:t>Extension to n-D space</a:t>
            </a:r>
          </a:p>
          <a:p>
            <a:r>
              <a:rPr lang="en-US" altLang="zh-TW" dirty="0" smtClean="0"/>
              <a:t>Example &amp; applications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A969-86D8-429D-8666-C79A648C110C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Two-Variable Taylor Expansion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Function </a:t>
                </a:r>
                <a:r>
                  <a:rPr lang="en-US" altLang="zh-TW" i="1" dirty="0" smtClean="0"/>
                  <a:t>f(x, y)</a:t>
                </a:r>
                <a:r>
                  <a:rPr lang="en-US" altLang="zh-TW" dirty="0" smtClean="0"/>
                  <a:t> is a two-variable function.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 smtClean="0"/>
                  <a:t>Taylor expansion </a:t>
                </a:r>
                <a:r>
                  <a:rPr lang="en-US" altLang="zh-TW" dirty="0" smtClean="0"/>
                  <a:t>of </a:t>
                </a:r>
                <a:r>
                  <a:rPr lang="en-US" altLang="zh-TW" i="1" dirty="0" smtClean="0"/>
                  <a:t>f(</a:t>
                </a:r>
                <a:r>
                  <a:rPr lang="en-US" altLang="zh-TW" i="1" dirty="0" err="1" smtClean="0"/>
                  <a:t>x+h</a:t>
                </a:r>
                <a:r>
                  <a:rPr lang="en-US" altLang="zh-TW" i="1" dirty="0" smtClean="0"/>
                  <a:t>, </a:t>
                </a:r>
                <a:r>
                  <a:rPr lang="en-US" altLang="zh-TW" i="1" dirty="0" err="1" smtClean="0"/>
                  <a:t>y+k</a:t>
                </a:r>
                <a:r>
                  <a:rPr lang="en-US" altLang="zh-TW" i="1" dirty="0" smtClean="0"/>
                  <a:t>) </a:t>
                </a:r>
                <a:r>
                  <a:rPr lang="en-US" altLang="zh-TW" dirty="0" smtClean="0"/>
                  <a:t>can be expressed as</a:t>
                </a:r>
              </a:p>
              <a:p>
                <a:pPr marL="914400" lvl="2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Where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∂ is the partial-derivation operator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General form: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en-US" altLang="zh-TW" b="0" i="1" smtClean="0">
                                        <a:latin typeface="Cambria Math"/>
                                        <a:cs typeface="Times New Roman"/>
                                      </a:rPr>
                                      <m:t>h</m:t>
                                    </m: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b="0" i="1" smtClean="0">
                                            <a:latin typeface="Cambria Math"/>
                                            <a:cs typeface="Times New Roman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zh-TW" altLang="en-US" b="0" i="1" smtClean="0">
                                            <a:latin typeface="Cambria Math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en-US" altLang="zh-TW" b="0" i="1" smtClean="0">
                                        <a:latin typeface="Cambria Math"/>
                                        <a:cs typeface="Times New Roman"/>
                                      </a:rPr>
                                      <m:t>+</m:t>
                                    </m:r>
                                  </m:e>
                                </m:box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  <m:box>
                                  <m:box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b="0" i="1" smtClean="0">
                                            <a:latin typeface="Cambria Math"/>
                                            <a:cs typeface="Times New Roman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zh-TW" altLang="en-US" b="0" i="1" smtClean="0">
                                            <a:latin typeface="Cambria Math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  <a:cs typeface="Times New Roman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r>
                  <a:rPr lang="en-US" altLang="zh-TW" dirty="0" smtClean="0"/>
                  <a:t>Abbreviations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zh-TW" alt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5767-AFCD-40D1-8065-FAC11472EDBB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092280" y="4437112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92280" y="5877272"/>
            <a:ext cx="1594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524328" y="530120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810039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658000" y="4910078"/>
            <a:ext cx="501483" cy="4171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4395" y="53585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i="1" dirty="0" smtClean="0"/>
              <a:t>x, 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43923" y="446337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i="1" dirty="0" err="1" smtClean="0"/>
              <a:t>x+h</a:t>
            </a:r>
            <a:r>
              <a:rPr lang="en-US" altLang="zh-TW" i="1" dirty="0" smtClean="0"/>
              <a:t>, </a:t>
            </a:r>
            <a:r>
              <a:rPr lang="en-US" altLang="zh-TW" i="1" dirty="0" err="1" smtClean="0"/>
              <a:t>y+g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7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Non-linear Systems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The problem::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Given</a:t>
                </a:r>
                <a:r>
                  <a:rPr lang="zh-TW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f(x, y)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and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g(x, y)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, find a point (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x*, y*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) in the 2D space such 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Jacobian matrix of this system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𝐽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:r>
                  <a:rPr lang="en-US" altLang="zh-TW" dirty="0" smtClean="0"/>
                  <a:t>Taylor expansion of this system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altLang="zh-TW" dirty="0" smtClean="0"/>
                  <a:t> 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65A5-778C-41AC-8A52-C26B2FBB0DFF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436096" y="2936682"/>
            <a:ext cx="3413171" cy="1852997"/>
            <a:chOff x="5220072" y="2132856"/>
            <a:chExt cx="3413171" cy="1852997"/>
          </a:xfrm>
        </p:grpSpPr>
        <p:sp>
          <p:nvSpPr>
            <p:cNvPr id="7" name="Oval 6"/>
            <p:cNvSpPr/>
            <p:nvPr/>
          </p:nvSpPr>
          <p:spPr>
            <a:xfrm>
              <a:off x="5581092" y="2564904"/>
              <a:ext cx="1944216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552388" y="2299688"/>
              <a:ext cx="2413261" cy="1686165"/>
            </a:xfrm>
            <a:custGeom>
              <a:avLst/>
              <a:gdLst>
                <a:gd name="connsiteX0" fmla="*/ 0 w 2413261"/>
                <a:gd name="connsiteY0" fmla="*/ 1546448 h 1686165"/>
                <a:gd name="connsiteX1" fmla="*/ 707010 w 2413261"/>
                <a:gd name="connsiteY1" fmla="*/ 452 h 1686165"/>
                <a:gd name="connsiteX2" fmla="*/ 1442301 w 2413261"/>
                <a:gd name="connsiteY2" fmla="*/ 1678423 h 1686165"/>
                <a:gd name="connsiteX3" fmla="*/ 2413261 w 2413261"/>
                <a:gd name="connsiteY3" fmla="*/ 509500 h 168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61" h="1686165">
                  <a:moveTo>
                    <a:pt x="0" y="1546448"/>
                  </a:moveTo>
                  <a:cubicBezTo>
                    <a:pt x="233313" y="762452"/>
                    <a:pt x="466627" y="-21544"/>
                    <a:pt x="707010" y="452"/>
                  </a:cubicBezTo>
                  <a:cubicBezTo>
                    <a:pt x="947393" y="22448"/>
                    <a:pt x="1157926" y="1593582"/>
                    <a:pt x="1442301" y="1678423"/>
                  </a:cubicBezTo>
                  <a:cubicBezTo>
                    <a:pt x="1726676" y="1763264"/>
                    <a:pt x="2069968" y="1136382"/>
                    <a:pt x="2413261" y="5095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886128" y="2636912"/>
              <a:ext cx="133672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88105" y="2519362"/>
              <a:ext cx="133672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92182" y="3544093"/>
              <a:ext cx="133672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652120" y="3284984"/>
              <a:ext cx="133672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220072" y="3863181"/>
              <a:ext cx="3413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436096" y="2132856"/>
              <a:ext cx="0" cy="1852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960169" y="333052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F(</a:t>
            </a:r>
            <a:r>
              <a:rPr lang="en-US" altLang="zh-TW" dirty="0" err="1" smtClean="0">
                <a:solidFill>
                  <a:srgbClr val="FF0000"/>
                </a:solidFill>
              </a:rPr>
              <a:t>x,y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2479" y="311342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G(</a:t>
            </a:r>
            <a:r>
              <a:rPr lang="en-US" altLang="zh-TW" dirty="0" err="1" smtClean="0">
                <a:solidFill>
                  <a:srgbClr val="0070C0"/>
                </a:solidFill>
              </a:rPr>
              <a:t>x,y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083049" y="4050595"/>
                <a:ext cx="980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49" y="4050595"/>
                <a:ext cx="980333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9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Newton’s Method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Problem: Given a 2D non-linear system and the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, find a root of this non-linear system.</a:t>
                </a:r>
              </a:p>
              <a:p>
                <a:r>
                  <a:rPr lang="en-US" altLang="zh-TW" dirty="0" smtClean="0"/>
                  <a:t>Deduction:</a:t>
                </a:r>
              </a:p>
              <a:p>
                <a:pPr lvl="1"/>
                <a:r>
                  <a:rPr lang="en-US" altLang="zh-TW" dirty="0" smtClean="0"/>
                  <a:t>Current 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smtClean="0"/>
                  <a:t>Assume that the root is at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We have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> such 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altLang="zh-TW" b="0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.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//1</a:t>
                </a:r>
                <a:r>
                  <a:rPr lang="en-US" altLang="zh-TW" baseline="30000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order Taylor expansion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r="-1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249C-B55D-4ECA-95F3-F152BDAA0429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Newton’s Method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Deduction (continued)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Moving the unknown term to the left side and changing the signs of both the sides,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Now, we create a 2D linear system for the incremental </a:t>
                </a:r>
                <a:r>
                  <a:rPr lang="en-US" altLang="zh-TW" dirty="0" smtClean="0"/>
                  <a:t>values </a:t>
                </a:r>
                <a:r>
                  <a:rPr lang="en-US" altLang="zh-TW" i="1" dirty="0" smtClean="0"/>
                  <a:t>h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: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688B-9D30-49FF-80A8-FC8650127ABB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9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Newton’s Method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altLang="zh-TW" dirty="0" smtClean="0"/>
                  <a:t>Deduction (continued)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:endParaRPr lang="zh-TW" altLang="en-US" dirty="0"/>
              </a:p>
              <a:p>
                <a:pPr lvl="1"/>
                <a:r>
                  <a:rPr lang="en-US" altLang="zh-TW" dirty="0" smtClean="0"/>
                  <a:t>Solving this system by using Crammer’s rule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The algorithm:</a:t>
                </a:r>
              </a:p>
              <a:p>
                <a:pPr lvl="1"/>
                <a:r>
                  <a:rPr lang="en-US" altLang="zh-TW" sz="3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600" b="0" i="1" smtClean="0">
                            <a:latin typeface="Cambria Math"/>
                          </a:rPr>
                          <m:t>𝑔𝑢𝑒𝑠𝑠</m:t>
                        </m:r>
                        <m:r>
                          <a:rPr lang="en-US" altLang="zh-TW" sz="36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36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3600" dirty="0" smtClean="0"/>
                  <a:t>;</a:t>
                </a:r>
              </a:p>
              <a:p>
                <a:pPr lvl="1"/>
                <a:r>
                  <a:rPr lang="en-US" altLang="zh-TW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/>
                      </a:rPr>
                      <m:t>𝑤h𝑖𝑙𝑒</m:t>
                    </m:r>
                    <m:d>
                      <m:d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/>
                          </a:rPr>
                          <m:t>𝑛𝑜𝑡</m:t>
                        </m:r>
                        <m:r>
                          <a:rPr lang="en-US" altLang="zh-TW" sz="36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3600" b="0" i="1" smtClean="0">
                            <a:latin typeface="Cambria Math"/>
                          </a:rPr>
                          <m:t>𝑐𝑜𝑛𝑣𝑒𝑟𝑔𝑒𝑑</m:t>
                        </m:r>
                      </m:e>
                    </m:d>
                    <m:r>
                      <a:rPr lang="en-US" altLang="zh-TW" sz="3600" b="0" i="1" smtClean="0">
                        <a:latin typeface="Cambria Math"/>
                      </a:rPr>
                      <m:t>{</m:t>
                    </m:r>
                  </m:oMath>
                </a14:m>
                <a:endParaRPr lang="en-US" altLang="zh-TW" sz="36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/>
                      </a:rPr>
                      <m:t>𝑐𝑜𝑚𝑝𝑢𝑡𝑒</m:t>
                    </m:r>
                    <m:r>
                      <a:rPr lang="en-US" altLang="zh-TW" sz="33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3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3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3300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3300" b="0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TW" sz="33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/>
                      </a:rPr>
                      <m:t>𝑐𝑜𝑚𝑝𝑢𝑡𝑒</m:t>
                    </m:r>
                    <m:r>
                      <a:rPr lang="en-US" altLang="zh-TW" sz="33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33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33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3300" b="0" i="1" smtClean="0">
                        <a:latin typeface="Cambria Math"/>
                      </a:rPr>
                      <m:t> </m:t>
                    </m:r>
                    <m:r>
                      <a:rPr lang="en-US" altLang="zh-TW" sz="3300" b="0" i="1" smtClean="0">
                        <a:latin typeface="Cambria Math"/>
                      </a:rPr>
                      <m:t>𝑎𝑛𝑑</m:t>
                    </m:r>
                    <m:r>
                      <a:rPr lang="en-US" altLang="zh-TW" sz="33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3300" b="0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TW" sz="3300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3300" b="0" i="1" smtClean="0">
                        <a:latin typeface="Cambria Math"/>
                      </a:rPr>
                      <m:t>𝑐𝑜𝑚𝑝𝑢𝑡𝑒</m:t>
                    </m:r>
                    <m:r>
                      <a:rPr lang="en-US" altLang="zh-TW" sz="33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TW" sz="3300" b="0" i="1" smtClean="0">
                            <a:latin typeface="Cambria Math"/>
                          </a:rPr>
                          <m:t>h</m:t>
                        </m:r>
                        <m:r>
                          <a:rPr lang="en-US" altLang="zh-TW" sz="33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33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sz="3300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33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sz="3300" b="0" dirty="0" smtClean="0"/>
                  <a:t> </a:t>
                </a:r>
                <a:r>
                  <a:rPr lang="en-US" altLang="zh-TW" sz="3300" b="0" dirty="0" smtClean="0">
                    <a:solidFill>
                      <a:srgbClr val="0070C0"/>
                    </a:solidFill>
                  </a:rPr>
                  <a:t>//solving the linear system.</a:t>
                </a:r>
                <a:endParaRPr lang="en-US" altLang="zh-TW" sz="3300" b="0" dirty="0" smtClean="0">
                  <a:solidFill>
                    <a:srgbClr val="0070C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33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33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33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3300" b="0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TW" sz="33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sz="3600" b="0" dirty="0" smtClean="0"/>
                  <a:t> </a:t>
                </a:r>
                <a:r>
                  <a:rPr lang="en-US" altLang="zh-TW" sz="3600" b="0" dirty="0" smtClean="0">
                    <a:solidFill>
                      <a:srgbClr val="0070C0"/>
                    </a:solidFill>
                  </a:rPr>
                  <a:t>//end-while</a:t>
                </a:r>
                <a:endParaRPr lang="en-US" altLang="zh-TW" sz="3600" b="0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altLang="zh-TW" b="0" dirty="0" smtClean="0"/>
              </a:p>
              <a:p>
                <a:pPr lvl="2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871B-68FA-4FD8-AFFC-B50763B2D438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Assume the non-linear system constitutes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equations.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: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   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//n equations with n variables.</a:t>
                </a: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TW" dirty="0" smtClean="0"/>
                  <a:t>Given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, compute the root in the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-D space.</a:t>
                </a:r>
              </a:p>
              <a:p>
                <a:r>
                  <a:rPr lang="en-US" altLang="zh-TW" dirty="0" smtClean="0"/>
                  <a:t>Assuming that the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iteration have been completed, the updating equation can be modeled as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the unknown vector and we have to solve it.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r="-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AB79-30BC-4DA7-954C-56D250B7DE68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Right Brace 6"/>
          <p:cNvSpPr/>
          <p:nvPr/>
        </p:nvSpPr>
        <p:spPr>
          <a:xfrm>
            <a:off x="3779912" y="2132856"/>
            <a:ext cx="288032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4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The linear system for solving the unknown vector: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𝐽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: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: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 where </a:t>
                </a:r>
                <a:r>
                  <a:rPr lang="en-US" altLang="zh-TW" b="1" i="1" dirty="0" smtClean="0"/>
                  <a:t>J</a:t>
                </a:r>
                <a:r>
                  <a:rPr lang="en-US" altLang="zh-TW" dirty="0" smtClean="0"/>
                  <a:t> is the Jacobian matrix,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𝐽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and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</a:t>
                </a:r>
                <a:r>
                  <a:rPr lang="en-US" altLang="zh-TW" i="1" dirty="0" smtClean="0"/>
                  <a:t>f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i="1" baseline="30000" dirty="0" smtClean="0"/>
                  <a:t>(k)</a:t>
                </a:r>
                <a:r>
                  <a:rPr lang="en-US" altLang="zh-TW" baseline="30000" dirty="0" smtClean="0"/>
                  <a:t> </a:t>
                </a:r>
                <a:r>
                  <a:rPr lang="en-US" altLang="zh-TW" dirty="0" smtClean="0"/>
                  <a:t>= the function value of the </a:t>
                </a:r>
                <a:r>
                  <a:rPr lang="en-US" altLang="zh-TW" i="1" dirty="0" err="1" smtClean="0"/>
                  <a:t>i</a:t>
                </a:r>
                <a:r>
                  <a:rPr lang="en-US" altLang="zh-TW" dirty="0" err="1" smtClean="0"/>
                  <a:t>-th</a:t>
                </a:r>
                <a:r>
                  <a:rPr lang="en-US" altLang="zh-TW" dirty="0" smtClean="0"/>
                  <a:t> function at the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iteration.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If the system is not large, we can solve it by using Gaussian elimination.</a:t>
                </a:r>
              </a:p>
              <a:p>
                <a:r>
                  <a:rPr lang="en-US" altLang="zh-TW" dirty="0" smtClean="0"/>
                  <a:t>Otherwise, we have to compute the updating vector by using an iterative method</a:t>
                </a:r>
                <a:r>
                  <a:rPr lang="en-US" altLang="zh-TW" dirty="0" smtClean="0"/>
                  <a:t>.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//Talk about linear system solvers in another lecture.</a:t>
                </a: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1DD3-A48F-4975-A1BC-A0EA72AE8D9D}" type="datetime1">
              <a:rPr lang="en-US" altLang="zh-TW" smtClean="0"/>
              <a:t>9/22/2019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2D 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419</Words>
  <Application>Microsoft Office PowerPoint</Application>
  <PresentationFormat>On-screen Show (4:3)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2D Newton’s Method</vt:lpstr>
      <vt:lpstr>Outline</vt:lpstr>
      <vt:lpstr>Two-Variable Taylor Expansion</vt:lpstr>
      <vt:lpstr>2D Non-linear Systems</vt:lpstr>
      <vt:lpstr>2D Newton’s Method </vt:lpstr>
      <vt:lpstr>2D Newton’s Method </vt:lpstr>
      <vt:lpstr>2D Newton’s Method </vt:lpstr>
      <vt:lpstr>Extension</vt:lpstr>
      <vt:lpstr>Extension</vt:lpstr>
      <vt:lpstr>Vector Norms</vt:lpstr>
      <vt:lpstr>Example</vt:lpstr>
      <vt:lpstr>Applications</vt:lpstr>
      <vt:lpstr>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Newton’s Method</dc:title>
  <dc:creator>guest123</dc:creator>
  <cp:lastModifiedBy>guest123</cp:lastModifiedBy>
  <cp:revision>30</cp:revision>
  <dcterms:created xsi:type="dcterms:W3CDTF">2017-07-09T06:57:32Z</dcterms:created>
  <dcterms:modified xsi:type="dcterms:W3CDTF">2019-09-22T04:39:42Z</dcterms:modified>
</cp:coreProperties>
</file>