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70" r:id="rId12"/>
    <p:sldId id="264" r:id="rId13"/>
    <p:sldId id="265" r:id="rId14"/>
    <p:sldId id="267" r:id="rId15"/>
    <p:sldId id="266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2BA3-C40C-4C31-AAC0-5CF25FBB937D}" type="datetimeFigureOut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6CC46-7AB6-4241-B026-37780824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7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8E64-040E-418D-96BA-2EBB88401438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7776-0B5D-4316-B608-5EBB256B669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EB6-AAE2-47E8-BF6F-E37C9E77EFC9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9EB3-D6C8-498A-88A3-1B0DA581C422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E6C-097F-4112-B273-7328D31E52A2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51DC-174B-4D02-91BF-861AEBF1B00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E76-E257-4B92-84DD-05CC3B66CDFA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0231-8B8B-436D-B2A7-4169313AA796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46EB-C130-4CF7-9B2E-5535D50193D5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F54-A143-4933-9DCD-5273ECBCC021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CD8E-069F-4FC2-BB21-BB559C6AF608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186D-7BAA-4BE4-B2EF-92119581C81C}" type="datetime1">
              <a:rPr lang="zh-TW" altLang="en-US" smtClean="0"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Lagrange Interpolation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 polynomial-based interpolation method</a:t>
            </a:r>
          </a:p>
          <a:p>
            <a:r>
              <a:rPr lang="zh-TW" altLang="en-US" dirty="0" smtClean="0"/>
              <a:t>內插方</a:t>
            </a:r>
            <a:r>
              <a:rPr lang="zh-TW" altLang="en-US" dirty="0"/>
              <a:t>法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The real trouble about Lagrange polynomial is the </a:t>
            </a:r>
            <a:r>
              <a:rPr lang="en-US" altLang="zh-TW" b="1" dirty="0" smtClean="0"/>
              <a:t>truncation</a:t>
            </a:r>
            <a:r>
              <a:rPr lang="en-US" altLang="zh-TW" dirty="0" smtClean="0"/>
              <a:t> error.</a:t>
            </a:r>
          </a:p>
          <a:p>
            <a:r>
              <a:rPr lang="en-US" altLang="zh-TW" dirty="0" smtClean="0"/>
              <a:t>Talking about it in another lecture.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Some convenient but not accurate round-off error bound estimation: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If the time complexity of a numerical algorithm is O(</a:t>
            </a:r>
            <a:r>
              <a:rPr lang="en-US" altLang="zh-TW" i="1" dirty="0" err="1" smtClean="0">
                <a:solidFill>
                  <a:srgbClr val="0070C0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70C0"/>
                </a:solidFill>
              </a:rPr>
              <a:t>k</a:t>
            </a:r>
            <a:r>
              <a:rPr lang="en-US" altLang="zh-TW" dirty="0" smtClean="0">
                <a:solidFill>
                  <a:srgbClr val="0070C0"/>
                </a:solidFill>
              </a:rPr>
              <a:t>), then the round-off error caused by the arithmetic operation is usually bounded by O(</a:t>
            </a:r>
            <a:r>
              <a:rPr lang="en-US" altLang="zh-TW" i="1" dirty="0" err="1" smtClean="0">
                <a:solidFill>
                  <a:srgbClr val="0070C0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70C0"/>
                </a:solidFill>
              </a:rPr>
              <a:t>k</a:t>
            </a:r>
            <a:r>
              <a:rPr lang="el-GR" altLang="zh-TW" i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ε</a:t>
            </a:r>
            <a:r>
              <a:rPr lang="en-US" altLang="zh-TW" dirty="0" smtClean="0">
                <a:solidFill>
                  <a:srgbClr val="0070C0"/>
                </a:solidFill>
                <a:latin typeface="Times New Roman"/>
                <a:cs typeface="Times New Roman"/>
              </a:rPr>
              <a:t>).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But be aware of division!!! Very large </a:t>
            </a:r>
            <a:r>
              <a:rPr lang="en-US" altLang="zh-TW" b="1" dirty="0" smtClean="0">
                <a:solidFill>
                  <a:srgbClr val="0070C0"/>
                </a:solidFill>
              </a:rPr>
              <a:t>absolute error</a:t>
            </a:r>
            <a:r>
              <a:rPr lang="en-US" altLang="zh-TW" dirty="0" smtClean="0">
                <a:solidFill>
                  <a:srgbClr val="0070C0"/>
                </a:solidFill>
              </a:rPr>
              <a:t>, if the denominator is small.</a:t>
            </a:r>
          </a:p>
          <a:p>
            <a:pPr lvl="1"/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Explanations:</a:t>
            </a:r>
          </a:p>
          <a:p>
            <a:pPr lvl="1"/>
            <a:r>
              <a:rPr lang="en-US" altLang="zh-TW" dirty="0" smtClean="0"/>
              <a:t>Here, </a:t>
            </a:r>
            <a:r>
              <a:rPr lang="el-GR" altLang="zh-TW" dirty="0" smtClean="0">
                <a:latin typeface="Times New Roman"/>
                <a:cs typeface="Times New Roman"/>
              </a:rPr>
              <a:t>ε</a:t>
            </a:r>
            <a:r>
              <a:rPr lang="en-US" altLang="zh-TW" dirty="0" smtClean="0">
                <a:latin typeface="Times New Roman"/>
                <a:cs typeface="Times New Roman"/>
              </a:rPr>
              <a:t> = max round-off error in arithmetic operations.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Time complexity is measured by arithmetic operations, like ‘+’, ‘*’, …,etc.</a:t>
            </a:r>
          </a:p>
          <a:p>
            <a:pPr marL="457200" lvl="1" indent="0">
              <a:buNone/>
            </a:pPr>
            <a:endParaRPr lang="en-US" altLang="zh-TW" dirty="0" smtClean="0">
              <a:latin typeface="Times New Roman"/>
              <a:cs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0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However, be aware of 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Loss of significant digits or cancellation, if small numbers are added with small numbers.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Overflow and loss of precision, if larger numbers are divided by small numbers.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Underflow: smaller numbers are divided by large numbers.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Computing the terms by using a recurrent method: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𝑡𝑒𝑟𝑚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𝑡𝑒𝑟𝑚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altLang="zh-TW" i="1" dirty="0" smtClean="0">
                    <a:latin typeface="Cambria Math"/>
                    <a:ea typeface="Cambria Math"/>
                  </a:rPr>
                  <a:t>  </a:t>
                </a:r>
              </a:p>
              <a:p>
                <a:pPr marL="514350" indent="-457200"/>
                <a:r>
                  <a:rPr lang="en-US" altLang="zh-TW" dirty="0" smtClean="0">
                    <a:ea typeface="Cambria Math"/>
                  </a:rPr>
                  <a:t>Don’t compute a term by using the following method: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1=(</m:t>
                        </m:r>
                        <m:nary>
                          <m:naryPr>
                            <m:chr m:val="∏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=0,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2=</m:t>
                    </m:r>
                    <m:nary>
                      <m:naryPr>
                        <m:chr m:val="∏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=0,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;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Why? Think about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time complexity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error bound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!!!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b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Right Brace 5"/>
          <p:cNvSpPr/>
          <p:nvPr/>
        </p:nvSpPr>
        <p:spPr>
          <a:xfrm>
            <a:off x="4067944" y="4653136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1367" y="5008530"/>
            <a:ext cx="17684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Incorrect method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Uniqueness Property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Theorem: The polynomial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p(x)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, which interpolates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at n+1 points and is of degree 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n, is unique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endParaRPr lang="en-US" altLang="zh-TW" dirty="0" smtClean="0">
                  <a:solidFill>
                    <a:srgbClr val="C00000"/>
                  </a:solidFill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Proof: (by contradiction)</a:t>
                </a:r>
              </a:p>
              <a:p>
                <a:pPr lvl="1"/>
                <a:r>
                  <a:rPr lang="en-US" altLang="zh-TW" dirty="0" smtClean="0"/>
                  <a:t>Assume </a:t>
                </a:r>
                <a:r>
                  <a:rPr lang="en-US" altLang="zh-TW" dirty="0" smtClean="0"/>
                  <a:t>polynomial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q(x)</a:t>
                </a:r>
                <a:r>
                  <a:rPr lang="en-US" altLang="zh-TW" dirty="0" smtClean="0"/>
                  <a:t> of degree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≤ n, also interpolates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f(x)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at these n+1 points.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Define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R(x) = p(x) – q(x).</a:t>
                </a:r>
              </a:p>
              <a:p>
                <a:pPr lvl="1"/>
                <a:r>
                  <a:rPr lang="en-US" altLang="zh-TW" i="1" dirty="0" smtClean="0">
                    <a:latin typeface="Times New Roman"/>
                    <a:cs typeface="Times New Roman"/>
                  </a:rPr>
                  <a:t>R(x)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of degree ≤ n. 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//why?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)=0,0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cs typeface="Times New Roman"/>
                      </a:rPr>
                      <m:t>.</m:t>
                    </m:r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//because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/>
                      </a:rPr>
                      <m:t>𝑝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/>
                      </a:rPr>
                      <m:t>𝑞</m:t>
                    </m:r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b="0" dirty="0" smtClean="0">
                    <a:cs typeface="Times New Roman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.</m:t>
                    </m:r>
                  </m:oMath>
                </a14:m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//c is a scalar.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The degree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R(x)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at least n+1, and this is a contradiction.</a:t>
                </a:r>
              </a:p>
              <a:p>
                <a:pPr lvl="2"/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It has n+1 roots, </a:t>
                </a:r>
                <a:r>
                  <a:rPr lang="en-US" altLang="zh-TW" i="1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zh-TW" i="1" baseline="-25000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altLang="zh-TW" i="1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, …, </a:t>
                </a:r>
                <a:r>
                  <a:rPr lang="en-US" altLang="zh-TW" i="1" dirty="0" err="1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zh-TW" i="1" baseline="-25000" dirty="0" err="1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. Its degree must be at least n+1.</a:t>
                </a:r>
                <a:endParaRPr lang="en-US" altLang="zh-TW" dirty="0" smtClean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Or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R(x)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0.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If so,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p(x) = q(x)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Another contradiction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QED</a:t>
                </a:r>
                <a:endParaRPr lang="en-US" altLang="zh-TW" dirty="0" smtClean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r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of the Uniqueness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Since </a:t>
            </a:r>
            <a:r>
              <a:rPr lang="en-US" altLang="zh-TW" i="1" dirty="0" smtClean="0"/>
              <a:t>p(x)</a:t>
            </a:r>
            <a:r>
              <a:rPr lang="en-US" altLang="zh-TW" dirty="0" smtClean="0"/>
              <a:t> is unique, all other polynomials which is of degree </a:t>
            </a:r>
            <a:r>
              <a:rPr lang="en-US" altLang="zh-TW" dirty="0" smtClean="0">
                <a:latin typeface="Times New Roman"/>
                <a:cs typeface="Times New Roman"/>
              </a:rPr>
              <a:t>≤ n and interpolate </a:t>
            </a:r>
            <a:r>
              <a:rPr lang="en-US" altLang="zh-TW" i="1" dirty="0" smtClean="0">
                <a:latin typeface="Times New Roman"/>
                <a:cs typeface="Times New Roman"/>
              </a:rPr>
              <a:t>f(x)</a:t>
            </a:r>
            <a:r>
              <a:rPr lang="en-US" altLang="zh-TW" dirty="0" smtClean="0">
                <a:latin typeface="Times New Roman"/>
                <a:cs typeface="Times New Roman"/>
              </a:rPr>
              <a:t> at these n+1 points can be converted into </a:t>
            </a:r>
            <a:r>
              <a:rPr lang="en-US" altLang="zh-TW" i="1" dirty="0" smtClean="0">
                <a:latin typeface="Times New Roman"/>
                <a:cs typeface="Times New Roman"/>
              </a:rPr>
              <a:t>p(x)</a:t>
            </a:r>
            <a:r>
              <a:rPr lang="en-US" altLang="zh-TW" dirty="0" smtClean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The polynomial p(x) can be expressed in many forms, but it is unique.</a:t>
            </a:r>
          </a:p>
          <a:p>
            <a:pPr lvl="1"/>
            <a:endParaRPr lang="en-US" altLang="zh-TW" dirty="0">
              <a:latin typeface="Times New Roman"/>
              <a:cs typeface="Times New Roman"/>
            </a:endParaRPr>
          </a:p>
          <a:p>
            <a:r>
              <a:rPr lang="en-US" altLang="zh-TW" dirty="0" smtClean="0">
                <a:latin typeface="Times New Roman"/>
                <a:cs typeface="Times New Roman"/>
              </a:rPr>
              <a:t>Corollary: Given </a:t>
            </a:r>
            <a:r>
              <a:rPr lang="en-US" altLang="zh-TW" i="1" dirty="0" smtClean="0">
                <a:latin typeface="Times New Roman"/>
                <a:cs typeface="Times New Roman"/>
              </a:rPr>
              <a:t>n+1</a:t>
            </a:r>
            <a:r>
              <a:rPr lang="en-US" altLang="zh-TW" dirty="0" smtClean="0">
                <a:latin typeface="Times New Roman"/>
                <a:cs typeface="Times New Roman"/>
              </a:rPr>
              <a:t> samples of </a:t>
            </a:r>
            <a:r>
              <a:rPr lang="en-US" altLang="zh-TW" i="1" dirty="0" smtClean="0">
                <a:latin typeface="Times New Roman"/>
                <a:cs typeface="Times New Roman"/>
              </a:rPr>
              <a:t>f(x)</a:t>
            </a:r>
            <a:r>
              <a:rPr lang="en-US" altLang="zh-TW" dirty="0" smtClean="0">
                <a:latin typeface="Times New Roman"/>
                <a:cs typeface="Times New Roman"/>
              </a:rPr>
              <a:t>, the degree of any polynomial, which interpolates </a:t>
            </a:r>
            <a:r>
              <a:rPr lang="en-US" altLang="zh-TW" i="1" dirty="0" smtClean="0">
                <a:latin typeface="Times New Roman"/>
                <a:cs typeface="Times New Roman"/>
              </a:rPr>
              <a:t>f(x)</a:t>
            </a:r>
            <a:r>
              <a:rPr lang="en-US" altLang="zh-TW" dirty="0" smtClean="0">
                <a:latin typeface="Times New Roman"/>
                <a:cs typeface="Times New Roman"/>
              </a:rPr>
              <a:t> at these points, must be at least </a:t>
            </a:r>
            <a:r>
              <a:rPr lang="en-US" altLang="zh-TW" i="1" dirty="0" smtClean="0">
                <a:latin typeface="Times New Roman"/>
                <a:cs typeface="Times New Roman"/>
              </a:rPr>
              <a:t>n</a:t>
            </a:r>
            <a:r>
              <a:rPr lang="en-US" altLang="zh-TW" dirty="0" smtClean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Here, </a:t>
            </a:r>
            <a:r>
              <a:rPr lang="en-US" altLang="zh-TW" i="1" dirty="0" smtClean="0">
                <a:latin typeface="Times New Roman"/>
                <a:cs typeface="Times New Roman"/>
              </a:rPr>
              <a:t>f(x)</a:t>
            </a:r>
            <a:r>
              <a:rPr lang="en-US" altLang="zh-TW" dirty="0" smtClean="0">
                <a:latin typeface="Times New Roman"/>
                <a:cs typeface="Times New Roman"/>
              </a:rPr>
              <a:t> is an arbitrary function.</a:t>
            </a:r>
          </a:p>
          <a:p>
            <a:pPr lvl="1"/>
            <a:r>
              <a:rPr lang="en-US" altLang="zh-TW" dirty="0" smtClean="0">
                <a:latin typeface="Times New Roman"/>
                <a:cs typeface="Times New Roman"/>
              </a:rPr>
              <a:t>We are talking about the worst case scenario.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of the Uniqueness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Since </a:t>
            </a:r>
            <a:r>
              <a:rPr lang="en-US" altLang="zh-TW" i="1" dirty="0" smtClean="0"/>
              <a:t>p(x)</a:t>
            </a:r>
            <a:r>
              <a:rPr lang="en-US" altLang="zh-TW" dirty="0" smtClean="0"/>
              <a:t> is unique, all other polynomials which is of degree </a:t>
            </a:r>
            <a:r>
              <a:rPr lang="en-US" altLang="zh-TW" dirty="0" smtClean="0">
                <a:latin typeface="Times New Roman"/>
                <a:cs typeface="Times New Roman"/>
              </a:rPr>
              <a:t>≤ n and interpolate </a:t>
            </a:r>
            <a:r>
              <a:rPr lang="en-US" altLang="zh-TW" i="1" dirty="0" smtClean="0">
                <a:latin typeface="Times New Roman"/>
                <a:cs typeface="Times New Roman"/>
              </a:rPr>
              <a:t>f(x)</a:t>
            </a:r>
            <a:r>
              <a:rPr lang="en-US" altLang="zh-TW" dirty="0" smtClean="0">
                <a:latin typeface="Times New Roman"/>
                <a:cs typeface="Times New Roman"/>
              </a:rPr>
              <a:t> at these n+1 points can be converted into </a:t>
            </a:r>
            <a:r>
              <a:rPr lang="en-US" altLang="zh-TW" i="1" dirty="0" smtClean="0">
                <a:latin typeface="Times New Roman"/>
                <a:cs typeface="Times New Roman"/>
              </a:rPr>
              <a:t>p(x)</a:t>
            </a:r>
            <a:r>
              <a:rPr lang="en-US" altLang="zh-TW" dirty="0" smtClean="0">
                <a:latin typeface="Times New Roman"/>
                <a:cs typeface="Times New Roman"/>
              </a:rPr>
              <a:t>.</a:t>
            </a:r>
          </a:p>
          <a:p>
            <a:endParaRPr lang="en-US" altLang="zh-TW" dirty="0">
              <a:latin typeface="Times New Roman"/>
              <a:cs typeface="Times New Roman"/>
            </a:endParaRPr>
          </a:p>
          <a:p>
            <a:r>
              <a:rPr lang="en-US" altLang="zh-TW" dirty="0" smtClean="0"/>
              <a:t>On the other hand, the Lagrange polynomial can be converted into another form which produces less round-off errors.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Newton’s </a:t>
            </a:r>
            <a:r>
              <a:rPr lang="en-US" altLang="zh-TW" dirty="0" smtClean="0">
                <a:solidFill>
                  <a:srgbClr val="C00000"/>
                </a:solidFill>
              </a:rPr>
              <a:t>polynomial </a:t>
            </a:r>
            <a:r>
              <a:rPr lang="en-US" altLang="zh-TW" sz="2600" dirty="0" smtClean="0">
                <a:solidFill>
                  <a:srgbClr val="0070C0"/>
                </a:solidFill>
              </a:rPr>
              <a:t>//given in the following lecture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Evaluated by using Horner’s algorithm.</a:t>
            </a:r>
          </a:p>
          <a:p>
            <a:pPr lvl="1"/>
            <a:r>
              <a:rPr lang="en-US" altLang="zh-TW" dirty="0" smtClean="0"/>
              <a:t>See them in another lecture.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sample data: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Lagrange polynomial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0−1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0−2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−0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1−0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1−2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+(7)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−0)(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(2−0)(2−1)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zh-TW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=?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Lagrange polynomial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86767"/>
              </p:ext>
            </p:extLst>
          </p:nvPr>
        </p:nvGraphicFramePr>
        <p:xfrm>
          <a:off x="2411760" y="2276872"/>
          <a:ext cx="4320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Questions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If we made more samples, will the interpolation error be reduced?</a:t>
            </a:r>
          </a:p>
          <a:p>
            <a:pPr lvl="1"/>
            <a:r>
              <a:rPr lang="en-US" altLang="zh-TW" dirty="0" smtClean="0"/>
              <a:t>For round-off error, the answer is no.</a:t>
            </a:r>
          </a:p>
          <a:p>
            <a:pPr lvl="1"/>
            <a:r>
              <a:rPr lang="en-US" altLang="zh-TW" dirty="0" smtClean="0"/>
              <a:t>For truncation error, the answer is partially correct. (See the </a:t>
            </a:r>
            <a:r>
              <a:rPr lang="en-US" altLang="zh-TW" smtClean="0"/>
              <a:t>next lecture.)</a:t>
            </a:r>
            <a:endParaRPr lang="en-US" altLang="zh-TW" dirty="0" smtClean="0"/>
          </a:p>
          <a:p>
            <a:r>
              <a:rPr lang="en-US" altLang="zh-TW" dirty="0" smtClean="0"/>
              <a:t>When computing </a:t>
            </a:r>
            <a:r>
              <a:rPr lang="en-US" altLang="zh-TW" i="1" dirty="0" smtClean="0"/>
              <a:t>f(t)</a:t>
            </a:r>
            <a:r>
              <a:rPr lang="en-US" altLang="zh-TW" dirty="0" smtClean="0"/>
              <a:t>, do we have to use all the sample data?</a:t>
            </a:r>
          </a:p>
          <a:p>
            <a:pPr lvl="1"/>
            <a:r>
              <a:rPr lang="en-US" altLang="zh-TW" dirty="0" smtClean="0"/>
              <a:t>In the Lagrange method, we do.</a:t>
            </a:r>
          </a:p>
          <a:p>
            <a:pPr lvl="2"/>
            <a:r>
              <a:rPr lang="en-US" altLang="zh-TW" dirty="0" smtClean="0"/>
              <a:t>Global influences</a:t>
            </a:r>
          </a:p>
          <a:p>
            <a:pPr lvl="1"/>
            <a:r>
              <a:rPr lang="en-US" altLang="zh-TW" dirty="0" smtClean="0"/>
              <a:t>Good or bad? </a:t>
            </a:r>
          </a:p>
          <a:p>
            <a:pPr lvl="1"/>
            <a:r>
              <a:rPr lang="en-US" altLang="zh-TW" dirty="0" smtClean="0"/>
              <a:t>See next lecture for more explanation.</a:t>
            </a:r>
          </a:p>
          <a:p>
            <a:r>
              <a:rPr lang="en-US" altLang="zh-TW" dirty="0" smtClean="0"/>
              <a:t>Truncation error or round-of error, which one dominates the final error?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8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interpolation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內插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Lagrange method</a:t>
            </a:r>
          </a:p>
          <a:p>
            <a:r>
              <a:rPr lang="en-US" altLang="zh-TW" dirty="0" smtClean="0"/>
              <a:t>Uniqueness of polynomial</a:t>
            </a:r>
          </a:p>
          <a:p>
            <a:r>
              <a:rPr lang="en-US" altLang="zh-TW" dirty="0" smtClean="0"/>
              <a:t>Example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Interpolation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Given a table consisting of n+1 (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y</a:t>
                </a:r>
                <a:r>
                  <a:rPr lang="en-US" altLang="zh-TW" i="1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) pairs, compute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y(x*)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=?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//x* is in the range of {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i="1" baseline="-25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}.</a:t>
                </a:r>
              </a:p>
              <a:p>
                <a:pPr lvl="1"/>
                <a:r>
                  <a:rPr lang="en-US" altLang="zh-TW" dirty="0" smtClean="0"/>
                  <a:t>Regarding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 as a function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. 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points might not be sorted on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However, the interpolation position </a:t>
                </a:r>
                <a:r>
                  <a:rPr lang="en-US" altLang="zh-TW" i="1" dirty="0" smtClean="0"/>
                  <a:t>x*</a:t>
                </a:r>
                <a:r>
                  <a:rPr lang="en-US" altLang="zh-TW" dirty="0" smtClean="0"/>
                  <a:t> must be within the range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-values,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Otherwise, it is an </a:t>
                </a:r>
                <a:r>
                  <a:rPr lang="en-US" altLang="zh-TW" i="1" dirty="0" smtClean="0"/>
                  <a:t>extrapolation</a:t>
                </a:r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外插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problem.</a:t>
                </a:r>
              </a:p>
              <a:p>
                <a:pPr lvl="1"/>
                <a:r>
                  <a:rPr lang="en-US" altLang="zh-TW" dirty="0" smtClean="0"/>
                  <a:t>Very difficult and error-prone problem.</a:t>
                </a:r>
              </a:p>
              <a:p>
                <a:pPr lvl="1"/>
                <a:r>
                  <a:rPr lang="en-US" altLang="zh-TW" dirty="0" smtClean="0"/>
                  <a:t>Theoretically, the max error of extrapolation is unbounded in some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b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85806"/>
              </p:ext>
            </p:extLst>
          </p:nvPr>
        </p:nvGraphicFramePr>
        <p:xfrm>
          <a:off x="1331640" y="2924944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n-1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lang="en-US" altLang="zh-TW" baseline="-25000" dirty="0" err="1" smtClean="0">
                          <a:solidFill>
                            <a:srgbClr val="002060"/>
                          </a:solidFill>
                        </a:rPr>
                        <a:t>n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smtClean="0">
                          <a:solidFill>
                            <a:srgbClr val="002060"/>
                          </a:solidFill>
                        </a:rPr>
                        <a:t>n-1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lang="en-US" altLang="zh-TW" baseline="-25000" dirty="0" err="1" smtClean="0">
                          <a:solidFill>
                            <a:srgbClr val="002060"/>
                          </a:solidFill>
                        </a:rPr>
                        <a:t>n</a:t>
                      </a:r>
                      <a:endParaRPr lang="zh-TW" altLang="en-US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Lagrange Method (1/3)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Idea: 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Create a </a:t>
                </a:r>
                <a:r>
                  <a:rPr lang="en-US" altLang="zh-TW" b="1" u="sng" dirty="0" smtClean="0">
                    <a:solidFill>
                      <a:srgbClr val="C00000"/>
                    </a:solidFill>
                  </a:rPr>
                  <a:t>polynomial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of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-degree to approximate the unknown function, 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(x)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f(x)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lvl="1"/>
                <a:r>
                  <a:rPr lang="en-US" altLang="zh-TW" dirty="0" smtClean="0"/>
                  <a:t>Assume that the polynomial is </a:t>
                </a:r>
                <a:r>
                  <a:rPr lang="en-US" altLang="zh-TW" i="1" dirty="0" smtClean="0"/>
                  <a:t>p(x)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Compute </a:t>
                </a:r>
                <a:r>
                  <a:rPr lang="en-US" altLang="zh-TW" i="1" dirty="0" smtClean="0"/>
                  <a:t>p(x*)</a:t>
                </a:r>
                <a:r>
                  <a:rPr lang="en-US" altLang="zh-TW" dirty="0" smtClean="0"/>
                  <a:t> and treat it as the function value </a:t>
                </a:r>
                <a:r>
                  <a:rPr lang="en-US" altLang="zh-TW" i="1" dirty="0" smtClean="0"/>
                  <a:t>f(x*)</a:t>
                </a:r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General Lagrange polynomial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…+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)≡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come these </a:t>
                </a:r>
                <a:r>
                  <a:rPr lang="en-US" altLang="zh-TW" i="1" dirty="0" err="1" smtClean="0"/>
                  <a:t>y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/>
                  <a:t>? From the input data!</a:t>
                </a:r>
              </a:p>
              <a:p>
                <a:pPr lvl="1"/>
                <a:r>
                  <a:rPr lang="en-US" altLang="zh-TW" dirty="0" smtClean="0"/>
                  <a:t>Then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how to define these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(x)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? </a:t>
                </a:r>
                <a:r>
                  <a:rPr lang="en-US" altLang="zh-TW" dirty="0" smtClean="0"/>
                  <a:t>//the </a:t>
                </a:r>
                <a:r>
                  <a:rPr lang="en-US" altLang="zh-TW" i="1" dirty="0" smtClean="0"/>
                  <a:t>basis</a:t>
                </a:r>
                <a:r>
                  <a:rPr lang="en-US" altLang="zh-TW" dirty="0" smtClean="0"/>
                  <a:t> functions.</a:t>
                </a:r>
              </a:p>
              <a:p>
                <a:pPr lvl="2"/>
                <a:r>
                  <a:rPr lang="en-US" altLang="zh-TW" sz="2200" dirty="0" smtClean="0"/>
                  <a:t>See the next slide.</a:t>
                </a:r>
              </a:p>
              <a:p>
                <a:pPr lvl="2"/>
                <a:r>
                  <a:rPr lang="en-US" altLang="zh-TW" sz="2200" dirty="0"/>
                  <a:t>Remember that we have 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n+1</a:t>
                </a:r>
                <a:r>
                  <a:rPr lang="en-US" altLang="zh-TW" sz="2200" dirty="0"/>
                  <a:t> data points.</a:t>
                </a:r>
              </a:p>
              <a:p>
                <a:pPr lvl="2"/>
                <a:endParaRPr lang="en-US" altLang="zh-TW" sz="2200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Lagrange Method (2/3)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b="1" dirty="0" smtClean="0"/>
                  <a:t>The interpolation conditions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(How many of them?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+1)</a:t>
                </a:r>
              </a:p>
              <a:p>
                <a:r>
                  <a:rPr lang="en-US" altLang="zh-TW" dirty="0" smtClean="0"/>
                  <a:t>Therefore,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but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=1.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en-US" altLang="zh-TW" dirty="0" smtClean="0"/>
                  <a:t>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Why? //we have n+1 sample points.</a:t>
                </a:r>
              </a:p>
              <a:p>
                <a:r>
                  <a:rPr lang="en-US" altLang="zh-TW" dirty="0" smtClean="0"/>
                  <a:t>Select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/>
                      </a:rPr>
                      <m:t>c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…(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=0.0,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//The interpolation conditions are met.</a:t>
                </a:r>
              </a:p>
              <a:p>
                <a:r>
                  <a:rPr lang="en-US" altLang="zh-TW" dirty="0" smtClean="0"/>
                  <a:t>Substitute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into </a:t>
                </a:r>
                <a:r>
                  <a:rPr lang="en-US" altLang="zh-TW" i="1" dirty="0" smtClean="0"/>
                  <a:t>l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(x)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force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Why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?</a:t>
                </a:r>
              </a:p>
              <a:p>
                <a:pPr marL="57150" indent="0">
                  <a:buNone/>
                </a:pPr>
                <a:r>
                  <a:rPr lang="en-US" altLang="zh-TW" dirty="0" smtClean="0"/>
                  <a:t>    We have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=0,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b="-10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Lagrange Method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 Lagrange polynomial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∏"/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=0,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≠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=0,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≠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 </a:t>
                </a:r>
              </a:p>
              <a:p>
                <a:pPr marL="457200" lvl="1" indent="0">
                  <a:buNone/>
                </a:pP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dirty="0" smtClean="0"/>
                  <a:t>The algorithm of computing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::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𝑠𝑢𝑚</m:t>
                    </m:r>
                    <m:r>
                      <a:rPr lang="en-US" altLang="zh-TW" b="0" i="1" smtClean="0">
                        <a:latin typeface="Cambria Math"/>
                      </a:rPr>
                      <m:t>=0.0;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{</m:t>
                    </m:r>
                  </m:oMath>
                </a14:m>
                <a:r>
                  <a:rPr lang="en-US" altLang="zh-TW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</m:t>
                    </m:r>
                    <m:r>
                      <a:rPr lang="en-US" altLang="zh-TW" b="0" i="1" smtClean="0">
                        <a:latin typeface="Cambria Math"/>
                      </a:rPr>
                      <m:t>𝑡𝑒𝑟𝑚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</m:t>
                    </m:r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    </m:t>
                    </m:r>
                    <m:r>
                      <a:rPr lang="en-US" altLang="zh-TW" b="0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𝑡𝑒𝑟𝑚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𝑡𝑒𝑟𝑚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altLang="zh-TW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</m:t>
                    </m:r>
                    <m:r>
                      <a:rPr lang="en-US" altLang="zh-TW" b="0" i="1" smtClean="0">
                        <a:latin typeface="Cambria Math"/>
                      </a:rPr>
                      <m:t>𝑠𝑢𝑚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𝑠𝑢𝑚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𝑡𝑒𝑟𝑚</m:t>
                    </m:r>
                    <m:r>
                      <a:rPr lang="en-US" altLang="zh-TW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}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</m:t>
                    </m:r>
                    <m:r>
                      <a:rPr lang="en-US" altLang="zh-TW" b="0" i="1" smtClean="0">
                        <a:latin typeface="Cambria Math"/>
                      </a:rPr>
                      <m:t>𝑟𝑒𝑡𝑢𝑟𝑛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𝑠𝑢𝑚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; 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9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 complexity =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 </a:t>
            </a:r>
            <a:r>
              <a:rPr lang="en-US" altLang="zh-TW" dirty="0" smtClean="0">
                <a:solidFill>
                  <a:srgbClr val="0070C0"/>
                </a:solidFill>
              </a:rPr>
              <a:t>//we (n+1) samples.</a:t>
            </a:r>
          </a:p>
          <a:p>
            <a:pPr lvl="1"/>
            <a:r>
              <a:rPr lang="en-US" altLang="zh-TW" dirty="0" smtClean="0"/>
              <a:t>Two layers of iteration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7624" y="3068960"/>
                <a:ext cx="4139952" cy="2037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𝑠𝑢𝑚</m:t>
                    </m:r>
                    <m:r>
                      <a:rPr lang="en-US" altLang="zh-TW" i="1" smtClean="0">
                        <a:latin typeface="Cambria Math"/>
                      </a:rPr>
                      <m:t>=0.0;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{</m:t>
                    </m:r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   </m:t>
                    </m:r>
                    <m:r>
                      <a:rPr lang="en-US" altLang="zh-TW" i="1">
                        <a:latin typeface="Cambria Math"/>
                      </a:rPr>
                      <m:t>𝑡𝑒𝑟𝑚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   </m:t>
                    </m:r>
                    <m:r>
                      <a:rPr lang="en-US" altLang="zh-TW" i="1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      </m:t>
                      </m:r>
                      <m:r>
                        <a:rPr lang="en-US" altLang="zh-TW" i="1">
                          <a:latin typeface="Cambria Math"/>
                        </a:rPr>
                        <m:t>𝑖𝑓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latin typeface="Cambria Math"/>
                        </a:rPr>
                        <m:t>𝑠𝑢𝑚</m:t>
                      </m:r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𝑠𝑢𝑚</m:t>
                      </m:r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r>
                        <a:rPr lang="en-US" altLang="zh-TW" i="1">
                          <a:latin typeface="Cambria Math"/>
                        </a:rPr>
                        <m:t>𝑡𝑒𝑟𝑚</m:t>
                      </m:r>
                      <m:r>
                        <a:rPr lang="en-US" altLang="zh-TW" i="1">
                          <a:latin typeface="Cambria Math"/>
                        </a:rPr>
                        <m:t>;}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068960"/>
                <a:ext cx="4139952" cy="2037802"/>
              </a:xfrm>
              <a:prstGeom prst="rect">
                <a:avLst/>
              </a:prstGeom>
              <a:blipFill>
                <a:blip r:embed="rId2"/>
                <a:stretch>
                  <a:fillRect b="-17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619672" y="3551992"/>
            <a:ext cx="265688" cy="1376314"/>
          </a:xfrm>
          <a:custGeom>
            <a:avLst/>
            <a:gdLst>
              <a:gd name="connsiteX0" fmla="*/ 0 w 311084"/>
              <a:gd name="connsiteY0" fmla="*/ 0 h 1376314"/>
              <a:gd name="connsiteX1" fmla="*/ 9427 w 311084"/>
              <a:gd name="connsiteY1" fmla="*/ 1376314 h 1376314"/>
              <a:gd name="connsiteX2" fmla="*/ 311084 w 311084"/>
              <a:gd name="connsiteY2" fmla="*/ 1376314 h 13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84" h="1376314">
                <a:moveTo>
                  <a:pt x="0" y="0"/>
                </a:moveTo>
                <a:cubicBezTo>
                  <a:pt x="3142" y="458771"/>
                  <a:pt x="6285" y="917543"/>
                  <a:pt x="9427" y="1376314"/>
                </a:cubicBezTo>
                <a:lnTo>
                  <a:pt x="311084" y="137631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1866506" y="4120042"/>
            <a:ext cx="150829" cy="386499"/>
          </a:xfrm>
          <a:custGeom>
            <a:avLst/>
            <a:gdLst>
              <a:gd name="connsiteX0" fmla="*/ 0 w 150829"/>
              <a:gd name="connsiteY0" fmla="*/ 0 h 386499"/>
              <a:gd name="connsiteX1" fmla="*/ 0 w 150829"/>
              <a:gd name="connsiteY1" fmla="*/ 386499 h 386499"/>
              <a:gd name="connsiteX2" fmla="*/ 150829 w 150829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29" h="386499">
                <a:moveTo>
                  <a:pt x="0" y="0"/>
                </a:moveTo>
                <a:lnTo>
                  <a:pt x="0" y="386499"/>
                </a:lnTo>
                <a:lnTo>
                  <a:pt x="150829" y="38649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Analysis (1/2)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Round-off error in a term: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b="0" dirty="0" smtClean="0"/>
                  <a:t> 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b="0" dirty="0" smtClean="0"/>
                  <a:t> .</a:t>
                </a:r>
              </a:p>
              <a:p>
                <a:pPr lvl="1"/>
                <a:r>
                  <a:rPr lang="en-US" altLang="zh-TW" sz="2000" dirty="0" smtClean="0"/>
                  <a:t>Each arithmetic operation produces errors</a:t>
                </a:r>
              </a:p>
              <a:p>
                <a:pPr lvl="1"/>
                <a:r>
                  <a:rPr lang="en-US" altLang="zh-TW" sz="2000" b="0" dirty="0" smtClean="0"/>
                  <a:t>4 arithmetic operators in every internal iteration:</a:t>
                </a:r>
              </a:p>
              <a:p>
                <a:pPr marL="457200" lvl="1" indent="0">
                  <a:buNone/>
                </a:pPr>
                <a:r>
                  <a:rPr lang="en-US" altLang="zh-TW" sz="2000" dirty="0" smtClean="0"/>
                  <a:t>{-, -, /, *}. </a:t>
                </a:r>
              </a:p>
              <a:p>
                <a:pPr lvl="1"/>
                <a:r>
                  <a:rPr lang="en-US" altLang="zh-TW" sz="2000" b="0" dirty="0" smtClean="0"/>
                  <a:t>There are </a:t>
                </a:r>
                <a:r>
                  <a:rPr lang="en-US" altLang="zh-TW" sz="2000" b="0" i="1" dirty="0" smtClean="0"/>
                  <a:t>n</a:t>
                </a:r>
                <a:r>
                  <a:rPr lang="en-US" altLang="zh-TW" sz="2000" b="0" dirty="0" smtClean="0"/>
                  <a:t> internal iterations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(1+4</m:t>
                    </m:r>
                    <m:r>
                      <a:rPr lang="en-US" altLang="zh-TW" sz="2000" i="1">
                        <a:latin typeface="Cambria Math"/>
                      </a:rPr>
                      <m:t>𝑛</m:t>
                    </m:r>
                    <m:r>
                      <a:rPr lang="zh-TW" altLang="en-US" sz="2000" i="1">
                        <a:latin typeface="Cambria Math"/>
                      </a:rPr>
                      <m:t>𝜀</m:t>
                    </m:r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  </a:t>
                </a:r>
              </a:p>
              <a:p>
                <a:pPr lvl="1"/>
                <a:endParaRPr lang="en-US" altLang="zh-TW" sz="2000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1078" r="-30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Lagrange interpolation method::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95800" y="2753920"/>
                <a:ext cx="4371917" cy="2037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𝑠𝑢𝑚</m:t>
                    </m:r>
                    <m:r>
                      <a:rPr lang="en-US" altLang="zh-TW" i="1" smtClean="0">
                        <a:latin typeface="Cambria Math"/>
                      </a:rPr>
                      <m:t>=0.0;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{</m:t>
                    </m:r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   </m:t>
                    </m:r>
                    <m:r>
                      <a:rPr lang="en-US" altLang="zh-TW" i="1">
                        <a:latin typeface="Cambria Math"/>
                      </a:rPr>
                      <m:t>𝑡𝑒𝑟𝑚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   </m:t>
                    </m:r>
                    <m:r>
                      <a:rPr lang="en-US" altLang="zh-TW" i="1"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endParaRPr lang="en-US" altLang="zh-TW" dirty="0">
                  <a:ea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      </m:t>
                      </m:r>
                      <m:r>
                        <a:rPr lang="en-US" altLang="zh-TW" i="1">
                          <a:latin typeface="Cambria Math"/>
                        </a:rPr>
                        <m:t>𝑖𝑓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𝑠𝑢𝑚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𝑠𝑢𝑚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𝑡𝑒𝑟𝑚</m:t>
                    </m:r>
                    <m:r>
                      <a:rPr lang="en-US" altLang="zh-TW" i="1">
                        <a:latin typeface="Cambria Math"/>
                      </a:rPr>
                      <m:t>;}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53920"/>
                <a:ext cx="4371917" cy="2037802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043340" y="3780148"/>
            <a:ext cx="273378" cy="424207"/>
          </a:xfrm>
          <a:custGeom>
            <a:avLst/>
            <a:gdLst>
              <a:gd name="connsiteX0" fmla="*/ 216817 w 273378"/>
              <a:gd name="connsiteY0" fmla="*/ 0 h 424207"/>
              <a:gd name="connsiteX1" fmla="*/ 0 w 273378"/>
              <a:gd name="connsiteY1" fmla="*/ 0 h 424207"/>
              <a:gd name="connsiteX2" fmla="*/ 9427 w 273378"/>
              <a:gd name="connsiteY2" fmla="*/ 414780 h 424207"/>
              <a:gd name="connsiteX3" fmla="*/ 273378 w 273378"/>
              <a:gd name="connsiteY3" fmla="*/ 424207 h 42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78" h="424207">
                <a:moveTo>
                  <a:pt x="216817" y="0"/>
                </a:moveTo>
                <a:lnTo>
                  <a:pt x="0" y="0"/>
                </a:lnTo>
                <a:lnTo>
                  <a:pt x="9427" y="414780"/>
                </a:lnTo>
                <a:lnTo>
                  <a:pt x="273378" y="424207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9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Analysis (2/2)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Round-off error of the summation</a:t>
                </a:r>
              </a:p>
              <a:p>
                <a:pPr lvl="1"/>
                <a:r>
                  <a:rPr lang="en-US" altLang="zh-TW" sz="2000" dirty="0" smtClean="0"/>
                  <a:t>Errors in a term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(1+4</m:t>
                    </m:r>
                    <m:r>
                      <a:rPr lang="en-US" altLang="zh-TW" sz="2000" b="0" i="1" smtClean="0">
                        <a:latin typeface="Cambria Math"/>
                      </a:rPr>
                      <m:t>𝑛</m:t>
                    </m:r>
                    <m:r>
                      <a:rPr lang="zh-TW" altLang="en-US" sz="2000" b="0" i="1" smtClean="0">
                        <a:latin typeface="Cambria Math"/>
                      </a:rPr>
                      <m:t>𝜀</m:t>
                    </m:r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pPr lvl="1"/>
                <a:r>
                  <a:rPr lang="en-US" altLang="zh-TW" sz="2000" dirty="0" smtClean="0"/>
                  <a:t>Accumulating all terms into the sum:</a:t>
                </a:r>
              </a:p>
              <a:p>
                <a:pPr lvl="1"/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+…)+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sz="20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1+4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zh-TW" altLang="en-US" sz="20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1+4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r>
                          <a:rPr lang="zh-TW" altLang="en-US" sz="2000" b="0" i="1" smtClean="0">
                            <a:latin typeface="Cambria Math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zh-TW" sz="2000" b="0" dirty="0" smtClean="0"/>
                  <a:t> </a:t>
                </a:r>
              </a:p>
              <a:p>
                <a:r>
                  <a:rPr lang="en-US" altLang="zh-TW" sz="2400" b="0" dirty="0" smtClean="0"/>
                  <a:t>The </a:t>
                </a:r>
                <a:r>
                  <a:rPr lang="en-US" altLang="zh-TW" sz="2400" b="0" dirty="0" smtClean="0"/>
                  <a:t>round-off error </a:t>
                </a:r>
                <a:r>
                  <a:rPr lang="en-US" altLang="zh-TW" sz="2400" b="0" dirty="0" smtClean="0"/>
                  <a:t>is bounded by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TW" altLang="en-US" sz="2400" b="0" i="1" smtClean="0">
                        <a:latin typeface="Cambria Math"/>
                      </a:rPr>
                      <m:t>𝜀</m:t>
                    </m:r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b="0" dirty="0" smtClean="0"/>
                  <a:t>.</a:t>
                </a:r>
              </a:p>
              <a:p>
                <a:pPr lvl="1"/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  <a:blipFill>
                <a:blip r:embed="rId2"/>
                <a:stretch>
                  <a:fillRect l="-1568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Lagrange polynomial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32040" y="3154408"/>
                <a:ext cx="4211960" cy="20378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/>
                      </a:rPr>
                      <m:t>𝑠𝑢𝑚</m:t>
                    </m:r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/>
                      </a:rPr>
                      <m:t>=0.0;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{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:endParaRPr lang="en-US" altLang="zh-TW" dirty="0">
                  <a:solidFill>
                    <a:srgbClr val="002060"/>
                  </a:solidFill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   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𝑡𝑒𝑟𝑚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 </a:t>
                </a:r>
                <a:endParaRPr lang="en-US" altLang="zh-TW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   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=0;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++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:endParaRPr lang="en-US" altLang="zh-TW" dirty="0">
                  <a:solidFill>
                    <a:srgbClr val="002060"/>
                  </a:solidFill>
                  <a:ea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</a:rPr>
                        <m:t>𝑖𝑓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𝑡𝑒𝑟𝑚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US" altLang="zh-TW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𝑠𝑢𝑚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𝑠𝑢𝑚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𝑡𝑒𝑟𝑚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</a:rPr>
                      <m:t>;}</m:t>
                    </m:r>
                  </m:oMath>
                </a14:m>
                <a:r>
                  <a:rPr lang="zh-TW" altLang="en-US" dirty="0" smtClean="0">
                    <a:solidFill>
                      <a:srgbClr val="002060"/>
                    </a:solidFill>
                  </a:rPr>
                  <a:t> 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154408"/>
                <a:ext cx="4211960" cy="2037802"/>
              </a:xfrm>
              <a:prstGeom prst="rect">
                <a:avLst/>
              </a:prstGeom>
              <a:blipFill>
                <a:blip r:embed="rId3"/>
                <a:stretch>
                  <a:fillRect b="-1780"/>
                </a:stretch>
              </a:blipFill>
              <a:ln>
                <a:solidFill>
                  <a:srgbClr val="C00000"/>
                </a:solidFill>
                <a:prstDash val="lg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269584" y="3629320"/>
            <a:ext cx="329938" cy="1395167"/>
          </a:xfrm>
          <a:custGeom>
            <a:avLst/>
            <a:gdLst>
              <a:gd name="connsiteX0" fmla="*/ 197962 w 329938"/>
              <a:gd name="connsiteY0" fmla="*/ 0 h 1395167"/>
              <a:gd name="connsiteX1" fmla="*/ 0 w 329938"/>
              <a:gd name="connsiteY1" fmla="*/ 0 h 1395167"/>
              <a:gd name="connsiteX2" fmla="*/ 0 w 329938"/>
              <a:gd name="connsiteY2" fmla="*/ 1385740 h 1395167"/>
              <a:gd name="connsiteX3" fmla="*/ 329938 w 329938"/>
              <a:gd name="connsiteY3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938" h="1395167">
                <a:moveTo>
                  <a:pt x="197962" y="0"/>
                </a:moveTo>
                <a:lnTo>
                  <a:pt x="0" y="0"/>
                </a:lnTo>
                <a:lnTo>
                  <a:pt x="0" y="1385740"/>
                </a:lnTo>
                <a:lnTo>
                  <a:pt x="329938" y="1395167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790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Lagrange Interpolation</vt:lpstr>
      <vt:lpstr>Outline</vt:lpstr>
      <vt:lpstr>Interpolation Problem</vt:lpstr>
      <vt:lpstr>Lagrange Method (1/3)</vt:lpstr>
      <vt:lpstr>Lagrange Method (2/3)</vt:lpstr>
      <vt:lpstr>Lagrange Method (3/3)</vt:lpstr>
      <vt:lpstr>Time Complexity Analysis</vt:lpstr>
      <vt:lpstr>Error Analysis (1/2)</vt:lpstr>
      <vt:lpstr>Error Analysis (2/2)</vt:lpstr>
      <vt:lpstr>More Analysis</vt:lpstr>
      <vt:lpstr>More Analysis</vt:lpstr>
      <vt:lpstr>Uniqueness Property</vt:lpstr>
      <vt:lpstr>Usage of the Uniqueness Property</vt:lpstr>
      <vt:lpstr>Usage of the Uniqueness Property</vt:lpstr>
      <vt:lpstr>Example</vt:lpstr>
      <vt:lpstr>Some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Interpolation</dc:title>
  <dc:creator>guest123</dc:creator>
  <cp:lastModifiedBy>guest123</cp:lastModifiedBy>
  <cp:revision>27</cp:revision>
  <dcterms:created xsi:type="dcterms:W3CDTF">2017-07-09T06:59:36Z</dcterms:created>
  <dcterms:modified xsi:type="dcterms:W3CDTF">2019-10-05T02:35:52Z</dcterms:modified>
</cp:coreProperties>
</file>