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1" r:id="rId5"/>
    <p:sldId id="260" r:id="rId6"/>
    <p:sldId id="276" r:id="rId7"/>
    <p:sldId id="259" r:id="rId8"/>
    <p:sldId id="272" r:id="rId9"/>
    <p:sldId id="280" r:id="rId10"/>
    <p:sldId id="262" r:id="rId11"/>
    <p:sldId id="274" r:id="rId12"/>
    <p:sldId id="264" r:id="rId13"/>
    <p:sldId id="263" r:id="rId14"/>
    <p:sldId id="277" r:id="rId15"/>
    <p:sldId id="279" r:id="rId16"/>
    <p:sldId id="275" r:id="rId17"/>
    <p:sldId id="267" r:id="rId18"/>
    <p:sldId id="268" r:id="rId19"/>
    <p:sldId id="269" r:id="rId20"/>
    <p:sldId id="270" r:id="rId21"/>
    <p:sldId id="271" r:id="rId22"/>
    <p:sldId id="265" r:id="rId23"/>
    <p:sldId id="266" r:id="rId24"/>
    <p:sldId id="273" r:id="rId25"/>
    <p:sldId id="278" r:id="rId26"/>
    <p:sldId id="282" r:id="rId27"/>
    <p:sldId id="28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09E0-FAD6-4D98-ACBF-0267AB6C127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D7318-BB4D-4E31-AA5D-9053C4050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96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3FDE-18A2-4B0D-9EA8-704BE40E712F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314-66F7-4ACA-B906-C0D3BE70C80F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B14-0998-4AD0-BFFB-69586D6F3799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4834-B34D-4888-9EB5-CC9D25E08D7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E280-CC75-40A2-9781-0855D2B8BF16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02E-A4C0-4B39-8609-5E738EE054AA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50A-5BD4-491E-8DF5-B477438CCA97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2952-EFA1-44D1-A30C-A5BADAEB6652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D8F-765B-4AD6-8818-9952A29D4498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6C-00EE-4404-8B84-E579FD8E4090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4964-15FB-4304-B87B-E5AA2658AD81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A6E2-BA54-46ED-BFBA-FF8F6C1A83D7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Interpolation, Newton’s Polynomial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Divided difference method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0B8-5AAC-42B7-B212-AB3856C30F9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5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1-D In-place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sz="2600" dirty="0" smtClean="0"/>
                  <a:t>In-place algorithm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𝑑𝑜𝑢𝑏𝑙𝑒</m:t>
                    </m:r>
                    <m:r>
                      <a:rPr lang="en-US" altLang="zh-TW" sz="2200" b="0" i="1" smtClean="0">
                        <a:latin typeface="Cambria Math"/>
                      </a:rPr>
                      <m:t> </m:t>
                    </m:r>
                    <m:r>
                      <a:rPr lang="en-US" altLang="zh-TW" sz="2200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,</m:t>
                    </m:r>
                    <m:r>
                      <a:rPr lang="en-US" altLang="zh-TW" sz="2200" b="0" i="1" smtClean="0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,</m:t>
                    </m:r>
                    <m:r>
                      <a:rPr lang="en-US" altLang="zh-TW" sz="2200" b="0" i="1" smtClean="0">
                        <a:latin typeface="Cambria Math"/>
                      </a:rPr>
                      <m:t>𝐷𝐹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200" b="0" i="0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sz="22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220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=0;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  <a:ea typeface="Cambria Math"/>
                      </a:rPr>
                      <m:t>𝐷𝐹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2200" b="0" i="1" smtClean="0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altLang="zh-TW" sz="2200" b="0" dirty="0" smtClean="0"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=1;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TW" sz="2200" b="0" i="1" smtClean="0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</m:oMath>
                </a14:m>
                <a:r>
                  <a:rPr lang="en-US" altLang="zh-TW" sz="2200" dirty="0">
                    <a:ea typeface="Cambria Math"/>
                  </a:rPr>
                  <a:t> //in backward order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       </m:t>
                    </m:r>
                    <m:r>
                      <a:rPr lang="en-US" altLang="zh-TW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−−</m:t>
                        </m:r>
                      </m:e>
                    </m:d>
                  </m:oMath>
                </a14:m>
                <a:r>
                  <a:rPr lang="en-US" altLang="zh-TW" sz="2200" b="0" dirty="0" smtClean="0"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200" b="0" dirty="0" smtClean="0"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𝐷𝐹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b="0" i="1" smtClean="0">
                            <a:latin typeface="Cambria Math"/>
                          </a:rPr>
                          <m:t>𝐷𝐹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𝐷𝐹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−1]</m:t>
                        </m:r>
                      </m:num>
                      <m:den>
                        <m:r>
                          <a:rPr lang="en-US" altLang="zh-TW" sz="22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altLang="zh-TW" sz="22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zh-TW" altLang="en-US" sz="2200" dirty="0" smtClean="0"/>
                  <a:t> 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21635"/>
              </p:ext>
            </p:extLst>
          </p:nvPr>
        </p:nvGraphicFramePr>
        <p:xfrm>
          <a:off x="1691680" y="1374603"/>
          <a:ext cx="5904655" cy="18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37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x/y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y</a:t>
                      </a:r>
                      <a:r>
                        <a:rPr lang="en-US" altLang="zh-TW" baseline="-25000" dirty="0" err="1" smtClean="0"/>
                        <a:t>k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k</a:t>
                      </a:r>
                      <a:r>
                        <a:rPr lang="en-US" altLang="zh-TW" dirty="0" smtClean="0"/>
                        <a:t>,y</a:t>
                      </a:r>
                      <a:r>
                        <a:rPr lang="en-US" altLang="zh-TW" baseline="-25000" dirty="0" smtClean="0"/>
                        <a:t>k+1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y</a:t>
                      </a:r>
                      <a:r>
                        <a:rPr lang="en-US" altLang="zh-TW" baseline="-25000" dirty="0" err="1" smtClean="0"/>
                        <a:t>k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k+2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y</a:t>
                      </a:r>
                      <a:r>
                        <a:rPr lang="en-US" altLang="zh-TW" baseline="-25000" dirty="0" err="1" smtClean="0"/>
                        <a:t>k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k+3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0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0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0</a:t>
                      </a:r>
                      <a:r>
                        <a:rPr lang="en-US" altLang="zh-TW" dirty="0" smtClean="0"/>
                        <a:t>,y</a:t>
                      </a:r>
                      <a:r>
                        <a:rPr lang="en-US" altLang="zh-TW" baseline="-25000" dirty="0" smtClean="0"/>
                        <a:t>1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0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0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1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1</a:t>
                      </a:r>
                      <a:r>
                        <a:rPr lang="en-US" altLang="zh-TW" dirty="0" smtClean="0"/>
                        <a:t>,y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1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2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,y</a:t>
                      </a:r>
                      <a:r>
                        <a:rPr lang="en-US" altLang="zh-TW" baseline="-25000" dirty="0" smtClean="0"/>
                        <a:t>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3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>
            <a:off x="3298821" y="2003363"/>
            <a:ext cx="6251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4556493" y="1994607"/>
            <a:ext cx="6251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131654" y="1994607"/>
            <a:ext cx="3125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0349" y="2363403"/>
            <a:ext cx="6251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260349" y="2723443"/>
            <a:ext cx="6251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556493" y="2341302"/>
            <a:ext cx="6251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237383" y="2075371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237383" y="2768787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572818" y="2062037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586510" y="2457513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120171" y="2084139"/>
            <a:ext cx="324036" cy="265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222922" y="2456372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02378" y="3864702"/>
            <a:ext cx="2361753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6502378" y="3864702"/>
            <a:ext cx="2361753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88686" y="3847934"/>
            <a:ext cx="72008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775899" y="3857459"/>
            <a:ext cx="72008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063931" y="3867170"/>
            <a:ext cx="72008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798039" y="3847934"/>
            <a:ext cx="72008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527866" y="3847934"/>
            <a:ext cx="72008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288067" y="3857459"/>
            <a:ext cx="72008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14B4-286D-47C3-AF22-3D1AF43C51B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8" name="Freeform 27"/>
          <p:cNvSpPr/>
          <p:nvPr/>
        </p:nvSpPr>
        <p:spPr>
          <a:xfrm>
            <a:off x="609600" y="4845269"/>
            <a:ext cx="1008993" cy="998483"/>
          </a:xfrm>
          <a:custGeom>
            <a:avLst/>
            <a:gdLst>
              <a:gd name="connsiteX0" fmla="*/ 378372 w 1008993"/>
              <a:gd name="connsiteY0" fmla="*/ 10510 h 998483"/>
              <a:gd name="connsiteX1" fmla="*/ 0 w 1008993"/>
              <a:gd name="connsiteY1" fmla="*/ 0 h 998483"/>
              <a:gd name="connsiteX2" fmla="*/ 0 w 1008993"/>
              <a:gd name="connsiteY2" fmla="*/ 998483 h 998483"/>
              <a:gd name="connsiteX3" fmla="*/ 1008993 w 1008993"/>
              <a:gd name="connsiteY3" fmla="*/ 998483 h 99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993" h="998483">
                <a:moveTo>
                  <a:pt x="378372" y="10510"/>
                </a:moveTo>
                <a:lnTo>
                  <a:pt x="0" y="0"/>
                </a:lnTo>
                <a:lnTo>
                  <a:pt x="0" y="998483"/>
                </a:lnTo>
                <a:lnTo>
                  <a:pt x="1008993" y="998483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Freeform 28"/>
          <p:cNvSpPr/>
          <p:nvPr/>
        </p:nvSpPr>
        <p:spPr>
          <a:xfrm>
            <a:off x="1051034" y="5223641"/>
            <a:ext cx="525518" cy="599090"/>
          </a:xfrm>
          <a:custGeom>
            <a:avLst/>
            <a:gdLst>
              <a:gd name="connsiteX0" fmla="*/ 367863 w 525518"/>
              <a:gd name="connsiteY0" fmla="*/ 10511 h 599090"/>
              <a:gd name="connsiteX1" fmla="*/ 0 w 525518"/>
              <a:gd name="connsiteY1" fmla="*/ 0 h 599090"/>
              <a:gd name="connsiteX2" fmla="*/ 10511 w 525518"/>
              <a:gd name="connsiteY2" fmla="*/ 599090 h 599090"/>
              <a:gd name="connsiteX3" fmla="*/ 525518 w 525518"/>
              <a:gd name="connsiteY3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518" h="599090">
                <a:moveTo>
                  <a:pt x="367863" y="10511"/>
                </a:moveTo>
                <a:lnTo>
                  <a:pt x="0" y="0"/>
                </a:lnTo>
                <a:lnTo>
                  <a:pt x="10511" y="599090"/>
                </a:lnTo>
                <a:lnTo>
                  <a:pt x="525518" y="599090"/>
                </a:lnTo>
              </a:path>
            </a:pathLst>
          </a:custGeom>
          <a:noFill/>
          <a:ln w="95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1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C-Program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 /*-------------------------------------------------------------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* Samples: x[], y[],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* Number of samples = n+1,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* </a:t>
            </a:r>
            <a:r>
              <a:rPr lang="en-US" altLang="zh-TW" dirty="0" smtClean="0">
                <a:solidFill>
                  <a:srgbClr val="0070C0"/>
                </a:solidFill>
              </a:rPr>
              <a:t>Newton polynomial coefficients = c[].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*/ </a:t>
            </a:r>
          </a:p>
          <a:p>
            <a:pPr marL="0" indent="0">
              <a:buNone/>
            </a:pPr>
            <a:r>
              <a:rPr lang="en-US" altLang="zh-TW" dirty="0" smtClean="0"/>
              <a:t>void newton(double x[], double y[], double c[],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 k,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//Order 0 divided differences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=0;i&lt;=</a:t>
            </a:r>
            <a:r>
              <a:rPr lang="en-US" altLang="zh-TW" dirty="0" err="1" smtClean="0"/>
              <a:t>n;i</a:t>
            </a:r>
            <a:r>
              <a:rPr lang="en-US" altLang="zh-TW" dirty="0" smtClean="0"/>
              <a:t>++) 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//Order k divided differences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for(k=1;k&lt;=</a:t>
            </a:r>
            <a:r>
              <a:rPr lang="en-US" altLang="zh-TW" dirty="0" err="1" smtClean="0"/>
              <a:t>n;k</a:t>
            </a:r>
            <a:r>
              <a:rPr lang="en-US" altLang="zh-TW" dirty="0" smtClean="0"/>
              <a:t>++)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n;i</a:t>
            </a:r>
            <a:r>
              <a:rPr lang="en-US" altLang="zh-TW" dirty="0" smtClean="0"/>
              <a:t>&gt;=</a:t>
            </a:r>
            <a:r>
              <a:rPr lang="en-US" altLang="zh-TW" dirty="0" err="1" smtClean="0"/>
              <a:t>k;i</a:t>
            </a:r>
            <a:r>
              <a:rPr lang="en-US" altLang="zh-TW" dirty="0" smtClean="0"/>
              <a:t>--)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(c[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]-c[i-1])/(x[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]-x[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-k]);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}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A239-D5E4-47B4-94F2-AF43A3E3A78A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4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Interpolation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Given a table consisting of n+1 (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, </a:t>
            </a:r>
            <a:r>
              <a:rPr lang="en-US" altLang="zh-TW" i="1" dirty="0" err="1" smtClean="0"/>
              <a:t>y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) pairs, compute </a:t>
            </a:r>
            <a:r>
              <a:rPr lang="en-US" altLang="zh-TW" i="1" dirty="0" smtClean="0"/>
              <a:t>y(x*) </a:t>
            </a:r>
            <a:r>
              <a:rPr lang="en-US" altLang="zh-TW" dirty="0" smtClean="0"/>
              <a:t>=?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items might not be sorted on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data points could be in any order. 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However, the interpolation position </a:t>
            </a:r>
            <a:r>
              <a:rPr lang="en-US" altLang="zh-TW" i="1" dirty="0" smtClean="0"/>
              <a:t>x*</a:t>
            </a:r>
            <a:r>
              <a:rPr lang="en-US" altLang="zh-TW" dirty="0" smtClean="0"/>
              <a:t> must be within the range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-values.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58237"/>
              </p:ext>
            </p:extLst>
          </p:nvPr>
        </p:nvGraphicFramePr>
        <p:xfrm>
          <a:off x="1403648" y="2708920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TW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baseline="-25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r>
                        <a:rPr lang="en-US" altLang="zh-TW" baseline="-25000" dirty="0" smtClean="0"/>
                        <a:t>2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r>
                        <a:rPr lang="en-US" altLang="zh-TW" baseline="-25000" dirty="0" smtClean="0"/>
                        <a:t>3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r>
                        <a:rPr lang="en-US" altLang="zh-TW" baseline="-25000" dirty="0" smtClean="0"/>
                        <a:t>n-1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y</a:t>
                      </a:r>
                      <a:r>
                        <a:rPr lang="en-US" altLang="zh-TW" baseline="-25000" dirty="0" err="1" smtClean="0"/>
                        <a:t>n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780E-6F9A-4385-8B66-137A93272776}" type="datetime1">
              <a:rPr lang="zh-TW" altLang="en-US" smtClean="0"/>
              <a:t>2019/10/5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Newton’s Polynomial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Define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Assume the divided difference of order </a:t>
                </a:r>
                <a:r>
                  <a:rPr lang="en-US" altLang="zh-TW" i="1" dirty="0"/>
                  <a:t>t</a:t>
                </a:r>
                <a:r>
                  <a:rPr lang="en-US" altLang="zh-TW" dirty="0" smtClean="0"/>
                  <a:t> and at </a:t>
                </a:r>
                <a:r>
                  <a:rPr lang="en-US" altLang="zh-TW" i="1" dirty="0" smtClean="0"/>
                  <a:t>k=0</a:t>
                </a:r>
                <a:r>
                  <a:rPr lang="en-US" altLang="zh-TW" dirty="0" smtClean="0"/>
                  <a:t> is </a:t>
                </a:r>
                <a:r>
                  <a:rPr lang="en-US" altLang="zh-TW" dirty="0" smtClean="0"/>
                  <a:t>denoted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0≤ t ≤ n, k=0</a:t>
                </a:r>
                <a:r>
                  <a:rPr lang="en-US" altLang="zh-TW" dirty="0" smtClean="0"/>
                  <a:t>.</a:t>
                </a:r>
                <a:endParaRPr lang="en-US" altLang="zh-TW" dirty="0" smtClean="0"/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polynomial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 can be expressed by</a:t>
                </a:r>
              </a:p>
              <a:p>
                <a:pPr marL="914400" lvl="2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+…+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+…+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pPr marL="857250" lvl="2" indent="0">
                  <a:buNone/>
                </a:pPr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0,…,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]</m:t>
                        </m:r>
                        <m:nary>
                          <m:naryPr>
                            <m:chr m:val="∏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, 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=1.</m:t>
                        </m:r>
                      </m:e>
                    </m:nary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 b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7BFA-4122-417E-86D5-BACB4ADBCF1B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Newton’s Polynomial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Define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]+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+…+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+…+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0,…,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…(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Proof: verify this equation by using Gaussian elimination</a:t>
                </a:r>
              </a:p>
              <a:p>
                <a:pPr lvl="1"/>
                <a:r>
                  <a:rPr lang="en-US" altLang="zh-TW" dirty="0" smtClean="0"/>
                  <a:t>Interpolation conditions: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Form an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linear system; (an upper triangle system)</a:t>
                </a:r>
              </a:p>
              <a:p>
                <a:pPr lvl="1"/>
                <a:r>
                  <a:rPr lang="en-US" altLang="zh-TW" dirty="0" smtClean="0"/>
                  <a:t>Solve the linear system to obtain </a:t>
                </a:r>
                <a:r>
                  <a:rPr lang="en-US" altLang="zh-TW" i="1" dirty="0" smtClean="0"/>
                  <a:t>c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;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5121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7BFA-4122-417E-86D5-BACB4ADBCF1B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Example</a:t>
            </a:r>
            <a:endParaRPr lang="zh-TW" alt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Example, n = 3, 4 sample points.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4834-B34D-4888-9EB5-CC9D25E08D7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601978"/>
                  </p:ext>
                </p:extLst>
              </p:nvPr>
            </p:nvGraphicFramePr>
            <p:xfrm>
              <a:off x="827584" y="2276872"/>
              <a:ext cx="662473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</a:rPr>
                            <a:t> k,     x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k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k+1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k+2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k+3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k=0,</a:t>
                          </a:r>
                          <a:r>
                            <a:rPr lang="en-US" altLang="zh-TW" baseline="0" dirty="0" smtClean="0"/>
                            <a:t> </a:t>
                          </a:r>
                          <a:r>
                            <a:rPr lang="en-US" altLang="zh-TW" dirty="0" smtClean="0"/>
                            <a:t>0,</a:t>
                          </a:r>
                          <a:r>
                            <a:rPr lang="en-US" altLang="zh-TW" baseline="0" dirty="0" smtClean="0"/>
                            <a:t>  1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</a:t>
                          </a:r>
                          <a:r>
                            <a:rPr lang="en-US" altLang="zh-TW" baseline="0" dirty="0" smtClean="0">
                              <a:solidFill>
                                <a:srgbClr val="FF0000"/>
                              </a:solidFill>
                            </a:rPr>
                            <a:t> = 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 = 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,…,y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]= 4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,…,y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</a:t>
                          </a:r>
                          <a:r>
                            <a:rPr lang="en-US" altLang="zh-TW" baseline="0" dirty="0" smtClean="0">
                              <a:solidFill>
                                <a:srgbClr val="FF0000"/>
                              </a:solidFill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k=1, 1,  2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] = 2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] = 13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k=2, 3, 28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] = 28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 = 37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k=3, 4, 65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 = 65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601978"/>
                  </p:ext>
                </p:extLst>
              </p:nvPr>
            </p:nvGraphicFramePr>
            <p:xfrm>
              <a:off x="827584" y="2276872"/>
              <a:ext cx="662473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</a:rPr>
                            <a:t> k,     x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k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k+1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k+2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k+3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k=0,</a:t>
                          </a:r>
                          <a:r>
                            <a:rPr lang="en-US" altLang="zh-TW" baseline="0" dirty="0" smtClean="0"/>
                            <a:t> </a:t>
                          </a:r>
                          <a:r>
                            <a:rPr lang="en-US" altLang="zh-TW" dirty="0" smtClean="0"/>
                            <a:t>0,</a:t>
                          </a:r>
                          <a:r>
                            <a:rPr lang="en-US" altLang="zh-TW" baseline="0" dirty="0" smtClean="0"/>
                            <a:t>  1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</a:t>
                          </a:r>
                          <a:r>
                            <a:rPr lang="en-US" altLang="zh-TW" baseline="0" dirty="0" smtClean="0">
                              <a:solidFill>
                                <a:srgbClr val="FF0000"/>
                              </a:solidFill>
                            </a:rPr>
                            <a:t> = 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 = 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,…,y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]= 4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113" t="-108197" r="-80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k=1, 1,  2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] = 2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] = 13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7751" t="-208197" r="-1004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k=2, 3, 28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] = 28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 = 37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k=3, 4, 65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 = 65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52761" y="4510157"/>
                <a:ext cx="7085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+(1)(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−0)(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−1)(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zh-TW" altLang="en-US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1" y="4510157"/>
                <a:ext cx="7085914" cy="276999"/>
              </a:xfrm>
              <a:prstGeom prst="rect">
                <a:avLst/>
              </a:prstGeom>
              <a:blipFill>
                <a:blip r:embed="rId3"/>
                <a:stretch>
                  <a:fillRect l="-344" r="-775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3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Computing by Horner’s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80010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Rewrite it as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…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−3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…+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,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Horner ‘s algorithm for computing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p(t)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sum = c[n];</a:t>
                </a:r>
              </a:p>
              <a:p>
                <a:pPr marL="0" indent="0">
                  <a:buNone/>
                </a:pPr>
                <a:r>
                  <a:rPr lang="en-US" altLang="zh-TW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 for(</a:t>
                </a:r>
                <a:r>
                  <a:rPr lang="en-US" altLang="zh-TW" i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=n-1;i&gt;=0)</a:t>
                </a:r>
              </a:p>
              <a:p>
                <a:pPr marL="0" indent="0">
                  <a:buNone/>
                </a:pPr>
                <a:r>
                  <a:rPr lang="en-US" altLang="zh-TW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     sum = sum*(t-x[</a:t>
                </a:r>
                <a:r>
                  <a:rPr lang="en-US" altLang="zh-TW" i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]) + c[</a:t>
                </a:r>
                <a:r>
                  <a:rPr lang="en-US" altLang="zh-TW" i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];</a:t>
                </a:r>
              </a:p>
              <a:p>
                <a:pPr marL="400050" lvl="1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Time complexity = O(n).</a:t>
                </a:r>
              </a:p>
              <a:p>
                <a:r>
                  <a:rPr lang="en-US" altLang="zh-TW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 The round-off error is bounded by O(n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), where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maximum round-off error of machine number.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89" t="-12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9672-7DF3-454B-9545-98CDA800D692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Truncation Error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Summary</a:t>
                </a:r>
              </a:p>
              <a:p>
                <a:pPr lvl="1"/>
                <a:r>
                  <a:rPr lang="en-US" altLang="zh-TW" dirty="0" smtClean="0"/>
                  <a:t>The Newton polynomial is an expansion of the function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The coefficients are the divided differences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−1.</m:t>
                      </m:r>
                    </m:oMath>
                  </m:oMathPara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approximation can be expressed as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𝑒𝑟𝑟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where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err(x)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is the truncation error term.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TW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…(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>
                    <a:solidFill>
                      <a:srgbClr val="C00000"/>
                    </a:solidFill>
                  </a:rPr>
                  <a:t>The truncation error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𝑒𝑟𝑟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…(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2116-65BD-4D95-B6A6-C46C77167793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Proof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Theorem: The truncation error of  the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interpolation of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f(x*)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…(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dirty="0" smtClean="0"/>
                  <a:t>where </a:t>
                </a:r>
                <a:r>
                  <a:rPr lang="el-GR" altLang="zh-TW" dirty="0" smtClean="0"/>
                  <a:t>ξ</a:t>
                </a:r>
                <a:r>
                  <a:rPr lang="en-US" altLang="zh-TW" dirty="0" smtClean="0"/>
                  <a:t> is a position within the range of sample points.</a:t>
                </a:r>
              </a:p>
              <a:p>
                <a:pPr marL="91440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Proof:</a:t>
                </a:r>
              </a:p>
              <a:p>
                <a:pPr lvl="1"/>
                <a:r>
                  <a:rPr lang="en-US" altLang="zh-TW" dirty="0" smtClean="0"/>
                  <a:t>Let the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n+1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x*</a:t>
                </a:r>
                <a:r>
                  <a:rPr lang="en-US" altLang="zh-TW" dirty="0" smtClean="0"/>
                  <a:t>. </a:t>
                </a:r>
                <a:r>
                  <a:rPr lang="en-US" altLang="zh-TW" dirty="0" smtClean="0"/>
                  <a:t>(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an interpolation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point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Create a polynomial of degree n+1, </a:t>
                </a:r>
                <a:r>
                  <a:rPr lang="en-US" altLang="zh-TW" i="1" dirty="0" smtClean="0"/>
                  <a:t>p</a:t>
                </a:r>
                <a:r>
                  <a:rPr lang="en-US" altLang="zh-TW" i="1" baseline="-25000" dirty="0" smtClean="0"/>
                  <a:t>n+1</a:t>
                </a:r>
                <a:r>
                  <a:rPr lang="en-US" altLang="zh-TW" i="1" dirty="0" smtClean="0"/>
                  <a:t>(x)</a:t>
                </a:r>
                <a:r>
                  <a:rPr lang="en-US" altLang="zh-TW" dirty="0" smtClean="0"/>
                  <a:t>, as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such that  </a:t>
                </a:r>
              </a:p>
              <a:p>
                <a:pPr marL="457200" lvl="1" indent="0">
                  <a:buNone/>
                </a:pPr>
                <a:r>
                  <a:rPr lang="en-US" altLang="zh-TW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  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=0,1,…,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TW" dirty="0" smtClean="0"/>
                  <a:t>The truncation error: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|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|=</m:t>
                    </m:r>
                    <m:d>
                      <m:dPr>
                        <m:beg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Define another function </a:t>
                </a:r>
                <a:r>
                  <a:rPr lang="en-US" altLang="zh-TW" i="1" dirty="0" smtClean="0"/>
                  <a:t>q(x)</a:t>
                </a:r>
                <a:r>
                  <a:rPr lang="en-US" altLang="zh-TW" dirty="0" smtClean="0"/>
                  <a:t> by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r>
                  <a:rPr lang="en-US" altLang="zh-TW" dirty="0" smtClean="0"/>
                  <a:t>By the interpolation conditions,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71339"/>
              </p:ext>
            </p:extLst>
          </p:nvPr>
        </p:nvGraphicFramePr>
        <p:xfrm>
          <a:off x="5292080" y="2348880"/>
          <a:ext cx="3406360" cy="81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8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0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</a:t>
                      </a:r>
                      <a:r>
                        <a:rPr lang="en-US" altLang="zh-TW" baseline="-25000" dirty="0" err="1" smtClean="0"/>
                        <a:t>n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n+1</a:t>
                      </a:r>
                      <a:endParaRPr lang="zh-TW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r>
                        <a:rPr lang="en-US" altLang="zh-TW" baseline="-25000" dirty="0" smtClean="0"/>
                        <a:t>0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y</a:t>
                      </a:r>
                      <a:r>
                        <a:rPr lang="en-US" altLang="zh-TW" baseline="-25000" dirty="0" err="1" smtClean="0"/>
                        <a:t>n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r>
                        <a:rPr lang="en-US" altLang="zh-TW" baseline="-25000" dirty="0" smtClean="0"/>
                        <a:t>n+1</a:t>
                      </a:r>
                      <a:endParaRPr lang="zh-TW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6594-EAA8-421E-B573-B00E08776EA7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Proof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Proof (continued)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 0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≤ </a:t>
                </a:r>
                <a:r>
                  <a:rPr lang="en-US" altLang="zh-TW" dirty="0" err="1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≤ n+1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TW" dirty="0" smtClean="0"/>
                  <a:t>Thus </a:t>
                </a:r>
                <a:r>
                  <a:rPr lang="en-US" altLang="zh-TW" i="1" dirty="0" smtClean="0"/>
                  <a:t>q(x)</a:t>
                </a:r>
                <a:r>
                  <a:rPr lang="en-US" altLang="zh-TW" dirty="0" smtClean="0"/>
                  <a:t> has at least n+2 roots {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i="1" dirty="0" smtClean="0"/>
                  <a:t>,…,x</a:t>
                </a:r>
                <a:r>
                  <a:rPr lang="en-US" altLang="zh-TW" i="1" baseline="-25000" dirty="0" smtClean="0"/>
                  <a:t>n+1</a:t>
                </a:r>
                <a:r>
                  <a:rPr lang="en-US" altLang="zh-TW" dirty="0" smtClean="0"/>
                  <a:t>}.</a:t>
                </a:r>
              </a:p>
              <a:p>
                <a:pPr lvl="1"/>
                <a:r>
                  <a:rPr lang="en-US" altLang="zh-TW" dirty="0" smtClean="0"/>
                  <a:t>The 1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derivative </a:t>
                </a:r>
                <a:r>
                  <a:rPr lang="en-US" altLang="zh-TW" i="1" dirty="0" smtClean="0"/>
                  <a:t>q’(x) </a:t>
                </a:r>
                <a:r>
                  <a:rPr lang="en-US" altLang="zh-TW" dirty="0" smtClean="0"/>
                  <a:t>has at least n+1 roots in the ranges of {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i="1" dirty="0" smtClean="0"/>
                  <a:t>,x</a:t>
                </a:r>
                <a:r>
                  <a:rPr lang="en-US" altLang="zh-TW" i="1" baseline="-25000" dirty="0" smtClean="0"/>
                  <a:t>1</a:t>
                </a:r>
                <a:r>
                  <a:rPr lang="en-US" altLang="zh-TW" dirty="0" smtClean="0"/>
                  <a:t>}, {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1</a:t>
                </a:r>
                <a:r>
                  <a:rPr lang="en-US" altLang="zh-TW" i="1" dirty="0" smtClean="0"/>
                  <a:t>,x</a:t>
                </a:r>
                <a:r>
                  <a:rPr lang="en-US" altLang="zh-TW" i="1" baseline="-25000" dirty="0" smtClean="0"/>
                  <a:t>2</a:t>
                </a:r>
                <a:r>
                  <a:rPr lang="en-US" altLang="zh-TW" dirty="0" smtClean="0"/>
                  <a:t>}, …, and{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, x</a:t>
                </a:r>
                <a:r>
                  <a:rPr lang="en-US" altLang="zh-TW" i="1" baseline="-25000" dirty="0" smtClean="0"/>
                  <a:t>n+1</a:t>
                </a:r>
                <a:r>
                  <a:rPr lang="en-US" altLang="zh-TW" dirty="0" smtClean="0"/>
                  <a:t>}.</a:t>
                </a:r>
              </a:p>
              <a:p>
                <a:pPr lvl="1"/>
                <a:r>
                  <a:rPr lang="en-US" altLang="zh-TW" dirty="0" smtClean="0"/>
                  <a:t>By analogy, </a:t>
                </a:r>
                <a:r>
                  <a:rPr lang="en-US" altLang="zh-TW" i="1" dirty="0" smtClean="0"/>
                  <a:t>q”(x)</a:t>
                </a:r>
                <a:r>
                  <a:rPr lang="en-US" altLang="zh-TW" dirty="0" smtClean="0"/>
                  <a:t> has at least n roots.</a:t>
                </a: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</a:rPr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has at least 1 root </a:t>
                </a:r>
                <a:r>
                  <a:rPr lang="el-GR" altLang="zh-TW" i="1" dirty="0" smtClean="0">
                    <a:solidFill>
                      <a:srgbClr val="C00000"/>
                    </a:solidFill>
                  </a:rPr>
                  <a:t>ξ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in the range of {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, x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</a:rPr>
                  <a:t>n+1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}.</a:t>
                </a:r>
              </a:p>
              <a:p>
                <a:pPr lvl="1"/>
                <a:r>
                  <a:rPr lang="en-US" altLang="zh-TW" dirty="0" smtClean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//the (n+1)</a:t>
                </a:r>
                <a:r>
                  <a:rPr lang="en-US" altLang="zh-TW" dirty="0" err="1" smtClean="0">
                    <a:solidFill>
                      <a:srgbClr val="0070C0"/>
                    </a:solidFill>
                  </a:rPr>
                  <a:t>th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derivative of q(x).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box>
                        <m:box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TW" altLang="en-US" b="0" i="1" smtClean="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]</m:t>
                          </m:r>
                        </m:e>
                      </m:box>
                    </m:oMath>
                  </m:oMathPara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degree of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 is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.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The last term of the right side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9FA1-5E03-4019-BDDE-5A43084B9BF2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0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Divided difference</a:t>
            </a:r>
          </a:p>
          <a:p>
            <a:r>
              <a:rPr lang="en-US" altLang="zh-TW" dirty="0" smtClean="0"/>
              <a:t>Newton’s polynomial</a:t>
            </a:r>
          </a:p>
          <a:p>
            <a:r>
              <a:rPr lang="en-US" altLang="zh-TW" dirty="0" smtClean="0"/>
              <a:t>The algorithm</a:t>
            </a:r>
          </a:p>
          <a:p>
            <a:r>
              <a:rPr lang="en-US" altLang="zh-TW" dirty="0" smtClean="0"/>
              <a:t>Complexity and error analysis</a:t>
            </a:r>
          </a:p>
          <a:p>
            <a:r>
              <a:rPr lang="en-US" altLang="zh-TW" dirty="0" smtClean="0"/>
              <a:t>Example</a:t>
            </a:r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1229-000F-45BF-AD14-C21A352CA0D1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3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Proof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Proof (continued)</a:t>
                </a:r>
              </a:p>
              <a:p>
                <a:pPr lvl="1"/>
                <a:r>
                  <a:rPr lang="en-US" altLang="zh-TW" dirty="0" smtClean="0"/>
                  <a:t>Thus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</a:t>
                </a:r>
                <a:r>
                  <a:rPr lang="el-GR" altLang="zh-TW" i="1" dirty="0" smtClean="0">
                    <a:solidFill>
                      <a:srgbClr val="0070C0"/>
                    </a:solidFill>
                  </a:rPr>
                  <a:t>ξ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is the root of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TW" i="1" baseline="30000" dirty="0" smtClean="0">
                    <a:solidFill>
                      <a:srgbClr val="0070C0"/>
                    </a:solidFill>
                  </a:rPr>
                  <a:t>(n+1)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(x)</a:t>
                </a:r>
              </a:p>
              <a:p>
                <a:pPr lvl="2"/>
                <a:endParaRPr lang="en-US" altLang="zh-TW" i="1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!=0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In conclusion,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𝑒𝑟𝑟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b="0" i="1" dirty="0" smtClean="0"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b="0" i="0" dirty="0" smtClean="0"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=|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)|</m:t>
                    </m:r>
                  </m:oMath>
                </a14:m>
                <a:r>
                  <a:rPr lang="en-US" altLang="zh-TW" dirty="0" smtClean="0"/>
                  <a:t>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CDC7-0B1C-494A-9B0D-331CFE6C21B0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85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Upper Bound of the Error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Theorem: The truncation error is maximized at the 2 ends of the range and is minimized at the middle of the range.</a:t>
                </a:r>
              </a:p>
              <a:p>
                <a:r>
                  <a:rPr lang="en-US" altLang="zh-TW" dirty="0" smtClean="0"/>
                  <a:t>Proof: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err</m:t>
                    </m:r>
                    <m:r>
                      <a:rPr lang="en-US" altLang="zh-TW">
                        <a:latin typeface="Cambria Math"/>
                      </a:rPr>
                      <m:t>=|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…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>
                        <a:latin typeface="Cambria Math"/>
                      </a:rPr>
                      <m:t>)|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r>
                  <a:rPr lang="en-US" altLang="zh-TW" dirty="0" smtClean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…≤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 and the size of each interval is </a:t>
                </a:r>
                <a:r>
                  <a:rPr lang="en-US" altLang="zh-TW" i="1" dirty="0" smtClean="0"/>
                  <a:t>h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The upper bound of the error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TW" dirty="0" smtClean="0"/>
                  <a:t>, if</a:t>
                </a:r>
              </a:p>
              <a:p>
                <a:pPr marL="914400" lvl="2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zh-TW" altLang="en-US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 smtClean="0"/>
                  <a:t>Prove it by yourself.</a:t>
                </a:r>
              </a:p>
              <a:p>
                <a:r>
                  <a:rPr lang="en-US" altLang="zh-TW" dirty="0" smtClean="0"/>
                  <a:t>Questions: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/>
                  <a:t>Assume the domain is [</a:t>
                </a:r>
                <a:r>
                  <a:rPr lang="en-US" altLang="zh-TW" i="1" dirty="0" smtClean="0"/>
                  <a:t>a, b</a:t>
                </a:r>
                <a:r>
                  <a:rPr lang="en-US" altLang="zh-TW" dirty="0" smtClean="0"/>
                  <a:t>]. Can we improve the error bound by perform more sampling and raising the degree of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/>
                  <a:t>No! Consider the oscillation of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AB79-B916-4F3C-A141-5365A67D3E2D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8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5606022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6300192" y="4149080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Find the interpolation errors on both sides of the range.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6156176" y="1772816"/>
            <a:ext cx="1224136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166048" y="2276872"/>
            <a:ext cx="2870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Taking 53 samples from a cosine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To demonstrate the problem (truncation error) of polynomial interpolation.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D35-EC95-44DF-8FD8-D68E0C5FB5A0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53200" y="5373216"/>
            <a:ext cx="467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5805264"/>
            <a:ext cx="46707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28965" y="5234716"/>
                <a:ext cx="702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965" y="5234716"/>
                <a:ext cx="702693" cy="276999"/>
              </a:xfrm>
              <a:prstGeom prst="rect">
                <a:avLst/>
              </a:prstGeom>
              <a:blipFill>
                <a:blip r:embed="rId3"/>
                <a:stretch>
                  <a:fillRect l="-4348" t="-2222" r="-11304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028965" y="5640046"/>
                <a:ext cx="508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965" y="5640046"/>
                <a:ext cx="508729" cy="276999"/>
              </a:xfrm>
              <a:prstGeom prst="rect">
                <a:avLst/>
              </a:prstGeom>
              <a:blipFill>
                <a:blip r:embed="rId4"/>
                <a:stretch>
                  <a:fillRect l="-10843" r="-16867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959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88024" y="58614"/>
            <a:ext cx="3826768" cy="922114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Accuracy of </a:t>
            </a:r>
            <a:r>
              <a:rPr lang="en-US" altLang="zh-TW" sz="3600" i="1" dirty="0" err="1" smtClean="0"/>
              <a:t>c</a:t>
            </a:r>
            <a:r>
              <a:rPr lang="en-US" altLang="zh-TW" sz="3600" i="1" baseline="-25000" dirty="0" err="1" smtClean="0"/>
              <a:t>k</a:t>
            </a:r>
            <a:r>
              <a:rPr lang="en-US" altLang="zh-TW" sz="3600" dirty="0" smtClean="0"/>
              <a:t>::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3"/>
            <a:ext cx="4752528" cy="6376206"/>
          </a:xfrm>
        </p:spPr>
      </p:pic>
      <p:sp>
        <p:nvSpPr>
          <p:cNvPr id="5" name="文字方塊 4"/>
          <p:cNvSpPr txBox="1"/>
          <p:nvPr/>
        </p:nvSpPr>
        <p:spPr>
          <a:xfrm>
            <a:off x="4788024" y="908720"/>
            <a:ext cx="3995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As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increases, we will encounter loss of significant digits by using Newton’s polynomial.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 magnitudes of the coefficients become larger.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round-off errors are getting larger in computing the coefficients.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Combined, loss-of-significant digit will occur.</a:t>
            </a:r>
            <a:endParaRPr lang="zh-TW" alt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EE18-9D4D-4EFA-BA01-978CBD259ADA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3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Discussion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If the domain is small, say [0,1], and the range of function value is large, for example -</a:t>
            </a:r>
            <a:r>
              <a:rPr lang="en-US" altLang="zh-TW" i="1" dirty="0" smtClean="0"/>
              <a:t>10</a:t>
            </a:r>
            <a:r>
              <a:rPr lang="en-US" altLang="zh-TW" i="1" baseline="30000" dirty="0" smtClean="0"/>
              <a:t>7</a:t>
            </a:r>
            <a:r>
              <a:rPr lang="en-US" altLang="zh-TW" dirty="0" smtClean="0"/>
              <a:t> &lt; </a:t>
            </a:r>
            <a:r>
              <a:rPr lang="en-US" altLang="zh-TW" i="1" dirty="0" smtClean="0"/>
              <a:t>f(x)&lt;10</a:t>
            </a:r>
            <a:r>
              <a:rPr lang="en-US" altLang="zh-TW" i="1" baseline="30000" dirty="0" smtClean="0"/>
              <a:t>7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coefficients will be large.</a:t>
            </a:r>
          </a:p>
          <a:p>
            <a:pPr lvl="2"/>
            <a:r>
              <a:rPr lang="en-US" altLang="zh-TW" dirty="0" smtClean="0"/>
              <a:t>Large numerators and small denominators </a:t>
            </a:r>
          </a:p>
          <a:p>
            <a:pPr lvl="1"/>
            <a:r>
              <a:rPr lang="en-US" altLang="zh-TW" dirty="0" smtClean="0"/>
              <a:t> Loss of significant digits is inevitable.</a:t>
            </a:r>
          </a:p>
          <a:p>
            <a:r>
              <a:rPr lang="en-US" altLang="zh-TW" dirty="0" smtClean="0"/>
              <a:t>Solution: </a:t>
            </a:r>
          </a:p>
          <a:p>
            <a:pPr lvl="1"/>
            <a:r>
              <a:rPr lang="en-US" altLang="zh-TW" dirty="0" smtClean="0"/>
              <a:t>Scale  the domain such that it is compatible with the range of function value.</a:t>
            </a:r>
          </a:p>
          <a:p>
            <a:pPr lvl="1"/>
            <a:r>
              <a:rPr lang="en-US" altLang="zh-TW" dirty="0" smtClean="0"/>
              <a:t>Perform interpolation in the scaled domain.</a:t>
            </a:r>
            <a:endParaRPr lang="zh-TW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B79C-C1CD-470E-94A1-0BFC070361DC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9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Newton’s interpolation method uses forward divided differences to form the interpolation polynomial.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The 1-D in-place algorithm speeds up the computation and reduces the memory space.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The round-off error is bounded by O(n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if Horner’s algorithm is used to evaluate p(x) and assume that the coefficients contain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errors.</a:t>
            </a:r>
          </a:p>
          <a:p>
            <a:pPr lvl="2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 truncation error occur at the both ends.</a:t>
            </a:r>
          </a:p>
          <a:p>
            <a:pPr lvl="2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number of sample points will not reduce truncation error and round-off error.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 of the interpolation polynomial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of significant digit in the coefficients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4834-B34D-4888-9EB5-CC9D25E08D7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68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Problems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i="1" dirty="0" smtClean="0"/>
              <a:t>f(x)</a:t>
            </a:r>
            <a:r>
              <a:rPr lang="en-US" altLang="zh-TW" dirty="0" smtClean="0"/>
              <a:t> is a polynomial with degree ≤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p(x)</a:t>
            </a:r>
            <a:r>
              <a:rPr lang="en-US" altLang="zh-TW" dirty="0" smtClean="0"/>
              <a:t> is exact. (no truncation error) Prove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If the Taylor expansion of </a:t>
            </a:r>
            <a:r>
              <a:rPr lang="en-US" altLang="zh-TW" i="1" dirty="0" smtClean="0"/>
              <a:t>f(x)</a:t>
            </a:r>
            <a:r>
              <a:rPr lang="en-US" altLang="zh-TW" dirty="0" smtClean="0"/>
              <a:t> contains infinite many terms, </a:t>
            </a:r>
            <a:r>
              <a:rPr lang="en-US" altLang="zh-TW" i="1" dirty="0" smtClean="0"/>
              <a:t>p(x)</a:t>
            </a:r>
            <a:r>
              <a:rPr lang="en-US" altLang="zh-TW" dirty="0" smtClean="0"/>
              <a:t> is not exact. Prove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Given </a:t>
            </a:r>
            <a:r>
              <a:rPr lang="en-US" altLang="zh-TW" i="1" dirty="0" smtClean="0"/>
              <a:t>n+1</a:t>
            </a:r>
            <a:r>
              <a:rPr lang="en-US" altLang="zh-TW" dirty="0" smtClean="0"/>
              <a:t> sample points, construct an algorithm to estimate the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derivative of the unknown function </a:t>
            </a:r>
            <a:r>
              <a:rPr lang="en-US" altLang="zh-TW" i="1" dirty="0" smtClean="0"/>
              <a:t>f(x)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0≤ k ≤ 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4834-B34D-4888-9EB5-CC9D25E08D7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98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derivative of Newton’s Polynomial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Newton’s polynomial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…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−3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…+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i="1" dirty="0" err="1" smtClean="0"/>
                  <a:t>i</a:t>
                </a:r>
                <a:r>
                  <a:rPr lang="en-US" altLang="zh-TW" i="1" dirty="0" smtClean="0"/>
                  <a:t>=0,…,n.</a:t>
                </a:r>
              </a:p>
              <a:p>
                <a:r>
                  <a:rPr lang="en-US" altLang="zh-TW" i="1" dirty="0" smtClean="0"/>
                  <a:t>Rewrite it in a recurrence form: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i="1" dirty="0" smtClean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i="1" dirty="0" smtClean="0"/>
                  <a:t> </a:t>
                </a:r>
              </a:p>
              <a:p>
                <a:pPr marL="400050" lvl="1" indent="0">
                  <a:buNone/>
                </a:pPr>
                <a:r>
                  <a:rPr lang="en-US" altLang="zh-TW" i="1" dirty="0" smtClean="0"/>
                  <a:t>…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i="1" dirty="0" smtClean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i="1" dirty="0" smtClean="0"/>
                  <a:t> </a:t>
                </a:r>
              </a:p>
              <a:p>
                <a:r>
                  <a:rPr lang="en-US" altLang="zh-TW" i="1" dirty="0" smtClean="0"/>
                  <a:t>Take derivative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/>
                  <a:t>, we have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/>
                  <a:t>. </a:t>
                </a:r>
              </a:p>
              <a:p>
                <a:pPr marL="400050" lvl="1" indent="0">
                  <a:buNone/>
                </a:pPr>
                <a:r>
                  <a:rPr lang="en-US" altLang="zh-TW" i="1" dirty="0" smtClean="0"/>
                  <a:t>…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i="1" dirty="0" smtClean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TW" i="1" dirty="0" smtClean="0"/>
                  <a:t> </a:t>
                </a:r>
              </a:p>
              <a:p>
                <a:endParaRPr lang="en-US" altLang="zh-TW" i="1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3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4834-B34D-4888-9EB5-CC9D25E08D7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8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Divided Difference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32815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Given n+1 data points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),…,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</a:t>
                </a:r>
              </a:p>
              <a:p>
                <a:r>
                  <a:rPr lang="en-US" altLang="zh-TW" sz="2400" dirty="0" smtClean="0"/>
                  <a:t>The </a:t>
                </a:r>
                <a:r>
                  <a:rPr lang="en-US" altLang="zh-TW" sz="2400" b="1" dirty="0" smtClean="0"/>
                  <a:t>forward divided differences </a:t>
                </a:r>
                <a:r>
                  <a:rPr lang="en-US" altLang="zh-TW" sz="2400" dirty="0" smtClean="0"/>
                  <a:t>are recursively defined as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,0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=0.</m:t>
                    </m:r>
                  </m:oMath>
                </a14:m>
                <a:r>
                  <a:rPr lang="en-US" altLang="zh-TW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−[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TW" sz="2000" b="0" i="1" dirty="0" smtClean="0">
                    <a:solidFill>
                      <a:srgbClr val="C0000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1,2,…,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328157"/>
                <a:ext cx="8229600" cy="4525963"/>
              </a:xfrm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/>
          <p:cNvSpPr/>
          <p:nvPr/>
        </p:nvSpPr>
        <p:spPr>
          <a:xfrm rot="10800000" flipH="1">
            <a:off x="5451499" y="4691676"/>
            <a:ext cx="1584176" cy="136815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71478" y="4691676"/>
            <a:ext cx="18002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51497" y="5145463"/>
            <a:ext cx="2" cy="1010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5600" y="4415729"/>
            <a:ext cx="2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1415" y="505307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0134" y="433479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5895" y="441572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0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1857" y="578693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67523" y="469167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83547" y="4691676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71579" y="4679222"/>
            <a:ext cx="0" cy="7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90C-6658-49D2-A11C-5741C3A9609A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5" name="Left Brace 14"/>
          <p:cNvSpPr/>
          <p:nvPr/>
        </p:nvSpPr>
        <p:spPr>
          <a:xfrm>
            <a:off x="4982467" y="4704131"/>
            <a:ext cx="168948" cy="13556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6126790" y="3458386"/>
            <a:ext cx="254194" cy="1635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07596" y="3773521"/>
            <a:ext cx="67197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order</a:t>
            </a:r>
            <a:endParaRPr lang="zh-TW" alt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4256392" y="5194908"/>
            <a:ext cx="92845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position</a:t>
            </a:r>
            <a:endParaRPr lang="zh-TW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65471" y="4753296"/>
            <a:ext cx="1374981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dirty="0" smtClean="0"/>
              <a:t>: order</a:t>
            </a:r>
          </a:p>
          <a:p>
            <a:r>
              <a:rPr lang="en-US" altLang="zh-TW" i="1" dirty="0" smtClean="0"/>
              <a:t>k</a:t>
            </a:r>
            <a:r>
              <a:rPr lang="en-US" altLang="zh-TW" dirty="0" smtClean="0"/>
              <a:t>: 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4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Explanation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027683" cy="4525963"/>
              </a:xfrm>
            </p:spPr>
            <p:txBody>
              <a:bodyPr/>
              <a:lstStyle/>
              <a:p>
                <a:r>
                  <a:rPr lang="en-US" altLang="zh-TW" sz="2800" dirty="0" smtClean="0"/>
                  <a:t>Some explanations</a:t>
                </a:r>
              </a:p>
              <a:p>
                <a:pPr lvl="1"/>
                <a:r>
                  <a:rPr lang="en-US" altLang="zh-TW" sz="2400" dirty="0"/>
                  <a:t>The lowest-order divided differences: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]=</m:t>
                        </m:r>
                        <m:r>
                          <a:rPr lang="en-US" altLang="zh-TW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. </a:t>
                </a:r>
                <a:r>
                  <a:rPr lang="en-US" altLang="zh-TW" sz="2400" i="1" dirty="0" smtClean="0">
                    <a:solidFill>
                      <a:srgbClr val="FF0000"/>
                    </a:solidFill>
                  </a:rPr>
                  <a:t>t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= 0.</a:t>
                </a:r>
              </a:p>
              <a:p>
                <a:pPr lvl="1"/>
                <a:r>
                  <a:rPr lang="en-US" altLang="zh-TW" sz="2400" dirty="0"/>
                  <a:t>The highest-order divided difference: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−[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sz="2400" i="1">
                        <a:latin typeface="Cambria Math"/>
                      </a:rPr>
                      <m:t>.</m:t>
                    </m:r>
                  </m:oMath>
                </a14:m>
                <a:endParaRPr lang="en-US" altLang="zh-TW" sz="2400" dirty="0" smtClean="0"/>
              </a:p>
              <a:p>
                <a:pPr marL="457200" lvl="1" indent="0">
                  <a:buNone/>
                </a:pPr>
                <a:r>
                  <a:rPr lang="en-US" altLang="zh-TW" sz="2400" b="0" dirty="0" smtClean="0">
                    <a:solidFill>
                      <a:srgbClr val="FF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 </a:t>
                </a:r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sz="2400" dirty="0">
                    <a:solidFill>
                      <a:srgbClr val="0070C0"/>
                    </a:solidFill>
                  </a:rPr>
                  <a:t>How many divided differences of order </a:t>
                </a:r>
                <a:r>
                  <a:rPr lang="en-US" altLang="zh-TW" sz="2400" i="1" dirty="0">
                    <a:solidFill>
                      <a:srgbClr val="0070C0"/>
                    </a:solidFill>
                  </a:rPr>
                  <a:t>t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?</a:t>
                </a:r>
              </a:p>
              <a:p>
                <a:pPr lvl="2"/>
                <a:r>
                  <a:rPr lang="en-US" altLang="zh-TW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2000" i="1" dirty="0">
                    <a:solidFill>
                      <a:srgbClr val="0070C0"/>
                    </a:solidFill>
                  </a:rPr>
                  <a:t>n+1-t</a:t>
                </a:r>
                <a:r>
                  <a:rPr lang="en-US" altLang="zh-TW" sz="2000" dirty="0">
                    <a:solidFill>
                      <a:srgbClr val="0070C0"/>
                    </a:solidFill>
                  </a:rPr>
                  <a:t> </a:t>
                </a:r>
                <a:endParaRPr lang="zh-TW" altLang="en-US" sz="2000" dirty="0">
                  <a:solidFill>
                    <a:srgbClr val="0070C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027683" cy="4525963"/>
              </a:xfrm>
              <a:blipFill>
                <a:blip r:embed="rId2"/>
                <a:stretch>
                  <a:fillRect l="-1820" t="-1482" r="-2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4834-B34D-4888-9EB5-CC9D25E08D7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Right Triangle 7"/>
          <p:cNvSpPr/>
          <p:nvPr/>
        </p:nvSpPr>
        <p:spPr>
          <a:xfrm rot="10800000" flipH="1">
            <a:off x="7066620" y="2551634"/>
            <a:ext cx="1584176" cy="136815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86599" y="2551634"/>
            <a:ext cx="18002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66618" y="3005421"/>
            <a:ext cx="2" cy="1010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70721" y="2275687"/>
            <a:ext cx="2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66536" y="291302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95255" y="219475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016" y="227568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0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6978" y="364689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2644" y="2551634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98668" y="255163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86700" y="2539180"/>
            <a:ext cx="0" cy="7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6597588" y="2564089"/>
            <a:ext cx="168948" cy="13556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Left Brace 19"/>
          <p:cNvSpPr/>
          <p:nvPr/>
        </p:nvSpPr>
        <p:spPr>
          <a:xfrm rot="5400000">
            <a:off x="7741911" y="1318344"/>
            <a:ext cx="254194" cy="1635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522717" y="1633479"/>
            <a:ext cx="67197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order</a:t>
            </a:r>
            <a:endParaRPr lang="zh-TW" alt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871513" y="3054866"/>
            <a:ext cx="92845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17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Computing Divided Differences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Table form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66846"/>
              </p:ext>
            </p:extLst>
          </p:nvPr>
        </p:nvGraphicFramePr>
        <p:xfrm>
          <a:off x="2555776" y="168149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x/y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y</a:t>
                      </a:r>
                      <a:r>
                        <a:rPr lang="en-US" altLang="zh-TW" baseline="-25000" dirty="0" err="1" smtClean="0"/>
                        <a:t>k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k</a:t>
                      </a:r>
                      <a:r>
                        <a:rPr lang="en-US" altLang="zh-TW" dirty="0" smtClean="0"/>
                        <a:t>,y</a:t>
                      </a:r>
                      <a:r>
                        <a:rPr lang="en-US" altLang="zh-TW" baseline="-25000" dirty="0" smtClean="0"/>
                        <a:t>k+1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y</a:t>
                      </a:r>
                      <a:r>
                        <a:rPr lang="en-US" altLang="zh-TW" baseline="-25000" dirty="0" err="1" smtClean="0"/>
                        <a:t>k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k+2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y</a:t>
                      </a:r>
                      <a:r>
                        <a:rPr lang="en-US" altLang="zh-TW" baseline="-25000" dirty="0" err="1" smtClean="0"/>
                        <a:t>k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k+3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0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0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0</a:t>
                      </a:r>
                      <a:r>
                        <a:rPr lang="en-US" altLang="zh-TW" dirty="0" smtClean="0"/>
                        <a:t>,y</a:t>
                      </a:r>
                      <a:r>
                        <a:rPr lang="en-US" altLang="zh-TW" baseline="-25000" dirty="0" smtClean="0"/>
                        <a:t>1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0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0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1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1</a:t>
                      </a:r>
                      <a:r>
                        <a:rPr lang="en-US" altLang="zh-TW" dirty="0" smtClean="0"/>
                        <a:t>,y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1</a:t>
                      </a:r>
                      <a:r>
                        <a:rPr lang="en-US" altLang="zh-TW" dirty="0" smtClean="0"/>
                        <a:t>,…,y</a:t>
                      </a:r>
                      <a:r>
                        <a:rPr lang="en-US" altLang="zh-TW" baseline="-25000" dirty="0" smtClean="0"/>
                        <a:t>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2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,y</a:t>
                      </a:r>
                      <a:r>
                        <a:rPr lang="en-US" altLang="zh-TW" baseline="-25000" dirty="0" smtClean="0"/>
                        <a:t>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-25000" dirty="0" smtClean="0"/>
                        <a:t>3</a:t>
                      </a:r>
                      <a:endParaRPr lang="zh-TW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[y</a:t>
                      </a:r>
                      <a:r>
                        <a:rPr lang="en-US" altLang="zh-TW" baseline="-25000" dirty="0" smtClean="0"/>
                        <a:t>3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---------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355976" y="2257561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613648" y="2248805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7200292" y="2248805"/>
            <a:ext cx="3240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317504" y="2617601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317504" y="2977641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613648" y="2595500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317504" y="2329568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17504" y="3022984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652939" y="2316234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666631" y="2711710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200292" y="2338337"/>
            <a:ext cx="324036" cy="265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03043" y="2710569"/>
            <a:ext cx="648072" cy="2659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448660" y="4281033"/>
                <a:ext cx="5526614" cy="10955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,0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−[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</m:oMath>
                </a14:m>
                <a:endParaRPr lang="en-US" altLang="zh-TW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0,…,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1,2,…,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60" y="4281033"/>
                <a:ext cx="5526614" cy="1095556"/>
              </a:xfrm>
              <a:prstGeom prst="rect">
                <a:avLst/>
              </a:prstGeom>
              <a:blipFill>
                <a:blip r:embed="rId2"/>
                <a:stretch>
                  <a:fillRect b="-549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411760" y="1600200"/>
            <a:ext cx="640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6521" y="12266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t</a:t>
            </a:r>
            <a:endParaRPr lang="zh-TW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31739" y="2257561"/>
            <a:ext cx="21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k</a:t>
            </a:r>
            <a:endParaRPr lang="zh-TW" altLang="en-US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8A9B-7EDB-4A6E-B6CC-D5007ABD9817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55776" y="3755317"/>
            <a:ext cx="7277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1878" y="355892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negative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1297" y="357947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positive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77165" y="3595811"/>
            <a:ext cx="378787" cy="3192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66263" y="3611453"/>
                <a:ext cx="2571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Denominator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63" y="3611453"/>
                <a:ext cx="2571217" cy="369332"/>
              </a:xfrm>
              <a:prstGeom prst="rect">
                <a:avLst/>
              </a:prstGeom>
              <a:blipFill>
                <a:blip r:embed="rId3"/>
                <a:stretch>
                  <a:fillRect l="-213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Example</a:t>
            </a:r>
            <a:endParaRPr lang="zh-TW" alt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Example, n = 3, 4 sample points.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4834-B34D-4888-9EB5-CC9D25E08D7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296583"/>
                  </p:ext>
                </p:extLst>
              </p:nvPr>
            </p:nvGraphicFramePr>
            <p:xfrm>
              <a:off x="1043609" y="3788928"/>
              <a:ext cx="662473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</a:rPr>
                            <a:t> k, x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k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k+1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k+2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k+3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k=0,</a:t>
                          </a:r>
                          <a:r>
                            <a:rPr lang="en-US" altLang="zh-TW" baseline="0" dirty="0" smtClean="0"/>
                            <a:t> </a:t>
                          </a:r>
                          <a:r>
                            <a:rPr lang="en-US" altLang="zh-TW" dirty="0" smtClean="0"/>
                            <a:t>0,</a:t>
                          </a:r>
                          <a:r>
                            <a:rPr lang="en-US" altLang="zh-TW" baseline="0" dirty="0" smtClean="0"/>
                            <a:t>  1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</a:t>
                          </a:r>
                          <a:r>
                            <a:rPr lang="en-US" altLang="zh-TW" baseline="0" dirty="0" smtClean="0">
                              <a:solidFill>
                                <a:srgbClr val="FF0000"/>
                              </a:solidFill>
                            </a:rPr>
                            <a:t> = 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 = 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,…,y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]= 4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,…,y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</a:t>
                          </a:r>
                          <a:r>
                            <a:rPr lang="en-US" altLang="zh-TW" baseline="0" dirty="0" smtClean="0">
                              <a:solidFill>
                                <a:srgbClr val="FF0000"/>
                              </a:solidFill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k=1, 1,  2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] = 2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] = 13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k=2, 3, 28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] = 28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 = 37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k=3, 4, 65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 = 65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296583"/>
                  </p:ext>
                </p:extLst>
              </p:nvPr>
            </p:nvGraphicFramePr>
            <p:xfrm>
              <a:off x="1043609" y="3788928"/>
              <a:ext cx="662473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</a:rPr>
                            <a:t> k, x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k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k+1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k+2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</a:t>
                          </a:r>
                          <a:r>
                            <a:rPr lang="en-US" altLang="zh-TW" dirty="0" err="1" smtClean="0"/>
                            <a:t>y</a:t>
                          </a:r>
                          <a:r>
                            <a:rPr lang="en-US" altLang="zh-TW" baseline="-25000" dirty="0" err="1" smtClean="0"/>
                            <a:t>k</a:t>
                          </a:r>
                          <a:r>
                            <a:rPr lang="en-US" altLang="zh-TW" dirty="0" smtClean="0"/>
                            <a:t>,…,y</a:t>
                          </a:r>
                          <a:r>
                            <a:rPr lang="en-US" altLang="zh-TW" baseline="-25000" dirty="0" smtClean="0"/>
                            <a:t>k+3</a:t>
                          </a:r>
                          <a:r>
                            <a:rPr lang="en-US" altLang="zh-TW" dirty="0" smtClean="0"/>
                            <a:t>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k=0,</a:t>
                          </a:r>
                          <a:r>
                            <a:rPr lang="en-US" altLang="zh-TW" baseline="0" dirty="0" smtClean="0"/>
                            <a:t> </a:t>
                          </a:r>
                          <a:r>
                            <a:rPr lang="en-US" altLang="zh-TW" dirty="0" smtClean="0"/>
                            <a:t>0,</a:t>
                          </a:r>
                          <a:r>
                            <a:rPr lang="en-US" altLang="zh-TW" baseline="0" dirty="0" smtClean="0"/>
                            <a:t>  1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</a:t>
                          </a:r>
                          <a:r>
                            <a:rPr lang="en-US" altLang="zh-TW" baseline="0" dirty="0" smtClean="0">
                              <a:solidFill>
                                <a:srgbClr val="FF0000"/>
                              </a:solidFill>
                            </a:rPr>
                            <a:t> = 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 = 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[y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,…,y</a:t>
                          </a:r>
                          <a:r>
                            <a:rPr lang="en-US" altLang="zh-TW" baseline="-250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]= 4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710" t="-108197" r="-121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k=1, 1,  2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] = 2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] = 13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8710" t="-208197" r="-10121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k=2, 3, 28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] = 28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r>
                            <a:rPr lang="en-US" altLang="zh-TW" dirty="0" smtClean="0"/>
                            <a:t>,y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 = 37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k=3, 4, 65</a:t>
                          </a:r>
                          <a:endParaRPr lang="zh-TW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[y</a:t>
                          </a:r>
                          <a:r>
                            <a:rPr lang="en-US" altLang="zh-TW" baseline="-25000" dirty="0" smtClean="0"/>
                            <a:t>3</a:t>
                          </a:r>
                          <a:r>
                            <a:rPr lang="en-US" altLang="zh-TW" dirty="0" smtClean="0"/>
                            <a:t>] = 65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---------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10"/>
              <p:cNvSpPr txBox="1"/>
              <p:nvPr/>
            </p:nvSpPr>
            <p:spPr>
              <a:xfrm>
                <a:off x="360893" y="2204864"/>
                <a:ext cx="5526614" cy="12312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,0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−[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>
                  <a:solidFill>
                    <a:srgbClr val="C00000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0,…,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1,2,…,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endParaRPr lang="en-US" altLang="zh-TW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3" y="2204864"/>
                <a:ext cx="5526614" cy="123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94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Divided differences are used to form Newton’s polynomial </a:t>
            </a:r>
            <a:r>
              <a:rPr lang="en-US" altLang="zh-TW" dirty="0" smtClean="0">
                <a:solidFill>
                  <a:srgbClr val="FF0000"/>
                </a:solidFill>
              </a:rPr>
              <a:t>for interpolation.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Divided differences in discrete computations </a:t>
            </a:r>
            <a:r>
              <a:rPr lang="en-US" altLang="zh-TW" dirty="0" smtClean="0"/>
              <a:t>resemble derivatives </a:t>
            </a:r>
            <a:r>
              <a:rPr lang="en-US" altLang="zh-TW" dirty="0" smtClean="0"/>
              <a:t>in continuous algorithms.</a:t>
            </a:r>
          </a:p>
          <a:p>
            <a:pPr lvl="1"/>
            <a:r>
              <a:rPr lang="en-US" altLang="zh-TW" dirty="0" smtClean="0"/>
              <a:t>We use derivatives to construct Taylor’s expansion for functions.</a:t>
            </a:r>
          </a:p>
          <a:p>
            <a:pPr lvl="1"/>
            <a:r>
              <a:rPr lang="en-US" altLang="zh-TW" dirty="0" smtClean="0"/>
              <a:t>Similarly, we use divided differences to produce </a:t>
            </a:r>
            <a:r>
              <a:rPr lang="en-US" altLang="zh-TW" dirty="0" smtClean="0"/>
              <a:t>Newton’s polynomials </a:t>
            </a:r>
            <a:r>
              <a:rPr lang="en-US" altLang="zh-TW" dirty="0" smtClean="0"/>
              <a:t>to approximate functions.</a:t>
            </a:r>
          </a:p>
          <a:p>
            <a:pPr lvl="1"/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Formulations using divided </a:t>
            </a:r>
            <a:r>
              <a:rPr lang="en-US" altLang="zh-TW" dirty="0" smtClean="0"/>
              <a:t>differences are </a:t>
            </a:r>
            <a:r>
              <a:rPr lang="en-US" altLang="zh-TW" dirty="0" smtClean="0"/>
              <a:t>found 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Bezier curves</a:t>
            </a:r>
          </a:p>
          <a:p>
            <a:pPr lvl="1"/>
            <a:r>
              <a:rPr lang="en-US" altLang="zh-TW" dirty="0" smtClean="0"/>
              <a:t>B-splines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339-B7C3-4812-84D0-6F47616C5D70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2D Computing Algorithm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sz="2600" dirty="0" smtClean="0"/>
                  <a:t>Recurrence </a:t>
                </a:r>
                <a:r>
                  <a:rPr lang="en-US" altLang="zh-TW" sz="2600" dirty="0" smtClean="0"/>
                  <a:t>equ</a:t>
                </a:r>
                <a:r>
                  <a:rPr lang="en-US" altLang="zh-TW" sz="3000" dirty="0" smtClean="0"/>
                  <a:t>ation,</a:t>
                </a:r>
                <a:endParaRPr lang="en-US" altLang="zh-TW" sz="3000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 algorithm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𝑑𝑜𝑢𝑏𝑙𝑒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𝐷𝐹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=0;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𝐷𝐹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altLang="zh-TW" b="0" dirty="0" smtClean="0">
                    <a:ea typeface="Cambria Math"/>
                  </a:rPr>
                  <a:t> </a:t>
                </a:r>
                <a:endParaRPr lang="en-US" altLang="zh-TW" dirty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=1;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</m:oMath>
                </a14:m>
                <a:r>
                  <a:rPr lang="en-US" altLang="zh-TW" b="0" dirty="0" smtClean="0">
                    <a:solidFill>
                      <a:srgbClr val="C00000"/>
                    </a:solidFill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 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=0;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</m:oMath>
                </a14:m>
                <a:r>
                  <a:rPr lang="en-US" altLang="zh-TW" b="0" i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        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𝐷𝐹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𝐷𝐹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𝐷𝐹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2973763" y="2044260"/>
                <a:ext cx="5378921" cy="10955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,0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−[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TW" i="1" dirty="0" smtClean="0">
                    <a:solidFill>
                      <a:srgbClr val="C00000"/>
                    </a:solidFill>
                    <a:latin typeface="Cambria Math"/>
                  </a:rPr>
                  <a:t> </a:t>
                </a:r>
                <a:endParaRPr lang="en-US" altLang="zh-TW" i="1" dirty="0">
                  <a:solidFill>
                    <a:srgbClr val="C00000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0,…,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1,2,…,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endParaRPr lang="en-US" altLang="zh-TW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63" y="2044260"/>
                <a:ext cx="5378921" cy="1095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020272" y="4509120"/>
            <a:ext cx="172819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010400" y="4505325"/>
            <a:ext cx="1733550" cy="1514475"/>
          </a:xfrm>
          <a:custGeom>
            <a:avLst/>
            <a:gdLst>
              <a:gd name="connsiteX0" fmla="*/ 0 w 1733550"/>
              <a:gd name="connsiteY0" fmla="*/ 1514475 h 1514475"/>
              <a:gd name="connsiteX1" fmla="*/ 9525 w 1733550"/>
              <a:gd name="connsiteY1" fmla="*/ 9525 h 1514475"/>
              <a:gd name="connsiteX2" fmla="*/ 1733550 w 1733550"/>
              <a:gd name="connsiteY2" fmla="*/ 0 h 1514475"/>
              <a:gd name="connsiteX3" fmla="*/ 0 w 1733550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3550" h="1514475">
                <a:moveTo>
                  <a:pt x="0" y="1514475"/>
                </a:moveTo>
                <a:lnTo>
                  <a:pt x="9525" y="9525"/>
                </a:lnTo>
                <a:lnTo>
                  <a:pt x="1733550" y="0"/>
                </a:lnTo>
                <a:lnTo>
                  <a:pt x="0" y="1514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948264" y="4435214"/>
            <a:ext cx="144016" cy="1478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671942" y="4439803"/>
            <a:ext cx="144016" cy="1478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967314" y="5640261"/>
            <a:ext cx="144016" cy="1478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958136" y="5945894"/>
            <a:ext cx="144016" cy="1478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410051" y="4666106"/>
            <a:ext cx="144016" cy="1478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388423" y="4439803"/>
            <a:ext cx="144016" cy="1478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279876" y="4439803"/>
            <a:ext cx="144016" cy="1478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309145" y="5640260"/>
            <a:ext cx="144016" cy="1478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7668344" y="4365104"/>
            <a:ext cx="72007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668344" y="5013176"/>
            <a:ext cx="720079" cy="6270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153-CF3F-4817-8D91-4395EBB7E064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9" name="Freeform 18"/>
          <p:cNvSpPr/>
          <p:nvPr/>
        </p:nvSpPr>
        <p:spPr>
          <a:xfrm>
            <a:off x="611560" y="4677103"/>
            <a:ext cx="1007033" cy="1110968"/>
          </a:xfrm>
          <a:custGeom>
            <a:avLst/>
            <a:gdLst>
              <a:gd name="connsiteX0" fmla="*/ 294290 w 914400"/>
              <a:gd name="connsiteY0" fmla="*/ 0 h 1030014"/>
              <a:gd name="connsiteX1" fmla="*/ 0 w 914400"/>
              <a:gd name="connsiteY1" fmla="*/ 0 h 1030014"/>
              <a:gd name="connsiteX2" fmla="*/ 21021 w 914400"/>
              <a:gd name="connsiteY2" fmla="*/ 1030014 h 1030014"/>
              <a:gd name="connsiteX3" fmla="*/ 914400 w 914400"/>
              <a:gd name="connsiteY3" fmla="*/ 1019504 h 103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0014">
                <a:moveTo>
                  <a:pt x="294290" y="0"/>
                </a:moveTo>
                <a:lnTo>
                  <a:pt x="0" y="0"/>
                </a:lnTo>
                <a:lnTo>
                  <a:pt x="21021" y="1030014"/>
                </a:lnTo>
                <a:lnTo>
                  <a:pt x="914400" y="1019504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Freeform 22"/>
          <p:cNvSpPr/>
          <p:nvPr/>
        </p:nvSpPr>
        <p:spPr>
          <a:xfrm>
            <a:off x="1030014" y="5097517"/>
            <a:ext cx="325820" cy="683173"/>
          </a:xfrm>
          <a:custGeom>
            <a:avLst/>
            <a:gdLst>
              <a:gd name="connsiteX0" fmla="*/ 325820 w 325820"/>
              <a:gd name="connsiteY0" fmla="*/ 10511 h 683173"/>
              <a:gd name="connsiteX1" fmla="*/ 0 w 325820"/>
              <a:gd name="connsiteY1" fmla="*/ 0 h 683173"/>
              <a:gd name="connsiteX2" fmla="*/ 10510 w 325820"/>
              <a:gd name="connsiteY2" fmla="*/ 683173 h 68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820" h="683173">
                <a:moveTo>
                  <a:pt x="325820" y="10511"/>
                </a:moveTo>
                <a:lnTo>
                  <a:pt x="0" y="0"/>
                </a:lnTo>
                <a:lnTo>
                  <a:pt x="10510" y="683173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1-D Divided Difference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7484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TW" sz="3200" dirty="0" smtClean="0"/>
                  <a:t>The previous algorithm produces n(n+1)/2 divided differences, </a:t>
                </a:r>
              </a:p>
              <a:p>
                <a:pPr lvl="1"/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DF[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][t],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 smtClean="0"/>
                  <a:t>  </a:t>
                </a:r>
              </a:p>
              <a:p>
                <a:pPr marL="800100" lvl="2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sz="2600" dirty="0" smtClean="0"/>
                  <a:t>Time complexity = O(n</a:t>
                </a:r>
                <a:r>
                  <a:rPr lang="en-US" altLang="zh-TW" sz="2600" baseline="30000" dirty="0" smtClean="0"/>
                  <a:t>2</a:t>
                </a:r>
                <a:r>
                  <a:rPr lang="en-US" altLang="zh-TW" sz="2600" dirty="0" smtClean="0"/>
                  <a:t>).</a:t>
                </a:r>
              </a:p>
              <a:p>
                <a:pPr lvl="1"/>
                <a:r>
                  <a:rPr lang="en-US" altLang="zh-TW" sz="2600" dirty="0" smtClean="0"/>
                  <a:t>Memory space = </a:t>
                </a:r>
                <a:r>
                  <a:rPr lang="en-US" altLang="zh-TW" sz="2600" dirty="0"/>
                  <a:t>O(n</a:t>
                </a:r>
                <a:r>
                  <a:rPr lang="en-US" altLang="zh-TW" sz="2600" baseline="30000" dirty="0"/>
                  <a:t>2</a:t>
                </a:r>
                <a:r>
                  <a:rPr lang="en-US" altLang="zh-TW" sz="2600" dirty="0" smtClean="0"/>
                  <a:t>).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If we are only interested at the following values:</a:t>
                </a:r>
              </a:p>
              <a:p>
                <a:pPr lvl="1"/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 indent="-342900"/>
                <a:r>
                  <a:rPr lang="en-US" altLang="zh-TW" dirty="0" smtClean="0"/>
                  <a:t>The computation can be sped-up.</a:t>
                </a:r>
              </a:p>
              <a:p>
                <a:pPr lvl="1" indent="-342900"/>
                <a:r>
                  <a:rPr lang="en-US" altLang="zh-TW" dirty="0" smtClean="0"/>
                  <a:t>Less memory is required.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74840" cy="4525963"/>
              </a:xfrm>
              <a:blipFill>
                <a:blip r:embed="rId2"/>
                <a:stretch>
                  <a:fillRect l="-1499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32040" y="1560560"/>
            <a:ext cx="3894584" cy="452596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2D &amp; 1D results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4834-B34D-4888-9EB5-CC9D25E08D7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 interpolation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018524" y="2325807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569772" y="2325807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018524" y="3647897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34548" y="2420888"/>
            <a:ext cx="1335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8" idx="2"/>
          </p:cNvCxnSpPr>
          <p:nvPr/>
        </p:nvCxnSpPr>
        <p:spPr>
          <a:xfrm flipV="1">
            <a:off x="6126536" y="2541831"/>
            <a:ext cx="0" cy="110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 flipV="1">
            <a:off x="6234548" y="2541831"/>
            <a:ext cx="1299220" cy="121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95696" y="440703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7546944" y="440703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5995696" y="5729124"/>
            <a:ext cx="216024" cy="216024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11720" y="4502115"/>
            <a:ext cx="1335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2"/>
          </p:cNvCxnSpPr>
          <p:nvPr/>
        </p:nvCxnSpPr>
        <p:spPr>
          <a:xfrm flipV="1">
            <a:off x="6103708" y="4623058"/>
            <a:ext cx="0" cy="11060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3"/>
          </p:cNvCxnSpPr>
          <p:nvPr/>
        </p:nvCxnSpPr>
        <p:spPr>
          <a:xfrm flipV="1">
            <a:off x="6211720" y="4623058"/>
            <a:ext cx="1299220" cy="1214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8144" y="3831671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2D array of divided differences</a:t>
            </a:r>
            <a:endParaRPr lang="zh-TW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8144" y="5950366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D array of divided differences</a:t>
            </a:r>
            <a:endParaRPr lang="zh-TW" altLang="en-US" dirty="0"/>
          </a:p>
        </p:txBody>
      </p:sp>
      <p:sp>
        <p:nvSpPr>
          <p:cNvPr id="13" name="Oval 12"/>
          <p:cNvSpPr/>
          <p:nvPr/>
        </p:nvSpPr>
        <p:spPr>
          <a:xfrm>
            <a:off x="5745206" y="4273900"/>
            <a:ext cx="2232248" cy="504056"/>
          </a:xfrm>
          <a:prstGeom prst="ellipse">
            <a:avLst/>
          </a:prstGeom>
          <a:noFill/>
          <a:ln w="95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1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1302</Words>
  <Application>Microsoft Office PowerPoint</Application>
  <PresentationFormat>On-screen Show (4:3)</PresentationFormat>
  <Paragraphs>490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Interpolation, Newton’s Polynomial</vt:lpstr>
      <vt:lpstr>Outline</vt:lpstr>
      <vt:lpstr>Divided Difference</vt:lpstr>
      <vt:lpstr>Explanation</vt:lpstr>
      <vt:lpstr>Computing Divided Differences</vt:lpstr>
      <vt:lpstr>Example</vt:lpstr>
      <vt:lpstr>Usage</vt:lpstr>
      <vt:lpstr>2D Computing Algorithm</vt:lpstr>
      <vt:lpstr>1-D Divided Difference</vt:lpstr>
      <vt:lpstr>1-D In-place Algorithm</vt:lpstr>
      <vt:lpstr>C-Program</vt:lpstr>
      <vt:lpstr>Interpolation Problem</vt:lpstr>
      <vt:lpstr>Newton’s Polynomial</vt:lpstr>
      <vt:lpstr>Newton’s Polynomial</vt:lpstr>
      <vt:lpstr>Example</vt:lpstr>
      <vt:lpstr>Computing by Horner’s Algorithm</vt:lpstr>
      <vt:lpstr>Truncation Error </vt:lpstr>
      <vt:lpstr>The Proof</vt:lpstr>
      <vt:lpstr>The Proof</vt:lpstr>
      <vt:lpstr>The Proof</vt:lpstr>
      <vt:lpstr>Upper Bound of the Error</vt:lpstr>
      <vt:lpstr>Example</vt:lpstr>
      <vt:lpstr>Accuracy of ck::</vt:lpstr>
      <vt:lpstr>Some Discussion</vt:lpstr>
      <vt:lpstr>Conclusion</vt:lpstr>
      <vt:lpstr>Some Problems</vt:lpstr>
      <vt:lpstr>1st derivative of Newton’s Polynomial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Interpolation, Newton’s Polynomial</dc:title>
  <dc:creator>guest123</dc:creator>
  <cp:lastModifiedBy>guest123</cp:lastModifiedBy>
  <cp:revision>60</cp:revision>
  <dcterms:created xsi:type="dcterms:W3CDTF">2017-07-09T07:00:09Z</dcterms:created>
  <dcterms:modified xsi:type="dcterms:W3CDTF">2019-10-05T04:44:26Z</dcterms:modified>
</cp:coreProperties>
</file>