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3" r:id="rId9"/>
    <p:sldId id="264" r:id="rId10"/>
    <p:sldId id="280" r:id="rId11"/>
    <p:sldId id="266" r:id="rId12"/>
    <p:sldId id="281" r:id="rId13"/>
    <p:sldId id="284" r:id="rId14"/>
    <p:sldId id="267" r:id="rId15"/>
    <p:sldId id="268" r:id="rId16"/>
    <p:sldId id="270" r:id="rId17"/>
    <p:sldId id="271" r:id="rId18"/>
    <p:sldId id="272" r:id="rId19"/>
    <p:sldId id="273" r:id="rId20"/>
    <p:sldId id="282" r:id="rId21"/>
    <p:sldId id="274" r:id="rId22"/>
    <p:sldId id="265" r:id="rId23"/>
    <p:sldId id="275" r:id="rId24"/>
    <p:sldId id="276" r:id="rId25"/>
    <p:sldId id="277" r:id="rId26"/>
    <p:sldId id="278" r:id="rId27"/>
    <p:sldId id="279" r:id="rId28"/>
    <p:sldId id="285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7161-C2E5-4307-864D-F1D6DFAF93AF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0C93-4060-4454-B69F-440A45FB4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43A6-9CA3-4D95-8745-42D2866A27D0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F10A-4179-4E25-98CD-690F92265C84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FCF-F308-4D11-B43A-D631F8234C4F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E7B7-8164-4B2C-B078-B0EF5CE56DE1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D2F-6E75-42CB-9442-16768AEB860D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39D-5235-4457-85CC-40A486E6857C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020D-B5E0-40A1-BD12-C80E88BE4A04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6FC-8700-4C32-ABB0-A57A41E61F40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9F93-2635-4E3E-816D-528E8ECEA303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4060-2F87-423A-865E-E7A5EFA5D12F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BFE1-03C1-4621-A557-A9CFCBD2D0AA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3F17-A7AC-4AE7-AE38-4C7907D4838F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Other Interpolation </a:t>
            </a:r>
            <a:r>
              <a:rPr lang="en-US" altLang="zh-TW" dirty="0" smtClean="0"/>
              <a:t>and Fitting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Commonly Used in Computation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876-95D3-40B2-A2A8-F33B0989628B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Given a function value </a:t>
            </a:r>
            <a:r>
              <a:rPr lang="en-US" altLang="zh-TW" i="1" dirty="0" smtClean="0"/>
              <a:t>f*</a:t>
            </a:r>
            <a:r>
              <a:rPr lang="en-US" altLang="zh-TW" dirty="0" smtClean="0"/>
              <a:t>, find a point (</a:t>
            </a:r>
            <a:r>
              <a:rPr lang="en-US" altLang="zh-TW" i="1" dirty="0" smtClean="0"/>
              <a:t>s, t</a:t>
            </a:r>
            <a:r>
              <a:rPr lang="en-US" altLang="zh-TW" dirty="0" smtClean="0"/>
              <a:t>) such that </a:t>
            </a:r>
            <a:r>
              <a:rPr lang="en-US" altLang="zh-TW" i="1" dirty="0" smtClean="0"/>
              <a:t>p(s, t)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f*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is the 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-curve problem. We may have infinite many points where function values are </a:t>
            </a:r>
            <a:r>
              <a:rPr lang="en-US" altLang="zh-TW" i="1" dirty="0" smtClean="0"/>
              <a:t>f*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Applications of bilinear interpolation in Computer Graphics</a:t>
            </a:r>
          </a:p>
          <a:p>
            <a:pPr lvl="1"/>
            <a:r>
              <a:rPr lang="en-US" altLang="zh-TW" dirty="0" smtClean="0"/>
              <a:t>Interpolation of colors, texture coordinates, normal vectors, …</a:t>
            </a:r>
          </a:p>
          <a:p>
            <a:pPr lvl="1"/>
            <a:r>
              <a:rPr lang="en-US" altLang="zh-TW" dirty="0" smtClean="0"/>
              <a:t>Rasterization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interpolation function = a hyperbola function.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 forms an </a:t>
                </a:r>
                <a:r>
                  <a:rPr lang="en-US" altLang="zh-TW" dirty="0" err="1" smtClean="0"/>
                  <a:t>iso</a:t>
                </a:r>
                <a:r>
                  <a:rPr lang="en-US" altLang="zh-TW" dirty="0" smtClean="0"/>
                  <a:t>-curve.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057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940152" y="3284984"/>
            <a:ext cx="23042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829300" y="3907596"/>
            <a:ext cx="790575" cy="721554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724128" y="3546818"/>
            <a:ext cx="1368152" cy="1250333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5940499" y="3134756"/>
            <a:ext cx="1584176" cy="1699822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7743825" y="2990850"/>
            <a:ext cx="800100" cy="752475"/>
          </a:xfrm>
          <a:custGeom>
            <a:avLst/>
            <a:gdLst>
              <a:gd name="connsiteX0" fmla="*/ 0 w 800100"/>
              <a:gd name="connsiteY0" fmla="*/ 0 h 752475"/>
              <a:gd name="connsiteX1" fmla="*/ 152400 w 800100"/>
              <a:gd name="connsiteY1" fmla="*/ 571500 h 752475"/>
              <a:gd name="connsiteX2" fmla="*/ 800100 w 800100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752475">
                <a:moveTo>
                  <a:pt x="0" y="0"/>
                </a:moveTo>
                <a:cubicBezTo>
                  <a:pt x="9525" y="223044"/>
                  <a:pt x="19050" y="446088"/>
                  <a:pt x="152400" y="571500"/>
                </a:cubicBezTo>
                <a:cubicBezTo>
                  <a:pt x="285750" y="696912"/>
                  <a:pt x="542925" y="724693"/>
                  <a:pt x="800100" y="7524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077075" y="2867025"/>
            <a:ext cx="1438275" cy="1504950"/>
          </a:xfrm>
          <a:custGeom>
            <a:avLst/>
            <a:gdLst>
              <a:gd name="connsiteX0" fmla="*/ 0 w 1438275"/>
              <a:gd name="connsiteY0" fmla="*/ 0 h 1504950"/>
              <a:gd name="connsiteX1" fmla="*/ 514350 w 1438275"/>
              <a:gd name="connsiteY1" fmla="*/ 1057275 h 1504950"/>
              <a:gd name="connsiteX2" fmla="*/ 1438275 w 1438275"/>
              <a:gd name="connsiteY2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504950">
                <a:moveTo>
                  <a:pt x="0" y="0"/>
                </a:moveTo>
                <a:cubicBezTo>
                  <a:pt x="137319" y="403225"/>
                  <a:pt x="274638" y="806450"/>
                  <a:pt x="514350" y="1057275"/>
                </a:cubicBezTo>
                <a:cubicBezTo>
                  <a:pt x="754062" y="1308100"/>
                  <a:pt x="1096168" y="1406525"/>
                  <a:pt x="1438275" y="150495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E6B-1AF3-4ADC-84CC-8C54DF980CCD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Tri-Linear Interpolation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sz="2000" dirty="0" smtClean="0"/>
                  <a:t>Find the </a:t>
                </a:r>
                <a:r>
                  <a:rPr lang="en-US" altLang="zh-TW" sz="2000" b="1" dirty="0" smtClean="0"/>
                  <a:t>voxel</a:t>
                </a:r>
                <a:r>
                  <a:rPr lang="en-US" altLang="zh-TW" sz="2000" dirty="0" smtClean="0"/>
                  <a:t> containing the interpolation point </a:t>
                </a:r>
                <a:r>
                  <a:rPr lang="en-US" altLang="zh-TW" sz="2000" i="1" dirty="0" smtClean="0"/>
                  <a:t>Q=(x, y, z).</a:t>
                </a:r>
              </a:p>
              <a:p>
                <a:r>
                  <a:rPr lang="en-US" altLang="zh-TW" sz="2000" dirty="0" smtClean="0"/>
                  <a:t>Assume the bottom-lower-left grid-point is </a:t>
                </a:r>
              </a:p>
              <a:p>
                <a:pPr marL="457200" lvl="1" indent="0">
                  <a:buNone/>
                </a:pPr>
                <a:r>
                  <a:rPr lang="en-US" altLang="zh-TW" sz="1800" b="1" dirty="0" err="1" smtClean="0">
                    <a:solidFill>
                      <a:srgbClr val="C00000"/>
                    </a:solidFill>
                  </a:rPr>
                  <a:t>P</a:t>
                </a:r>
                <a:r>
                  <a:rPr lang="en-US" altLang="zh-TW" sz="1800" b="1" baseline="-25000" dirty="0" err="1" smtClean="0">
                    <a:solidFill>
                      <a:srgbClr val="C00000"/>
                    </a:solidFill>
                  </a:rPr>
                  <a:t>ijk</a:t>
                </a:r>
                <a:r>
                  <a:rPr lang="en-US" altLang="zh-TW" sz="1800" b="1" dirty="0" smtClean="0">
                    <a:solidFill>
                      <a:srgbClr val="C00000"/>
                    </a:solidFill>
                  </a:rPr>
                  <a:t> = (</a:t>
                </a:r>
                <a:r>
                  <a:rPr lang="en-US" altLang="zh-TW" sz="1800" b="1" dirty="0" err="1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sz="1800" b="1" baseline="-25000" dirty="0" err="1" smtClean="0">
                    <a:solidFill>
                      <a:srgbClr val="C00000"/>
                    </a:solidFill>
                  </a:rPr>
                  <a:t>ijk</a:t>
                </a:r>
                <a:r>
                  <a:rPr lang="en-US" altLang="zh-TW" sz="1800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sz="1800" b="1" dirty="0" err="1" smtClean="0">
                    <a:solidFill>
                      <a:srgbClr val="C00000"/>
                    </a:solidFill>
                  </a:rPr>
                  <a:t>y</a:t>
                </a:r>
                <a:r>
                  <a:rPr lang="en-US" altLang="zh-TW" sz="1800" b="1" baseline="-25000" dirty="0" err="1" smtClean="0">
                    <a:solidFill>
                      <a:srgbClr val="C00000"/>
                    </a:solidFill>
                  </a:rPr>
                  <a:t>ijk</a:t>
                </a:r>
                <a:r>
                  <a:rPr lang="en-US" altLang="zh-TW" sz="1800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sz="1800" b="1" dirty="0" err="1" smtClean="0">
                    <a:solidFill>
                      <a:srgbClr val="C00000"/>
                    </a:solidFill>
                  </a:rPr>
                  <a:t>z</a:t>
                </a:r>
                <a:r>
                  <a:rPr lang="en-US" altLang="zh-TW" sz="1800" b="1" baseline="-25000" dirty="0" err="1" smtClean="0">
                    <a:solidFill>
                      <a:srgbClr val="C00000"/>
                    </a:solidFill>
                  </a:rPr>
                  <a:t>ijk</a:t>
                </a:r>
                <a:r>
                  <a:rPr lang="en-US" altLang="zh-TW" sz="1800" b="1" dirty="0" smtClean="0">
                    <a:solidFill>
                      <a:srgbClr val="C00000"/>
                    </a:solidFill>
                  </a:rPr>
                  <a:t>) </a:t>
                </a:r>
              </a:p>
              <a:p>
                <a:r>
                  <a:rPr lang="en-US" altLang="zh-TW" sz="2000" dirty="0" smtClean="0"/>
                  <a:t>Compute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r>
                      <a:rPr lang="en-US" altLang="zh-TW" sz="2000" b="0" i="1" smtClean="0">
                        <a:latin typeface="Cambria Math"/>
                      </a:rPr>
                      <m:t>𝑥</m:t>
                    </m:r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)/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r>
                      <a:rPr lang="en-US" altLang="zh-TW" sz="2000" b="0" i="1" smtClean="0">
                        <a:latin typeface="Cambria Math"/>
                      </a:rPr>
                      <m:t>𝑦</m:t>
                    </m:r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)/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r>
                      <a:rPr lang="en-US" altLang="zh-TW" sz="2000" b="0" i="1" smtClean="0">
                        <a:latin typeface="Cambria Math"/>
                      </a:rPr>
                      <m:t>𝑧</m:t>
                    </m:r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)/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r>
                  <a:rPr lang="en-US" altLang="zh-TW" sz="2000" dirty="0" smtClean="0"/>
                  <a:t>Function value </a:t>
                </a:r>
                <a:r>
                  <a:rPr lang="en-US" altLang="zh-TW" sz="2000" i="1" dirty="0" smtClean="0"/>
                  <a:t>f(Q)</a:t>
                </a:r>
                <a:r>
                  <a:rPr lang="en-US" altLang="zh-TW" sz="2000" dirty="0" smtClean="0"/>
                  <a:t> is computed by: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1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sz="21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1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b="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1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100" dirty="0">
                        <a:solidFill>
                          <a:srgbClr val="0070C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1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100" dirty="0">
                        <a:solidFill>
                          <a:srgbClr val="0070C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1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100" dirty="0">
                        <a:solidFill>
                          <a:srgbClr val="0070C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100" dirty="0">
                        <a:solidFill>
                          <a:srgbClr val="0070C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1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21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10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solidFill>
                          <a:srgbClr val="0070C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sz="21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100" dirty="0">
                        <a:solidFill>
                          <a:srgbClr val="0070C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1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1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100" b="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b="0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03" t="-1482" r="-1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Tri-linear interpolation: offsets = {</a:t>
            </a:r>
            <a:r>
              <a:rPr lang="en-US" altLang="zh-TW" sz="1800" i="1" dirty="0" smtClean="0"/>
              <a:t>d</a:t>
            </a:r>
            <a:r>
              <a:rPr lang="en-US" altLang="zh-TW" sz="1800" i="1" baseline="-25000" dirty="0" smtClean="0"/>
              <a:t>x</a:t>
            </a:r>
            <a:r>
              <a:rPr lang="en-US" altLang="zh-TW" sz="1800" dirty="0" smtClean="0"/>
              <a:t>, </a:t>
            </a:r>
            <a:r>
              <a:rPr lang="en-US" altLang="zh-TW" sz="1800" i="1" dirty="0" err="1" smtClean="0"/>
              <a:t>d</a:t>
            </a:r>
            <a:r>
              <a:rPr lang="en-US" altLang="zh-TW" sz="1800" i="1" baseline="-25000" dirty="0" err="1" smtClean="0"/>
              <a:t>y</a:t>
            </a:r>
            <a:r>
              <a:rPr lang="en-US" altLang="zh-TW" sz="1800" dirty="0" smtClean="0"/>
              <a:t>, </a:t>
            </a:r>
            <a:r>
              <a:rPr lang="en-US" altLang="zh-TW" sz="1800" i="1" dirty="0" err="1" smtClean="0"/>
              <a:t>d</a:t>
            </a:r>
            <a:r>
              <a:rPr lang="en-US" altLang="zh-TW" sz="1800" i="1" baseline="-25000" dirty="0" err="1" smtClean="0"/>
              <a:t>z</a:t>
            </a:r>
            <a:r>
              <a:rPr lang="en-US" altLang="zh-TW" sz="1800" i="1" baseline="-25000" dirty="0" smtClean="0"/>
              <a:t> </a:t>
            </a:r>
            <a:r>
              <a:rPr lang="en-US" altLang="zh-TW" sz="1800" dirty="0" smtClean="0"/>
              <a:t>} in the master voxel.</a:t>
            </a:r>
            <a:endParaRPr lang="zh-TW" altLang="en-US" sz="1800" baseline="-25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53" y="2615974"/>
            <a:ext cx="4645547" cy="3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6230921" y="4437112"/>
            <a:ext cx="191195" cy="2067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10" idx="4"/>
          </p:cNvCxnSpPr>
          <p:nvPr/>
        </p:nvCxnSpPr>
        <p:spPr>
          <a:xfrm flipH="1">
            <a:off x="6326518" y="4643844"/>
            <a:ext cx="1" cy="65736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580112" y="5301208"/>
            <a:ext cx="7464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084168" y="5301208"/>
            <a:ext cx="242351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745566" y="51118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baseline="-25000" dirty="0"/>
              <a:t>x</a:t>
            </a:r>
            <a:endParaRPr lang="zh-TW" altLang="en-US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30921" y="46651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z</a:t>
            </a:r>
            <a:endParaRPr lang="zh-TW" alt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24509" y="53027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y</a:t>
            </a:r>
            <a:endParaRPr lang="zh-TW" altLang="en-US" baseline="-250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714117" y="4839334"/>
            <a:ext cx="0" cy="101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712218" y="5490706"/>
            <a:ext cx="432048" cy="3646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16016" y="5850675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88411" y="53480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48064" y="5727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644782" y="4355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5159169" y="5601898"/>
            <a:ext cx="144016" cy="1403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642120" y="243130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i+1,j+1,k+1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027020" y="2812407"/>
            <a:ext cx="183242" cy="2067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074765" y="57122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i+1,j,k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027020" y="493340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i+1,j+1,k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433196" y="33976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i+1,j,k+1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22328" y="321297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i,j,k+1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442559" y="250128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i,j+1,k+1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98313" y="5342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err="1" smtClean="0">
                <a:solidFill>
                  <a:srgbClr val="00B050"/>
                </a:solidFill>
              </a:rPr>
              <a:t>i,j,k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63144" y="46664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i,j+1,k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05343" y="40947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72DA-90CD-4603-8180-CD34EF55D546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 of Tri-linear Interpolation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Medial image visualization</a:t>
            </a:r>
          </a:p>
          <a:p>
            <a:pPr lvl="1"/>
            <a:r>
              <a:rPr lang="en-US" altLang="zh-TW" dirty="0" smtClean="0"/>
              <a:t>Volume rendering</a:t>
            </a:r>
          </a:p>
          <a:p>
            <a:pPr lvl="1"/>
            <a:r>
              <a:rPr lang="en-US" altLang="zh-TW" dirty="0" err="1" smtClean="0"/>
              <a:t>Iso</a:t>
            </a:r>
            <a:r>
              <a:rPr lang="en-US" altLang="zh-TW" dirty="0" smtClean="0"/>
              <a:t>-surface </a:t>
            </a:r>
            <a:r>
              <a:rPr lang="en-US" altLang="zh-TW" dirty="0" err="1" smtClean="0"/>
              <a:t>constrution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Scientific visualization</a:t>
            </a:r>
          </a:p>
          <a:p>
            <a:pPr lvl="1"/>
            <a:r>
              <a:rPr lang="en-US" altLang="zh-TW" dirty="0" err="1" smtClean="0"/>
              <a:t>Iso</a:t>
            </a:r>
            <a:r>
              <a:rPr lang="en-US" altLang="zh-TW" dirty="0" smtClean="0"/>
              <a:t>-surface construction</a:t>
            </a:r>
          </a:p>
          <a:p>
            <a:pPr lvl="1"/>
            <a:r>
              <a:rPr lang="en-US" altLang="zh-TW" dirty="0" smtClean="0"/>
              <a:t>Volume rendering</a:t>
            </a:r>
          </a:p>
          <a:p>
            <a:pPr lvl="1"/>
            <a:r>
              <a:rPr lang="en-US" altLang="zh-TW" dirty="0" smtClean="0"/>
              <a:t>Flow visualization</a:t>
            </a:r>
          </a:p>
          <a:p>
            <a:pPr lvl="1"/>
            <a:r>
              <a:rPr lang="en-US" altLang="zh-TW" dirty="0" smtClean="0"/>
              <a:t>Super-sampling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344-5305-4D1F-89EE-910610827383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Interpolation in Finite Element Analysis (FEA)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FEA</a:t>
            </a:r>
          </a:p>
          <a:p>
            <a:pPr lvl="1"/>
            <a:r>
              <a:rPr lang="en-US" altLang="zh-TW" dirty="0" smtClean="0"/>
              <a:t>Decompose the problem domain into cells (or elements);</a:t>
            </a:r>
          </a:p>
          <a:p>
            <a:pPr lvl="1"/>
            <a:r>
              <a:rPr lang="en-US" altLang="zh-TW" dirty="0" smtClean="0"/>
              <a:t>Convert partial differentiation equation into linear algebraic equation in each cell;</a:t>
            </a:r>
          </a:p>
          <a:p>
            <a:pPr lvl="1"/>
            <a:r>
              <a:rPr lang="en-US" altLang="zh-TW" dirty="0" smtClean="0"/>
              <a:t>Assemble linear equations of cells to form a global linear equation;</a:t>
            </a:r>
          </a:p>
          <a:p>
            <a:pPr lvl="1"/>
            <a:r>
              <a:rPr lang="en-US" altLang="zh-TW" dirty="0" smtClean="0"/>
              <a:t>Solve the global linear system to obtain function values at the sample points;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Popular cell types of FEA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E7B7-8164-4B2C-B078-B0EF5CE56DE1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Cube 8"/>
          <p:cNvSpPr/>
          <p:nvPr/>
        </p:nvSpPr>
        <p:spPr>
          <a:xfrm>
            <a:off x="5220072" y="2348880"/>
            <a:ext cx="65454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Triangle 9"/>
          <p:cNvSpPr/>
          <p:nvPr/>
        </p:nvSpPr>
        <p:spPr>
          <a:xfrm>
            <a:off x="6553200" y="2413670"/>
            <a:ext cx="539080" cy="58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>
            <a:off x="6829425" y="2409825"/>
            <a:ext cx="371475" cy="609600"/>
          </a:xfrm>
          <a:custGeom>
            <a:avLst/>
            <a:gdLst>
              <a:gd name="connsiteX0" fmla="*/ 0 w 371475"/>
              <a:gd name="connsiteY0" fmla="*/ 0 h 609600"/>
              <a:gd name="connsiteX1" fmla="*/ 371475 w 371475"/>
              <a:gd name="connsiteY1" fmla="*/ 228600 h 609600"/>
              <a:gd name="connsiteX2" fmla="*/ 276225 w 371475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609600">
                <a:moveTo>
                  <a:pt x="0" y="0"/>
                </a:moveTo>
                <a:lnTo>
                  <a:pt x="371475" y="228600"/>
                </a:lnTo>
                <a:lnTo>
                  <a:pt x="276225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Parallelogram 11"/>
          <p:cNvSpPr/>
          <p:nvPr/>
        </p:nvSpPr>
        <p:spPr>
          <a:xfrm>
            <a:off x="7524328" y="2409825"/>
            <a:ext cx="648072" cy="58712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Freeform 12"/>
          <p:cNvSpPr/>
          <p:nvPr/>
        </p:nvSpPr>
        <p:spPr>
          <a:xfrm>
            <a:off x="8039100" y="2400300"/>
            <a:ext cx="247650" cy="600075"/>
          </a:xfrm>
          <a:custGeom>
            <a:avLst/>
            <a:gdLst>
              <a:gd name="connsiteX0" fmla="*/ 123825 w 247650"/>
              <a:gd name="connsiteY0" fmla="*/ 0 h 600075"/>
              <a:gd name="connsiteX1" fmla="*/ 247650 w 247650"/>
              <a:gd name="connsiteY1" fmla="*/ 381000 h 600075"/>
              <a:gd name="connsiteX2" fmla="*/ 0 w 247650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600075">
                <a:moveTo>
                  <a:pt x="123825" y="0"/>
                </a:moveTo>
                <a:lnTo>
                  <a:pt x="247650" y="381000"/>
                </a:lnTo>
                <a:lnTo>
                  <a:pt x="0" y="6000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07" y="3249612"/>
            <a:ext cx="3243835" cy="26228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0052" y="5814658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http://tetrahedron.montefiore.ulg.ac.be/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4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Interpolation for Tetrahedral Meshes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Find the </a:t>
                </a:r>
                <a:r>
                  <a:rPr lang="en-US" altLang="zh-TW" b="1" dirty="0" smtClean="0"/>
                  <a:t>cell</a:t>
                </a:r>
                <a:r>
                  <a:rPr lang="en-US" altLang="zh-TW" dirty="0" smtClean="0"/>
                  <a:t> containing </a:t>
                </a:r>
                <a:r>
                  <a:rPr lang="en-US" altLang="zh-TW" dirty="0"/>
                  <a:t>the interpolation point </a:t>
                </a:r>
                <a:r>
                  <a:rPr lang="en-US" altLang="zh-TW" i="1" dirty="0"/>
                  <a:t>Q=(x, y, z).</a:t>
                </a:r>
              </a:p>
              <a:p>
                <a:r>
                  <a:rPr lang="en-US" altLang="zh-TW" dirty="0" smtClean="0"/>
                  <a:t> Interpolation method:</a:t>
                </a:r>
              </a:p>
              <a:p>
                <a:pPr lvl="1"/>
                <a:r>
                  <a:rPr lang="en-US" altLang="zh-TW" dirty="0" smtClean="0"/>
                  <a:t>Pre-compute the interpolation function of the cell,</a:t>
                </a:r>
              </a:p>
              <a:p>
                <a:pPr marL="5715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𝑐𝑧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altLang="zh-TW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  <a:ea typeface="Cambria Math"/>
                  </a:rPr>
                  <a:t>Evaluate the function value using the interpolation function.</a:t>
                </a:r>
                <a:endParaRPr lang="en-US" altLang="zh-TW" b="0" dirty="0" smtClean="0">
                  <a:solidFill>
                    <a:srgbClr val="0070C0"/>
                  </a:solidFill>
                  <a:ea typeface="Cambria Math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2156" r="-2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In a tetrahedral cell, the interpolation function is a linear polynomial: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083257" y="2924944"/>
            <a:ext cx="3126049" cy="2908687"/>
            <a:chOff x="5083257" y="2924944"/>
            <a:chExt cx="3126049" cy="29086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924944"/>
              <a:ext cx="2659010" cy="2539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橢圓 4"/>
            <p:cNvSpPr/>
            <p:nvPr/>
          </p:nvSpPr>
          <p:spPr>
            <a:xfrm>
              <a:off x="6430258" y="299879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5292080" y="465313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214234" y="515719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7596336" y="476114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5083257" y="5464299"/>
                  <a:ext cx="3126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≈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𝑐𝑧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257" y="5464299"/>
                  <a:ext cx="31260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CA8-E7E2-478E-846E-61016FAD16C9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Interpolation Function of Tetrahedral Cell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Compute the interpolation function:</a:t>
                </a:r>
              </a:p>
              <a:p>
                <a:pPr lvl="1"/>
                <a:r>
                  <a:rPr lang="en-US" altLang="zh-TW" dirty="0" smtClean="0"/>
                  <a:t>The vertices: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=(x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,y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,z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), V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=(x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,y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,z</a:t>
                </a:r>
                <a:r>
                  <a:rPr lang="en-US" altLang="zh-TW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), V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=(x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,y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,z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), V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=(x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,y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,z</a:t>
                </a:r>
                <a:r>
                  <a:rPr lang="en-US" altLang="zh-TW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). </a:t>
                </a:r>
              </a:p>
              <a:p>
                <a:pPr lvl="1"/>
                <a:r>
                  <a:rPr lang="en-US" altLang="zh-TW" dirty="0" smtClean="0"/>
                  <a:t>The function values at the vertices: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 f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 f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, f</a:t>
                </a:r>
                <a:r>
                  <a:rPr lang="en-US" altLang="zh-TW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lvl="1"/>
                <a:r>
                  <a:rPr lang="en-US" altLang="zh-TW" dirty="0" smtClean="0"/>
                  <a:t>The interpolation function 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p(x, y, z)=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ax + by + </a:t>
                </a:r>
                <a:r>
                  <a:rPr lang="en-US" altLang="zh-TW" i="1" dirty="0" err="1" smtClean="0">
                    <a:solidFill>
                      <a:srgbClr val="0070C0"/>
                    </a:solidFill>
                  </a:rPr>
                  <a:t>cz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 +d </a:t>
                </a:r>
              </a:p>
              <a:p>
                <a:pPr marL="857250" lvl="2" indent="0">
                  <a:buNone/>
                </a:pPr>
                <a:endParaRPr lang="en-US" altLang="zh-TW" i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must interpolate the vertices.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TW" sz="29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2900" b="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TW" sz="29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 smtClean="0"/>
                  <a:t>Solve the linear system to obtain </a:t>
                </a:r>
                <a:r>
                  <a:rPr lang="en-US" altLang="zh-TW" i="1" dirty="0" smtClean="0"/>
                  <a:t>a, b, c </a:t>
                </a:r>
                <a:r>
                  <a:rPr lang="en-US" altLang="zh-TW" dirty="0" smtClean="0"/>
                  <a:t>and </a:t>
                </a:r>
                <a:r>
                  <a:rPr lang="en-US" altLang="zh-TW" i="1" dirty="0" smtClean="0"/>
                  <a:t>d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  <a:p>
                <a:pPr marL="457200" lvl="1" indent="0">
                  <a:buNone/>
                </a:pPr>
                <a:endParaRPr lang="zh-TW" altLang="en-US" dirty="0"/>
              </a:p>
              <a:p>
                <a:pPr marL="457200" lvl="1" indent="0">
                  <a:buNone/>
                </a:pPr>
                <a:endParaRPr lang="zh-TW" altLang="en-US" dirty="0"/>
              </a:p>
              <a:p>
                <a:pPr marL="457200" lvl="1" indent="0">
                  <a:buNone/>
                </a:pPr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2022" r="-1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Using the function values and coordinates of the vertices to compute the interpolation function.</a:t>
            </a:r>
            <a:endParaRPr lang="zh-TW" altLang="en-US" sz="2000" dirty="0">
              <a:solidFill>
                <a:srgbClr val="00B05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004048" y="2852935"/>
            <a:ext cx="3559422" cy="2957513"/>
            <a:chOff x="5004048" y="2852935"/>
            <a:chExt cx="3559422" cy="29575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5" y="2852935"/>
              <a:ext cx="3127375" cy="2957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6999782" y="288429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</a:t>
              </a:r>
              <a:r>
                <a:rPr lang="en-US" altLang="zh-TW" baseline="-25000" dirty="0" smtClean="0"/>
                <a:t>0</a:t>
              </a:r>
              <a:r>
                <a:rPr lang="en-US" altLang="zh-TW" dirty="0" smtClean="0"/>
                <a:t>, f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815474" y="505263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</a:t>
              </a:r>
              <a:r>
                <a:rPr lang="en-US" altLang="zh-TW" baseline="-25000" dirty="0"/>
                <a:t>3</a:t>
              </a:r>
              <a:r>
                <a:rPr lang="en-US" altLang="zh-TW" dirty="0" smtClean="0"/>
                <a:t>, f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850911" y="42930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</a:t>
              </a:r>
              <a:r>
                <a:rPr lang="en-US" altLang="zh-TW" baseline="-25000" dirty="0"/>
                <a:t>2</a:t>
              </a:r>
              <a:r>
                <a:rPr lang="en-US" altLang="zh-TW" dirty="0" smtClean="0"/>
                <a:t>, f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004048" y="41470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</a:t>
              </a:r>
              <a:r>
                <a:rPr lang="en-US" altLang="zh-TW" baseline="-25000" dirty="0"/>
                <a:t>1</a:t>
              </a:r>
              <a:r>
                <a:rPr lang="en-US" altLang="zh-TW" dirty="0" smtClean="0"/>
                <a:t>, f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</p:grp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7803-D908-4462-BF5F-6C22DD65BC52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Tetrahedral Cell Containment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How do we know that a cell contain the interpolation point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Compute the </a:t>
            </a:r>
            <a:r>
              <a:rPr lang="en-US" altLang="zh-TW" i="1" dirty="0" err="1" smtClean="0">
                <a:solidFill>
                  <a:srgbClr val="0070C0"/>
                </a:solidFill>
              </a:rPr>
              <a:t>barycentric</a:t>
            </a:r>
            <a:r>
              <a:rPr lang="en-US" altLang="zh-TW" dirty="0" smtClean="0">
                <a:solidFill>
                  <a:srgbClr val="0070C0"/>
                </a:solidFill>
              </a:rPr>
              <a:t> coordinates of </a:t>
            </a:r>
            <a:r>
              <a:rPr lang="en-US" altLang="zh-TW" b="1" i="1" dirty="0" smtClean="0">
                <a:solidFill>
                  <a:srgbClr val="0070C0"/>
                </a:solidFill>
              </a:rPr>
              <a:t>Q</a:t>
            </a:r>
            <a:r>
              <a:rPr lang="en-US" altLang="zh-TW" dirty="0" smtClean="0">
                <a:solidFill>
                  <a:srgbClr val="0070C0"/>
                </a:solidFill>
              </a:rPr>
              <a:t> =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   </a:t>
            </a:r>
            <a:r>
              <a:rPr lang="en-US" altLang="zh-TW" i="1" dirty="0" smtClean="0">
                <a:solidFill>
                  <a:srgbClr val="0070C0"/>
                </a:solidFill>
              </a:rPr>
              <a:t>(u, v, w)</a:t>
            </a:r>
          </a:p>
          <a:p>
            <a:r>
              <a:rPr lang="en-US" altLang="zh-TW" dirty="0" smtClean="0"/>
              <a:t>If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inside the cell: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0≤ </a:t>
            </a:r>
            <a:r>
              <a:rPr lang="en-US" altLang="zh-TW" i="1" dirty="0" smtClean="0">
                <a:solidFill>
                  <a:srgbClr val="FF0000"/>
                </a:solidFill>
              </a:rPr>
              <a:t>u, v, w </a:t>
            </a:r>
            <a:r>
              <a:rPr lang="en-US" altLang="zh-TW" dirty="0" smtClean="0">
                <a:solidFill>
                  <a:srgbClr val="FF0000"/>
                </a:solidFill>
              </a:rPr>
              <a:t>≤1 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0≤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u+v+w</a:t>
            </a:r>
            <a:r>
              <a:rPr lang="en-US" altLang="zh-TW" dirty="0" smtClean="0">
                <a:solidFill>
                  <a:srgbClr val="FF0000"/>
                </a:solidFill>
              </a:rPr>
              <a:t> ≤1 </a:t>
            </a:r>
          </a:p>
          <a:p>
            <a:pPr marL="0" indent="0">
              <a:buNone/>
            </a:pPr>
            <a:r>
              <a:rPr lang="en-US" altLang="zh-TW" dirty="0" smtClean="0"/>
              <a:t>[note] The </a:t>
            </a:r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 of the 4 vertices:</a:t>
            </a:r>
          </a:p>
          <a:p>
            <a:pPr lvl="1"/>
            <a:r>
              <a:rPr lang="en-US" altLang="zh-TW" dirty="0" smtClean="0"/>
              <a:t>(0, 0, 0), (1, 0, 0), (0, 1, 0), (0, 0, 1)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canonical cell and </a:t>
            </a:r>
            <a:r>
              <a:rPr lang="en-US" altLang="zh-TW" dirty="0" err="1" smtClean="0"/>
              <a:t>barycentryic</a:t>
            </a:r>
            <a:r>
              <a:rPr lang="en-US" altLang="zh-TW" dirty="0" smtClean="0"/>
              <a:t> coordinates: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499992" y="2564904"/>
            <a:ext cx="1872208" cy="1872208"/>
            <a:chOff x="4499992" y="2564904"/>
            <a:chExt cx="1872208" cy="1872208"/>
          </a:xfrm>
        </p:grpSpPr>
        <p:cxnSp>
          <p:nvCxnSpPr>
            <p:cNvPr id="6" name="直線單箭頭接點 5"/>
            <p:cNvCxnSpPr/>
            <p:nvPr/>
          </p:nvCxnSpPr>
          <p:spPr>
            <a:xfrm flipV="1">
              <a:off x="5076056" y="2564904"/>
              <a:ext cx="0" cy="11521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076056" y="3717032"/>
              <a:ext cx="129614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4499992" y="3717032"/>
              <a:ext cx="576064" cy="72008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橢圓 22"/>
          <p:cNvSpPr/>
          <p:nvPr/>
        </p:nvSpPr>
        <p:spPr>
          <a:xfrm>
            <a:off x="5148064" y="4077072"/>
            <a:ext cx="144016" cy="144016"/>
          </a:xfrm>
          <a:prstGeom prst="ellipse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614581" y="2996952"/>
            <a:ext cx="144016" cy="144016"/>
          </a:xfrm>
          <a:prstGeom prst="ellipse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endCxn id="24" idx="0"/>
          </p:cNvCxnSpPr>
          <p:nvPr/>
        </p:nvCxnSpPr>
        <p:spPr>
          <a:xfrm>
            <a:off x="5686589" y="3140968"/>
            <a:ext cx="144016" cy="115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244754" y="4199997"/>
            <a:ext cx="631624" cy="165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1"/>
            <a:endCxn id="23" idx="7"/>
          </p:cNvCxnSpPr>
          <p:nvPr/>
        </p:nvCxnSpPr>
        <p:spPr>
          <a:xfrm flipH="1">
            <a:off x="5270989" y="3018043"/>
            <a:ext cx="364683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6"/>
            <a:endCxn id="18" idx="2"/>
          </p:cNvCxnSpPr>
          <p:nvPr/>
        </p:nvCxnSpPr>
        <p:spPr>
          <a:xfrm flipV="1">
            <a:off x="5292080" y="3999412"/>
            <a:ext cx="792088" cy="1496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5" idx="6"/>
            <a:endCxn id="18" idx="2"/>
          </p:cNvCxnSpPr>
          <p:nvPr/>
        </p:nvCxnSpPr>
        <p:spPr>
          <a:xfrm>
            <a:off x="5758597" y="3068960"/>
            <a:ext cx="325571" cy="93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421959" y="44055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x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372200" y="3532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y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68802" y="23802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z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5758597" y="3808304"/>
            <a:ext cx="2713885" cy="2510308"/>
            <a:chOff x="5758597" y="3808304"/>
            <a:chExt cx="2713885" cy="2510308"/>
          </a:xfrm>
        </p:grpSpPr>
        <p:grpSp>
          <p:nvGrpSpPr>
            <p:cNvPr id="12" name="群組 11"/>
            <p:cNvGrpSpPr/>
            <p:nvPr/>
          </p:nvGrpSpPr>
          <p:grpSpPr>
            <a:xfrm>
              <a:off x="6228184" y="4177636"/>
              <a:ext cx="1872208" cy="1872208"/>
              <a:chOff x="4499992" y="2564904"/>
              <a:chExt cx="1872208" cy="1872208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 flipV="1">
                <a:off x="5076056" y="2564904"/>
                <a:ext cx="0" cy="115212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5076056" y="3717032"/>
                <a:ext cx="1296144" cy="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>
                <a:off x="4499992" y="3717032"/>
                <a:ext cx="576064" cy="72008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橢圓 15"/>
            <p:cNvSpPr/>
            <p:nvPr/>
          </p:nvSpPr>
          <p:spPr>
            <a:xfrm>
              <a:off x="6732240" y="5213748"/>
              <a:ext cx="144016" cy="144016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084168" y="3927404"/>
              <a:ext cx="144016" cy="144016"/>
            </a:xfrm>
            <a:prstGeom prst="ellipse">
              <a:avLst/>
            </a:prstGeom>
            <a:ln w="19050">
              <a:solidFill>
                <a:schemeClr val="tx1"/>
              </a:solidFill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721313" y="4509120"/>
              <a:ext cx="144016" cy="144016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372200" y="5689804"/>
              <a:ext cx="144016" cy="144016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7668344" y="5257756"/>
              <a:ext cx="144016" cy="144016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5758597" y="4293096"/>
              <a:ext cx="144016" cy="144016"/>
            </a:xfrm>
            <a:prstGeom prst="ellipse">
              <a:avLst/>
            </a:prstGeom>
            <a:ln w="19050">
              <a:solidFill>
                <a:schemeClr val="tx1"/>
              </a:solidFill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/>
            <p:cNvCxnSpPr>
              <a:stCxn id="18" idx="1"/>
              <a:endCxn id="24" idx="7"/>
            </p:cNvCxnSpPr>
            <p:nvPr/>
          </p:nvCxnSpPr>
          <p:spPr>
            <a:xfrm flipH="1">
              <a:off x="5881522" y="3948495"/>
              <a:ext cx="223737" cy="365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19" idx="1"/>
              <a:endCxn id="20" idx="3"/>
            </p:cNvCxnSpPr>
            <p:nvPr/>
          </p:nvCxnSpPr>
          <p:spPr>
            <a:xfrm flipH="1">
              <a:off x="6393291" y="4530211"/>
              <a:ext cx="349113" cy="128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19" idx="0"/>
              <a:endCxn id="22" idx="5"/>
            </p:cNvCxnSpPr>
            <p:nvPr/>
          </p:nvCxnSpPr>
          <p:spPr>
            <a:xfrm>
              <a:off x="6793321" y="4509120"/>
              <a:ext cx="997948" cy="871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0" idx="4"/>
              <a:endCxn id="22" idx="3"/>
            </p:cNvCxnSpPr>
            <p:nvPr/>
          </p:nvCxnSpPr>
          <p:spPr>
            <a:xfrm flipV="1">
              <a:off x="6444208" y="5380681"/>
              <a:ext cx="1245227" cy="45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058679" y="59492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u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682947" y="38083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8172400" y="52379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932021" y="507309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379443" y="576181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(1,0,0)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452320" y="539248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(0,1,0)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804248" y="436510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(0,0,1)</a:t>
              </a:r>
              <a:endParaRPr lang="zh-TW" altLang="en-US" dirty="0"/>
            </a:p>
          </p:txBody>
        </p:sp>
      </p:grpSp>
      <p:sp>
        <p:nvSpPr>
          <p:cNvPr id="59" name="頁尾版面配置區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0" name="投影片編號版面配置區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F48-8540-40FD-A054-AFEE330FFAF7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Barycentric</a:t>
            </a:r>
            <a:r>
              <a:rPr lang="en-US" altLang="zh-TW" dirty="0"/>
              <a:t> </a:t>
            </a:r>
            <a:r>
              <a:rPr lang="en-US" altLang="zh-TW" dirty="0" smtClean="0"/>
              <a:t>Coordinates (1)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70462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Method 1:</a:t>
                </a:r>
              </a:p>
              <a:p>
                <a:pPr lvl="1"/>
                <a:r>
                  <a:rPr lang="en-US" altLang="zh-TW" dirty="0" smtClean="0"/>
                  <a:t>Treat </a:t>
                </a:r>
                <a:r>
                  <a:rPr lang="en-US" altLang="zh-TW" i="1" dirty="0" smtClean="0"/>
                  <a:t>u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v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w</a:t>
                </a:r>
                <a:r>
                  <a:rPr lang="en-US" altLang="zh-TW" dirty="0" smtClean="0"/>
                  <a:t> as polynomial: </a:t>
                </a:r>
                <a:r>
                  <a:rPr lang="en-US" altLang="zh-TW" i="1" dirty="0" smtClean="0"/>
                  <a:t>u(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v(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w(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).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 smtClean="0"/>
                  <a:t>Substitute the </a:t>
                </a:r>
                <a:r>
                  <a:rPr lang="en-US" altLang="zh-TW" dirty="0" err="1" smtClean="0"/>
                  <a:t>Barycentric</a:t>
                </a:r>
                <a:r>
                  <a:rPr lang="en-US" altLang="zh-TW" dirty="0" smtClean="0"/>
                  <a:t> coordinates of the vertices into </a:t>
                </a:r>
                <a:r>
                  <a:rPr lang="en-US" altLang="zh-TW" i="1" dirty="0" smtClean="0"/>
                  <a:t>u(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v(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and </a:t>
                </a:r>
                <a:r>
                  <a:rPr lang="en-US" altLang="zh-TW" i="1" dirty="0" smtClean="0"/>
                  <a:t>w(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to calculate the coefficients.</a:t>
                </a:r>
              </a:p>
              <a:p>
                <a:pPr lvl="2"/>
                <a:r>
                  <a:rPr lang="en-US" altLang="zh-TW" dirty="0" smtClean="0">
                    <a:solidFill>
                      <a:srgbClr val="0070C0"/>
                    </a:solidFill>
                  </a:rPr>
                  <a:t>4 conditions for 4 unknowns</a:t>
                </a:r>
              </a:p>
              <a:p>
                <a:pPr lvl="2"/>
                <a:r>
                  <a:rPr lang="en-US" altLang="zh-TW" dirty="0" smtClean="0">
                    <a:solidFill>
                      <a:srgbClr val="0070C0"/>
                    </a:solidFill>
                  </a:rPr>
                  <a:t>Carried out 3 times.</a:t>
                </a:r>
              </a:p>
              <a:p>
                <a:pPr lvl="1"/>
                <a:r>
                  <a:rPr lang="en-US" altLang="zh-TW" dirty="0" smtClean="0"/>
                  <a:t>Given </a:t>
                </a:r>
                <a:r>
                  <a:rPr lang="en-US" altLang="zh-TW" i="1" dirty="0" smtClean="0"/>
                  <a:t>Q=(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), </a:t>
                </a:r>
                <a:r>
                  <a:rPr lang="en-US" altLang="zh-TW" dirty="0" smtClean="0"/>
                  <a:t>using these polynomial to compute </a:t>
                </a:r>
                <a:r>
                  <a:rPr lang="en-US" altLang="zh-TW" i="1" dirty="0" smtClean="0"/>
                  <a:t>Q</a:t>
                </a:r>
                <a:r>
                  <a:rPr lang="en-US" altLang="zh-TW" dirty="0" smtClean="0"/>
                  <a:t>’s </a:t>
                </a:r>
                <a:r>
                  <a:rPr lang="en-US" altLang="zh-TW" dirty="0" err="1" smtClean="0"/>
                  <a:t>Barycentric</a:t>
                </a:r>
                <a:r>
                  <a:rPr lang="en-US" altLang="zh-TW" dirty="0" smtClean="0"/>
                  <a:t> coordinates.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70462" cy="4525963"/>
              </a:xfrm>
              <a:blipFill>
                <a:blip r:embed="rId2"/>
                <a:stretch>
                  <a:fillRect l="-1774" t="-1887" b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000" dirty="0" smtClean="0">
                <a:solidFill>
                  <a:srgbClr val="7030A0"/>
                </a:solidFill>
              </a:rPr>
              <a:t>Using interpolation conditions to compute the transformation functions. 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835472" y="3158443"/>
            <a:ext cx="2490106" cy="2278708"/>
            <a:chOff x="4499992" y="2564904"/>
            <a:chExt cx="1872208" cy="1872208"/>
          </a:xfrm>
        </p:grpSpPr>
        <p:cxnSp>
          <p:nvCxnSpPr>
            <p:cNvPr id="24" name="直線單箭頭接點 23"/>
            <p:cNvCxnSpPr/>
            <p:nvPr/>
          </p:nvCxnSpPr>
          <p:spPr>
            <a:xfrm flipV="1">
              <a:off x="5076056" y="2564904"/>
              <a:ext cx="0" cy="1152128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5076056" y="3717032"/>
              <a:ext cx="129614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4499992" y="3717032"/>
              <a:ext cx="576064" cy="72008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橢圓 6"/>
          <p:cNvSpPr/>
          <p:nvPr/>
        </p:nvSpPr>
        <p:spPr>
          <a:xfrm>
            <a:off x="6505885" y="4419518"/>
            <a:ext cx="191547" cy="175285"/>
          </a:xfrm>
          <a:prstGeom prst="ellipse">
            <a:avLst/>
          </a:prstGeom>
          <a:ln>
            <a:noFill/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91352" y="3561899"/>
            <a:ext cx="191547" cy="175285"/>
          </a:xfrm>
          <a:prstGeom prst="ellipse">
            <a:avLst/>
          </a:prstGeom>
          <a:ln>
            <a:noFill/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027019" y="4998937"/>
            <a:ext cx="191547" cy="175285"/>
          </a:xfrm>
          <a:prstGeom prst="ellipse">
            <a:avLst/>
          </a:prstGeom>
          <a:ln>
            <a:noFill/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750939" y="4473082"/>
            <a:ext cx="191547" cy="175285"/>
          </a:xfrm>
          <a:prstGeom prst="ellipse">
            <a:avLst/>
          </a:prstGeom>
          <a:ln>
            <a:noFill/>
          </a:ln>
          <a:scene3d>
            <a:camera prst="orthographicFront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1"/>
            <a:endCxn id="10" idx="3"/>
          </p:cNvCxnSpPr>
          <p:nvPr/>
        </p:nvCxnSpPr>
        <p:spPr>
          <a:xfrm flipH="1">
            <a:off x="6055071" y="3587570"/>
            <a:ext cx="464333" cy="15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0"/>
            <a:endCxn id="11" idx="5"/>
          </p:cNvCxnSpPr>
          <p:nvPr/>
        </p:nvCxnSpPr>
        <p:spPr>
          <a:xfrm>
            <a:off x="6587125" y="3561899"/>
            <a:ext cx="1327308" cy="106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4"/>
            <a:endCxn id="11" idx="3"/>
          </p:cNvCxnSpPr>
          <p:nvPr/>
        </p:nvCxnSpPr>
        <p:spPr>
          <a:xfrm flipV="1">
            <a:off x="6122792" y="4622696"/>
            <a:ext cx="1656198" cy="55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610024" y="5314751"/>
            <a:ext cx="399120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0324" y="2708920"/>
            <a:ext cx="467346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21352" y="4448936"/>
            <a:ext cx="399120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69550" y="4335962"/>
            <a:ext cx="1064321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36652" y="5086580"/>
            <a:ext cx="1064321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(1,0,0)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463619" y="4637057"/>
            <a:ext cx="1064321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(0,1,0)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601659" y="3386614"/>
            <a:ext cx="1064321" cy="449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(0,0,1)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6804248" y="4092297"/>
            <a:ext cx="103422" cy="1560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F1F-B12A-4CD7-9EED-CF105749D53C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Barycentric</a:t>
            </a:r>
            <a:r>
              <a:rPr lang="en-US" altLang="zh-TW" dirty="0"/>
              <a:t> Coordinates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 2:</a:t>
            </a:r>
          </a:p>
          <a:p>
            <a:pPr lvl="1"/>
            <a:r>
              <a:rPr lang="en-US" altLang="zh-TW" dirty="0" smtClean="0"/>
              <a:t>Using Crammer’s rule to compute u, v, and w.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28600"/>
              </p:ext>
            </p:extLst>
          </p:nvPr>
        </p:nvGraphicFramePr>
        <p:xfrm>
          <a:off x="395536" y="2924944"/>
          <a:ext cx="777686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方程式" r:id="rId3" imgW="5638680" imgH="939600" progId="Equation.3">
                  <p:embed/>
                </p:oleObj>
              </mc:Choice>
              <mc:Fallback>
                <p:oleObj name="方程式" r:id="rId3" imgW="56386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924944"/>
                        <a:ext cx="7776864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27492"/>
              </p:ext>
            </p:extLst>
          </p:nvPr>
        </p:nvGraphicFramePr>
        <p:xfrm>
          <a:off x="683568" y="4365104"/>
          <a:ext cx="3384376" cy="8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方程式" r:id="rId5" imgW="1676160" imgH="406080" progId="Equation.3">
                  <p:embed/>
                </p:oleObj>
              </mc:Choice>
              <mc:Fallback>
                <p:oleObj name="方程式" r:id="rId5" imgW="16761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365104"/>
                        <a:ext cx="3384376" cy="82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等腰三角形 7"/>
          <p:cNvSpPr/>
          <p:nvPr/>
        </p:nvSpPr>
        <p:spPr>
          <a:xfrm>
            <a:off x="5868610" y="4509120"/>
            <a:ext cx="2015758" cy="165618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804248" y="450912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12360" y="60932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796602" y="60932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12632" y="551723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6890890" y="4530211"/>
            <a:ext cx="8384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2" idx="2"/>
            <a:endCxn id="11" idx="7"/>
          </p:cNvCxnSpPr>
          <p:nvPr/>
        </p:nvCxnSpPr>
        <p:spPr>
          <a:xfrm flipH="1">
            <a:off x="5919527" y="5589240"/>
            <a:ext cx="893105" cy="525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6"/>
            <a:endCxn id="10" idx="6"/>
          </p:cNvCxnSpPr>
          <p:nvPr/>
        </p:nvCxnSpPr>
        <p:spPr>
          <a:xfrm>
            <a:off x="6956648" y="5589240"/>
            <a:ext cx="99972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973669" y="446847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, y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29677" y="5692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20622" y="57237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y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1" idx="6"/>
          </p:cNvCxnSpPr>
          <p:nvPr/>
        </p:nvCxnSpPr>
        <p:spPr>
          <a:xfrm>
            <a:off x="5940618" y="6165304"/>
            <a:ext cx="271869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1" idx="7"/>
          </p:cNvCxnSpPr>
          <p:nvPr/>
        </p:nvCxnSpPr>
        <p:spPr>
          <a:xfrm flipV="1">
            <a:off x="5919527" y="4221088"/>
            <a:ext cx="1172753" cy="189329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570733" y="5980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u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011572" y="4160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v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827484" y="5262450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x,y,z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363F-CC28-43D1-A9BF-28FE2D901AB5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Interpolation using </a:t>
            </a:r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 can be used to compute the function value </a:t>
            </a:r>
            <a:r>
              <a:rPr lang="en-US" altLang="zh-TW" i="1" dirty="0" smtClean="0"/>
              <a:t>f(Q)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Compute 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u,v,w</a:t>
            </a:r>
            <a:r>
              <a:rPr lang="en-US" altLang="zh-TW" i="1" dirty="0" smtClean="0"/>
              <a:t>) </a:t>
            </a:r>
            <a:r>
              <a:rPr lang="en-US" altLang="zh-TW" dirty="0" smtClean="0"/>
              <a:t>at run time;</a:t>
            </a:r>
          </a:p>
          <a:p>
            <a:pPr lvl="1"/>
            <a:r>
              <a:rPr lang="en-US" altLang="zh-TW" dirty="0" smtClean="0"/>
              <a:t>Substitute 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u,v,w</a:t>
            </a:r>
            <a:r>
              <a:rPr lang="en-US" altLang="zh-TW" dirty="0" smtClean="0"/>
              <a:t>) into the following equation: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f(u, v, w) = (1-u-v-w)*f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i="1" dirty="0" smtClean="0">
                <a:solidFill>
                  <a:srgbClr val="FF0000"/>
                </a:solidFill>
              </a:rPr>
              <a:t> + u*f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>
                <a:solidFill>
                  <a:srgbClr val="FF0000"/>
                </a:solidFill>
              </a:rPr>
              <a:t> + v*f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 + w*f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3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Interpolation using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barycentric</a:t>
            </a:r>
            <a:r>
              <a:rPr lang="en-US" altLang="zh-TW" sz="2000" dirty="0" smtClean="0">
                <a:solidFill>
                  <a:srgbClr val="0070C0"/>
                </a:solidFill>
              </a:rPr>
              <a:t> coordinates and function values of the vertices.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88151" y="2905297"/>
            <a:ext cx="424474" cy="47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347452" y="2996952"/>
            <a:ext cx="3256997" cy="3106319"/>
            <a:chOff x="5688511" y="2675370"/>
            <a:chExt cx="2915937" cy="2727468"/>
          </a:xfrm>
        </p:grpSpPr>
        <p:grpSp>
          <p:nvGrpSpPr>
            <p:cNvPr id="8" name="群組 7"/>
            <p:cNvGrpSpPr/>
            <p:nvPr/>
          </p:nvGrpSpPr>
          <p:grpSpPr>
            <a:xfrm>
              <a:off x="5893277" y="2675370"/>
              <a:ext cx="2261676" cy="2385075"/>
              <a:chOff x="4499992" y="2564904"/>
              <a:chExt cx="1872208" cy="1872208"/>
            </a:xfrm>
          </p:grpSpPr>
          <p:cxnSp>
            <p:nvCxnSpPr>
              <p:cNvPr id="26" name="直線單箭頭接點 25"/>
              <p:cNvCxnSpPr/>
              <p:nvPr/>
            </p:nvCxnSpPr>
            <p:spPr>
              <a:xfrm flipV="1">
                <a:off x="5076056" y="2564904"/>
                <a:ext cx="0" cy="115212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>
                <a:off x="5076056" y="3717032"/>
                <a:ext cx="1296144" cy="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H="1">
                <a:off x="4499992" y="3717032"/>
                <a:ext cx="576064" cy="72008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橢圓 8"/>
            <p:cNvSpPr/>
            <p:nvPr/>
          </p:nvSpPr>
          <p:spPr>
            <a:xfrm>
              <a:off x="6502190" y="3995311"/>
              <a:ext cx="173975" cy="18346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488990" y="3097659"/>
              <a:ext cx="173975" cy="18346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067252" y="4601776"/>
              <a:ext cx="173975" cy="18346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633028" y="4051374"/>
              <a:ext cx="173975" cy="18346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wo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>
              <a:stCxn id="11" idx="1"/>
              <a:endCxn id="12" idx="3"/>
            </p:cNvCxnSpPr>
            <p:nvPr/>
          </p:nvCxnSpPr>
          <p:spPr>
            <a:xfrm flipH="1">
              <a:off x="6092731" y="3124528"/>
              <a:ext cx="421738" cy="163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1" idx="0"/>
              <a:endCxn id="13" idx="5"/>
            </p:cNvCxnSpPr>
            <p:nvPr/>
          </p:nvCxnSpPr>
          <p:spPr>
            <a:xfrm>
              <a:off x="6575978" y="3097659"/>
              <a:ext cx="1205547" cy="1110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2" idx="4"/>
              <a:endCxn id="13" idx="3"/>
            </p:cNvCxnSpPr>
            <p:nvPr/>
          </p:nvCxnSpPr>
          <p:spPr>
            <a:xfrm flipV="1">
              <a:off x="6154240" y="4207973"/>
              <a:ext cx="1504267" cy="5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688511" y="4932332"/>
              <a:ext cx="362507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u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241941" y="4026102"/>
              <a:ext cx="362507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93277" y="3919694"/>
              <a:ext cx="966685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076002" y="4693510"/>
              <a:ext cx="966685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(1,0,0)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372066" y="4223004"/>
              <a:ext cx="966685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(0,1,0)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589178" y="2914192"/>
              <a:ext cx="966685" cy="470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(0,0,1)</a:t>
              </a:r>
              <a:endParaRPr lang="zh-TW" altLang="en-US" dirty="0"/>
            </a:p>
          </p:txBody>
        </p:sp>
      </p:grpSp>
      <p:sp>
        <p:nvSpPr>
          <p:cNvPr id="29" name="橢圓 28"/>
          <p:cNvSpPr/>
          <p:nvPr/>
        </p:nvSpPr>
        <p:spPr>
          <a:xfrm>
            <a:off x="6610467" y="4296157"/>
            <a:ext cx="97162" cy="1179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320141" y="3925501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u,v,w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62963" y="46253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46767" y="32690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479108" y="42542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41712" y="51107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2" name="頁尾版面配置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6DC6-D409-4356-8DE9-E8892CA34A30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Linear, bi-linear, and tri-linear interpolation</a:t>
            </a:r>
          </a:p>
          <a:p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 interpolation</a:t>
            </a:r>
          </a:p>
          <a:p>
            <a:r>
              <a:rPr lang="en-US" altLang="zh-TW" dirty="0"/>
              <a:t>Fitting and interpolation</a:t>
            </a:r>
          </a:p>
          <a:p>
            <a:r>
              <a:rPr lang="en-US" altLang="zh-TW" dirty="0" smtClean="0"/>
              <a:t>Natural cubic splines (optional)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6815-6A79-4581-950E-5EC9E5E66AEF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 of Hexahedral Cell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Using collocation method and vertex coordinates to compute the transformation functions </a:t>
                </a:r>
                <a:r>
                  <a:rPr lang="en-US" altLang="zh-TW" i="1" dirty="0" smtClean="0"/>
                  <a:t>u(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v(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and </a:t>
                </a:r>
                <a:r>
                  <a:rPr lang="en-US" altLang="zh-TW" i="1" dirty="0" smtClean="0"/>
                  <a:t>w(</a:t>
                </a:r>
                <a:r>
                  <a:rPr lang="en-US" altLang="zh-TW" i="1" dirty="0" err="1" smtClean="0"/>
                  <a:t>x,y,z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Example: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𝑥𝑦𝑧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𝑦𝑧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348" r="-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canonical hexahedral cell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>
            <a:off x="5652120" y="3068960"/>
            <a:ext cx="2088232" cy="172819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6084168" y="306896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5652120" y="4365104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084168" y="436510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012160" y="30137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628573" y="34178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236296" y="34530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668344" y="30137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24481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36296" y="47229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668344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71309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180129" y="3933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(0,1,0)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62157" y="29730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(0,0,1)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868125" y="4869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(1,0,0)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68034" y="4869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(0,0,0)</a:t>
            </a:r>
            <a:endParaRPr lang="zh-TW" alt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BCE-7F04-4E82-9132-78725F279C9D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Barycentric</a:t>
            </a:r>
            <a:r>
              <a:rPr lang="en-US" altLang="zh-TW" dirty="0" smtClean="0"/>
              <a:t> Coordinates of Hexahedral Cell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𝑥𝑦𝑧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𝑦𝑧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000" i="1" dirty="0" smtClean="0">
                    <a:solidFill>
                      <a:srgbClr val="002060"/>
                    </a:solidFill>
                  </a:rPr>
                  <a:t>Form a 8 by 8 linear system;</a:t>
                </a:r>
              </a:p>
              <a:p>
                <a:r>
                  <a:rPr lang="en-US" altLang="zh-TW" sz="2000" i="1" dirty="0" smtClean="0">
                    <a:solidFill>
                      <a:srgbClr val="002060"/>
                    </a:solidFill>
                  </a:rPr>
                  <a:t>Solve the linear system for the coefficients, a ~ h;</a:t>
                </a:r>
              </a:p>
              <a:p>
                <a:r>
                  <a:rPr lang="en-US" altLang="zh-TW" sz="2000" i="1" dirty="0" smtClean="0">
                    <a:solidFill>
                      <a:srgbClr val="002060"/>
                    </a:solidFill>
                  </a:rPr>
                  <a:t>Repeat the process for v and w;</a:t>
                </a:r>
              </a:p>
              <a:p>
                <a:pPr lvl="1"/>
                <a:endParaRPr lang="en-US" altLang="zh-TW" sz="1600" i="1" dirty="0"/>
              </a:p>
              <a:p>
                <a:r>
                  <a:rPr lang="en-US" altLang="zh-TW" sz="2000" dirty="0" smtClean="0"/>
                  <a:t>In total, we will have 3 </a:t>
                </a:r>
                <a:r>
                  <a:rPr lang="en-US" altLang="zh-TW" sz="2000" dirty="0" err="1" smtClean="0"/>
                  <a:t>Barycentric</a:t>
                </a:r>
                <a:r>
                  <a:rPr lang="en-US" altLang="zh-TW" sz="2000" dirty="0" smtClean="0"/>
                  <a:t> coordinate interpolation functions.</a:t>
                </a:r>
              </a:p>
              <a:p>
                <a:r>
                  <a:rPr lang="en-US" altLang="zh-TW" sz="2000" dirty="0" smtClean="0"/>
                  <a:t>Using trilinear interpolation and these </a:t>
                </a:r>
                <a:r>
                  <a:rPr lang="en-US" altLang="zh-TW" sz="2000" dirty="0" err="1"/>
                  <a:t>B</a:t>
                </a:r>
                <a:r>
                  <a:rPr lang="en-US" altLang="zh-TW" sz="2000" dirty="0" err="1" smtClean="0"/>
                  <a:t>arycentri</a:t>
                </a:r>
                <a:r>
                  <a:rPr lang="en-US" altLang="zh-TW" sz="2000" dirty="0" smtClean="0"/>
                  <a:t> coordinate interpolation functions to compute </a:t>
                </a:r>
                <a:r>
                  <a:rPr lang="en-US" altLang="zh-TW" sz="2000" i="1" dirty="0" smtClean="0"/>
                  <a:t>f(</a:t>
                </a:r>
                <a:r>
                  <a:rPr lang="en-US" altLang="zh-TW" sz="2000" i="1" dirty="0" err="1" smtClean="0"/>
                  <a:t>x,y,z</a:t>
                </a:r>
                <a:r>
                  <a:rPr lang="en-US" altLang="zh-TW" sz="2000" i="1" dirty="0" smtClean="0"/>
                  <a:t>)</a:t>
                </a:r>
                <a:r>
                  <a:rPr lang="en-US" altLang="zh-TW" sz="2000" dirty="0" smtClean="0"/>
                  <a:t>;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57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canonical hexahedral cell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>
            <a:off x="5652120" y="3068960"/>
            <a:ext cx="2088232" cy="172819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6084168" y="306896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5652120" y="4365104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084168" y="436510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012160" y="30137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628573" y="34178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236296" y="34530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668344" y="30137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24481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36296" y="47229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668344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71309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180129" y="3933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(0,1,0)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62157" y="29730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(0,0,1)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868125" y="4869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(1,0,0)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68034" y="4869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(0,0,0)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6371085" y="3698168"/>
            <a:ext cx="179040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6217" y="3561520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u,v,w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404-D723-4C2C-988D-552F0281907D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Fitting vs. Interpolation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Fitting: Given </a:t>
            </a:r>
          </a:p>
          <a:p>
            <a:pPr marL="457200" lvl="1" indent="0">
              <a:buNone/>
            </a:pPr>
            <a:r>
              <a:rPr lang="en-US" altLang="zh-TW" dirty="0" smtClean="0"/>
              <a:t>{</a:t>
            </a:r>
            <a:r>
              <a:rPr lang="en-US" altLang="zh-TW" i="1" dirty="0" smtClean="0"/>
              <a:t>x</a:t>
            </a:r>
            <a:r>
              <a:rPr lang="en-US" altLang="zh-TW" i="1" baseline="-25000" dirty="0"/>
              <a:t>i</a:t>
            </a:r>
            <a:r>
              <a:rPr lang="en-US" altLang="zh-TW" i="1" dirty="0" smtClean="0"/>
              <a:t>, f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=f(x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},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0,1,2,…,n, </a:t>
            </a:r>
          </a:p>
          <a:p>
            <a:pPr marL="0" indent="0">
              <a:buNone/>
            </a:pPr>
            <a:r>
              <a:rPr lang="en-US" altLang="zh-TW" dirty="0" smtClean="0"/>
              <a:t>find (construct) a function </a:t>
            </a:r>
            <a:r>
              <a:rPr lang="en-US" altLang="zh-TW" i="1" dirty="0" smtClean="0"/>
              <a:t>p(.) </a:t>
            </a:r>
            <a:r>
              <a:rPr lang="en-US" altLang="zh-TW" dirty="0" smtClean="0"/>
              <a:t>so that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 can be approximated by </a:t>
            </a:r>
            <a:r>
              <a:rPr lang="en-US" altLang="zh-TW" i="1" dirty="0" smtClean="0"/>
              <a:t>p(x)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However,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Interpolation computation requires </a:t>
            </a:r>
            <a:r>
              <a:rPr lang="en-US" altLang="zh-TW" i="1" dirty="0" smtClean="0">
                <a:solidFill>
                  <a:srgbClr val="FF0000"/>
                </a:solidFill>
              </a:rPr>
              <a:t>p(x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i="1" dirty="0" smtClean="0">
                <a:solidFill>
                  <a:srgbClr val="FF0000"/>
                </a:solidFill>
              </a:rPr>
              <a:t>)=f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Fitting </a:t>
            </a:r>
            <a:r>
              <a:rPr lang="en-US" altLang="zh-TW" dirty="0" smtClean="0">
                <a:solidFill>
                  <a:srgbClr val="FF0000"/>
                </a:solidFill>
              </a:rPr>
              <a:t>does </a:t>
            </a:r>
            <a:r>
              <a:rPr lang="en-US" altLang="zh-TW" dirty="0" smtClean="0">
                <a:solidFill>
                  <a:srgbClr val="FF0000"/>
                </a:solidFill>
              </a:rPr>
              <a:t>not adopt this requirement. (it approximates </a:t>
            </a:r>
            <a:r>
              <a:rPr lang="en-US" altLang="zh-TW" i="1" dirty="0" smtClean="0">
                <a:solidFill>
                  <a:srgbClr val="FF0000"/>
                </a:solidFill>
              </a:rPr>
              <a:t>f(x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.)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Fitting &amp; interpolation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48064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28184" y="3725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64288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72400" y="35816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5" idx="6"/>
            <a:endCxn id="6" idx="2"/>
          </p:cNvCxnSpPr>
          <p:nvPr/>
        </p:nvCxnSpPr>
        <p:spPr>
          <a:xfrm>
            <a:off x="5292080" y="3429000"/>
            <a:ext cx="936104" cy="368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1"/>
            <a:endCxn id="7" idx="3"/>
          </p:cNvCxnSpPr>
          <p:nvPr/>
        </p:nvCxnSpPr>
        <p:spPr>
          <a:xfrm flipV="1">
            <a:off x="6249275" y="3119877"/>
            <a:ext cx="936104" cy="6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6"/>
            <a:endCxn id="8" idx="6"/>
          </p:cNvCxnSpPr>
          <p:nvPr/>
        </p:nvCxnSpPr>
        <p:spPr>
          <a:xfrm>
            <a:off x="7308304" y="3068960"/>
            <a:ext cx="1008112" cy="58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 14"/>
          <p:cNvSpPr/>
          <p:nvPr/>
        </p:nvSpPr>
        <p:spPr>
          <a:xfrm>
            <a:off x="5233481" y="3122253"/>
            <a:ext cx="2996119" cy="506164"/>
          </a:xfrm>
          <a:custGeom>
            <a:avLst/>
            <a:gdLst>
              <a:gd name="connsiteX0" fmla="*/ 0 w 2996119"/>
              <a:gd name="connsiteY0" fmla="*/ 379704 h 506164"/>
              <a:gd name="connsiteX1" fmla="*/ 1245140 w 2996119"/>
              <a:gd name="connsiteY1" fmla="*/ 428343 h 506164"/>
              <a:gd name="connsiteX2" fmla="*/ 2227634 w 2996119"/>
              <a:gd name="connsiteY2" fmla="*/ 326 h 506164"/>
              <a:gd name="connsiteX3" fmla="*/ 2996119 w 2996119"/>
              <a:gd name="connsiteY3" fmla="*/ 506164 h 50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506164">
                <a:moveTo>
                  <a:pt x="0" y="379704"/>
                </a:moveTo>
                <a:cubicBezTo>
                  <a:pt x="436934" y="435638"/>
                  <a:pt x="873868" y="491573"/>
                  <a:pt x="1245140" y="428343"/>
                </a:cubicBezTo>
                <a:cubicBezTo>
                  <a:pt x="1616412" y="365113"/>
                  <a:pt x="1935804" y="-12644"/>
                  <a:pt x="2227634" y="326"/>
                </a:cubicBezTo>
                <a:cubicBezTo>
                  <a:pt x="2519464" y="13296"/>
                  <a:pt x="2757791" y="259730"/>
                  <a:pt x="2996119" y="50616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5508104" y="47251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5267015" y="5085184"/>
            <a:ext cx="864096" cy="576064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72200" y="454047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interpolation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503614" y="51885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fitting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C57-E5B8-406C-8DDD-D609222A397F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9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Splines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What is a spline?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A curve consists of several pieces of polynomials joint under certain continuity conditions.</a:t>
                </a:r>
              </a:p>
              <a:p>
                <a:r>
                  <a:rPr lang="en-US" altLang="zh-TW" dirty="0" smtClean="0"/>
                  <a:t>Continuity conditions:</a:t>
                </a:r>
              </a:p>
              <a:p>
                <a:pPr lvl="1"/>
                <a:r>
                  <a:rPr lang="en-US" altLang="zh-TW" dirty="0" smtClean="0"/>
                  <a:t>C</a:t>
                </a:r>
                <a:r>
                  <a:rPr lang="en-US" altLang="zh-TW" baseline="30000" dirty="0" smtClean="0"/>
                  <a:t>0</a:t>
                </a:r>
                <a:r>
                  <a:rPr lang="en-US" altLang="zh-TW" dirty="0" smtClean="0"/>
                  <a:t>: S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(t) = S</a:t>
                </a:r>
                <a:r>
                  <a:rPr lang="en-US" altLang="zh-TW" baseline="-25000" dirty="0" smtClean="0"/>
                  <a:t>i+1</a:t>
                </a:r>
                <a:r>
                  <a:rPr lang="en-US" altLang="zh-TW" dirty="0" smtClean="0"/>
                  <a:t>(t) at the </a:t>
                </a:r>
                <a:r>
                  <a:rPr lang="en-US" altLang="zh-TW" dirty="0" smtClean="0"/>
                  <a:t>joint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.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</a:t>
                </a:r>
                <a:r>
                  <a:rPr lang="en-US" altLang="zh-TW" baseline="30000" dirty="0" smtClean="0"/>
                  <a:t>1</a:t>
                </a:r>
                <a:r>
                  <a:rPr lang="en-US" altLang="zh-TW" dirty="0" smtClean="0"/>
                  <a:t>: C</a:t>
                </a:r>
                <a:r>
                  <a:rPr lang="en-US" altLang="zh-TW" baseline="30000" dirty="0" smtClean="0"/>
                  <a:t>0</a:t>
                </a:r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C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: C</a:t>
                </a:r>
                <a:r>
                  <a:rPr lang="en-US" altLang="zh-TW" baseline="30000" dirty="0" smtClean="0"/>
                  <a:t>1</a:t>
                </a:r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2156" r="-1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spline of 3 pieces.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004048" y="4149080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004048" y="36450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940152" y="314096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236296" y="34290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8460432" y="35730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 14"/>
          <p:cNvSpPr/>
          <p:nvPr/>
        </p:nvSpPr>
        <p:spPr>
          <a:xfrm>
            <a:off x="4991100" y="3152775"/>
            <a:ext cx="962025" cy="600275"/>
          </a:xfrm>
          <a:custGeom>
            <a:avLst/>
            <a:gdLst>
              <a:gd name="connsiteX0" fmla="*/ 0 w 962025"/>
              <a:gd name="connsiteY0" fmla="*/ 504825 h 600275"/>
              <a:gd name="connsiteX1" fmla="*/ 504825 w 962025"/>
              <a:gd name="connsiteY1" fmla="*/ 561975 h 600275"/>
              <a:gd name="connsiteX2" fmla="*/ 962025 w 962025"/>
              <a:gd name="connsiteY2" fmla="*/ 0 h 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600275">
                <a:moveTo>
                  <a:pt x="0" y="504825"/>
                </a:moveTo>
                <a:cubicBezTo>
                  <a:pt x="172244" y="575468"/>
                  <a:pt x="344488" y="646112"/>
                  <a:pt x="504825" y="561975"/>
                </a:cubicBezTo>
                <a:cubicBezTo>
                  <a:pt x="665162" y="477838"/>
                  <a:pt x="813593" y="238919"/>
                  <a:pt x="9620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5960665" y="2933684"/>
            <a:ext cx="1308373" cy="495316"/>
          </a:xfrm>
          <a:custGeom>
            <a:avLst/>
            <a:gdLst>
              <a:gd name="connsiteX0" fmla="*/ 0 w 1276350"/>
              <a:gd name="connsiteY0" fmla="*/ 219091 h 495316"/>
              <a:gd name="connsiteX1" fmla="*/ 400050 w 1276350"/>
              <a:gd name="connsiteY1" fmla="*/ 16 h 495316"/>
              <a:gd name="connsiteX2" fmla="*/ 914400 w 1276350"/>
              <a:gd name="connsiteY2" fmla="*/ 228616 h 495316"/>
              <a:gd name="connsiteX3" fmla="*/ 1276350 w 1276350"/>
              <a:gd name="connsiteY3" fmla="*/ 495316 h 49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495316">
                <a:moveTo>
                  <a:pt x="0" y="219091"/>
                </a:moveTo>
                <a:cubicBezTo>
                  <a:pt x="123825" y="108760"/>
                  <a:pt x="247650" y="-1571"/>
                  <a:pt x="400050" y="16"/>
                </a:cubicBezTo>
                <a:cubicBezTo>
                  <a:pt x="552450" y="1603"/>
                  <a:pt x="768350" y="146066"/>
                  <a:pt x="914400" y="228616"/>
                </a:cubicBezTo>
                <a:cubicBezTo>
                  <a:pt x="1060450" y="311166"/>
                  <a:pt x="1168400" y="403241"/>
                  <a:pt x="1276350" y="49531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236296" y="3400425"/>
            <a:ext cx="1209675" cy="389520"/>
          </a:xfrm>
          <a:custGeom>
            <a:avLst/>
            <a:gdLst>
              <a:gd name="connsiteX0" fmla="*/ 0 w 1209675"/>
              <a:gd name="connsiteY0" fmla="*/ 0 h 389520"/>
              <a:gd name="connsiteX1" fmla="*/ 657225 w 1209675"/>
              <a:gd name="connsiteY1" fmla="*/ 361950 h 389520"/>
              <a:gd name="connsiteX2" fmla="*/ 942975 w 1209675"/>
              <a:gd name="connsiteY2" fmla="*/ 342900 h 389520"/>
              <a:gd name="connsiteX3" fmla="*/ 1209675 w 1209675"/>
              <a:gd name="connsiteY3" fmla="*/ 171450 h 38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389520">
                <a:moveTo>
                  <a:pt x="0" y="0"/>
                </a:moveTo>
                <a:cubicBezTo>
                  <a:pt x="250031" y="152400"/>
                  <a:pt x="500063" y="304800"/>
                  <a:pt x="657225" y="361950"/>
                </a:cubicBezTo>
                <a:cubicBezTo>
                  <a:pt x="814387" y="419100"/>
                  <a:pt x="850900" y="374650"/>
                  <a:pt x="942975" y="342900"/>
                </a:cubicBezTo>
                <a:cubicBezTo>
                  <a:pt x="1035050" y="311150"/>
                  <a:pt x="1122362" y="241300"/>
                  <a:pt x="1209675" y="1714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22701" y="337818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(t)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3555" y="263691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</a:t>
            </a:r>
            <a:r>
              <a:rPr lang="en-US" altLang="zh-TW" baseline="-25000" dirty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(t)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662961" y="33781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(t)</a:t>
            </a:r>
            <a:endParaRPr lang="zh-TW" altLang="en-US" dirty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D8CB-891F-45FC-923E-B434A4D0AD66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Cubic Splines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What is a cubic spline?</a:t>
                </a:r>
              </a:p>
              <a:p>
                <a:pPr lvl="1"/>
                <a:r>
                  <a:rPr lang="en-US" altLang="zh-TW" dirty="0" smtClean="0"/>
                  <a:t>These pieces of polynomials are cubic (</a:t>
                </a:r>
                <a:r>
                  <a:rPr lang="zh-TW" altLang="en-US" dirty="0" smtClean="0"/>
                  <a:t>三次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General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)≡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/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variable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is a parameter.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spline of 3 pieces.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004048" y="4149080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004048" y="36450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940152" y="314096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236296" y="34290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8460432" y="35730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 14"/>
          <p:cNvSpPr/>
          <p:nvPr/>
        </p:nvSpPr>
        <p:spPr>
          <a:xfrm>
            <a:off x="4991100" y="3152775"/>
            <a:ext cx="962025" cy="600275"/>
          </a:xfrm>
          <a:custGeom>
            <a:avLst/>
            <a:gdLst>
              <a:gd name="connsiteX0" fmla="*/ 0 w 962025"/>
              <a:gd name="connsiteY0" fmla="*/ 504825 h 600275"/>
              <a:gd name="connsiteX1" fmla="*/ 504825 w 962025"/>
              <a:gd name="connsiteY1" fmla="*/ 561975 h 600275"/>
              <a:gd name="connsiteX2" fmla="*/ 962025 w 962025"/>
              <a:gd name="connsiteY2" fmla="*/ 0 h 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600275">
                <a:moveTo>
                  <a:pt x="0" y="504825"/>
                </a:moveTo>
                <a:cubicBezTo>
                  <a:pt x="172244" y="575468"/>
                  <a:pt x="344488" y="646112"/>
                  <a:pt x="504825" y="561975"/>
                </a:cubicBezTo>
                <a:cubicBezTo>
                  <a:pt x="665162" y="477838"/>
                  <a:pt x="813593" y="238919"/>
                  <a:pt x="9620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5960665" y="2933684"/>
            <a:ext cx="1308373" cy="495316"/>
          </a:xfrm>
          <a:custGeom>
            <a:avLst/>
            <a:gdLst>
              <a:gd name="connsiteX0" fmla="*/ 0 w 1276350"/>
              <a:gd name="connsiteY0" fmla="*/ 219091 h 495316"/>
              <a:gd name="connsiteX1" fmla="*/ 400050 w 1276350"/>
              <a:gd name="connsiteY1" fmla="*/ 16 h 495316"/>
              <a:gd name="connsiteX2" fmla="*/ 914400 w 1276350"/>
              <a:gd name="connsiteY2" fmla="*/ 228616 h 495316"/>
              <a:gd name="connsiteX3" fmla="*/ 1276350 w 1276350"/>
              <a:gd name="connsiteY3" fmla="*/ 495316 h 49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495316">
                <a:moveTo>
                  <a:pt x="0" y="219091"/>
                </a:moveTo>
                <a:cubicBezTo>
                  <a:pt x="123825" y="108760"/>
                  <a:pt x="247650" y="-1571"/>
                  <a:pt x="400050" y="16"/>
                </a:cubicBezTo>
                <a:cubicBezTo>
                  <a:pt x="552450" y="1603"/>
                  <a:pt x="768350" y="146066"/>
                  <a:pt x="914400" y="228616"/>
                </a:cubicBezTo>
                <a:cubicBezTo>
                  <a:pt x="1060450" y="311166"/>
                  <a:pt x="1168400" y="403241"/>
                  <a:pt x="1276350" y="49531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236296" y="3400425"/>
            <a:ext cx="1209675" cy="389520"/>
          </a:xfrm>
          <a:custGeom>
            <a:avLst/>
            <a:gdLst>
              <a:gd name="connsiteX0" fmla="*/ 0 w 1209675"/>
              <a:gd name="connsiteY0" fmla="*/ 0 h 389520"/>
              <a:gd name="connsiteX1" fmla="*/ 657225 w 1209675"/>
              <a:gd name="connsiteY1" fmla="*/ 361950 h 389520"/>
              <a:gd name="connsiteX2" fmla="*/ 942975 w 1209675"/>
              <a:gd name="connsiteY2" fmla="*/ 342900 h 389520"/>
              <a:gd name="connsiteX3" fmla="*/ 1209675 w 1209675"/>
              <a:gd name="connsiteY3" fmla="*/ 171450 h 38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389520">
                <a:moveTo>
                  <a:pt x="0" y="0"/>
                </a:moveTo>
                <a:cubicBezTo>
                  <a:pt x="250031" y="152400"/>
                  <a:pt x="500063" y="304800"/>
                  <a:pt x="657225" y="361950"/>
                </a:cubicBezTo>
                <a:cubicBezTo>
                  <a:pt x="814387" y="419100"/>
                  <a:pt x="850900" y="374650"/>
                  <a:pt x="942975" y="342900"/>
                </a:cubicBezTo>
                <a:cubicBezTo>
                  <a:pt x="1035050" y="311150"/>
                  <a:pt x="1122362" y="241300"/>
                  <a:pt x="1209675" y="1714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22701" y="337818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(t)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3555" y="263691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</a:t>
            </a:r>
            <a:r>
              <a:rPr lang="en-US" altLang="zh-TW" baseline="-25000" dirty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(t)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662961" y="33781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(t)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73431" y="41635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7287" y="41635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859836" y="41562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70820" y="4166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1F41-559A-433A-8A75-D9A90374A015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Natural Cubic Splines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Required conditions:</a:t>
            </a:r>
          </a:p>
          <a:p>
            <a:pPr lvl="1"/>
            <a:r>
              <a:rPr lang="en-US" altLang="zh-TW" dirty="0" smtClean="0"/>
              <a:t>Assume there are n+1 samples {(</a:t>
            </a: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, f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)}, 0 </a:t>
            </a:r>
            <a:r>
              <a:rPr lang="en-US" altLang="zh-TW" dirty="0" smtClean="0">
                <a:latin typeface="Times New Roman"/>
                <a:cs typeface="Times New Roman"/>
              </a:rPr>
              <a:t>≤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 ≤ n.</a:t>
            </a:r>
          </a:p>
          <a:p>
            <a:pPr lvl="1"/>
            <a:r>
              <a:rPr lang="en-US" altLang="zh-TW" dirty="0"/>
              <a:t>There are n pieces of polynomials,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(t)</a:t>
            </a:r>
            <a:r>
              <a:rPr lang="en-US" altLang="zh-TW" dirty="0"/>
              <a:t>.</a:t>
            </a:r>
            <a:endParaRPr lang="zh-TW" altLang="en-US" dirty="0"/>
          </a:p>
          <a:p>
            <a:pPr lvl="1"/>
            <a:r>
              <a:rPr lang="en-US" altLang="zh-TW" i="1" dirty="0" smtClean="0">
                <a:solidFill>
                  <a:prstClr val="black"/>
                </a:solidFill>
              </a:rPr>
              <a:t>C</a:t>
            </a:r>
            <a:r>
              <a:rPr lang="en-US" altLang="zh-TW" i="1" baseline="30000" dirty="0" smtClean="0">
                <a:solidFill>
                  <a:prstClr val="black"/>
                </a:solidFill>
              </a:rPr>
              <a:t>2</a:t>
            </a:r>
            <a:r>
              <a:rPr lang="en-US" altLang="zh-TW" i="1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continuity </a:t>
            </a:r>
            <a:r>
              <a:rPr lang="en-US" altLang="zh-TW" dirty="0" smtClean="0">
                <a:solidFill>
                  <a:prstClr val="black"/>
                </a:solidFill>
              </a:rPr>
              <a:t>at </a:t>
            </a:r>
            <a:r>
              <a:rPr lang="en-US" altLang="zh-TW" dirty="0">
                <a:solidFill>
                  <a:prstClr val="black"/>
                </a:solidFill>
              </a:rPr>
              <a:t>the </a:t>
            </a:r>
            <a:r>
              <a:rPr lang="en-US" altLang="zh-TW" dirty="0" smtClean="0">
                <a:solidFill>
                  <a:prstClr val="black"/>
                </a:solidFill>
              </a:rPr>
              <a:t>joints </a:t>
            </a:r>
            <a:r>
              <a:rPr lang="en-US" altLang="zh-TW" i="1" dirty="0" err="1" smtClean="0">
                <a:solidFill>
                  <a:prstClr val="black"/>
                </a:solidFill>
              </a:rPr>
              <a:t>t</a:t>
            </a:r>
            <a:r>
              <a:rPr lang="en-US" altLang="zh-TW" i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</a:rPr>
              <a:t>, 1</a:t>
            </a:r>
            <a:r>
              <a:rPr lang="en-US" altLang="zh-TW" dirty="0" smtClean="0">
                <a:solidFill>
                  <a:prstClr val="black"/>
                </a:solidFill>
                <a:latin typeface="Times New Roman"/>
                <a:cs typeface="Times New Roman"/>
              </a:rPr>
              <a:t>≤ </a:t>
            </a:r>
            <a:r>
              <a:rPr lang="en-US" altLang="zh-TW" i="1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Times New Roman"/>
                <a:cs typeface="Times New Roman"/>
              </a:rPr>
              <a:t> ≤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n.</a:t>
            </a:r>
          </a:p>
          <a:p>
            <a:pPr lvl="1"/>
            <a:r>
              <a:rPr lang="en-US" altLang="zh-TW" i="1" dirty="0" smtClean="0">
                <a:solidFill>
                  <a:prstClr val="black"/>
                </a:solidFill>
              </a:rPr>
              <a:t>S</a:t>
            </a:r>
            <a:r>
              <a:rPr lang="en-US" altLang="zh-TW" i="1" baseline="-25000" dirty="0" smtClean="0">
                <a:solidFill>
                  <a:prstClr val="black"/>
                </a:solidFill>
              </a:rPr>
              <a:t>0</a:t>
            </a:r>
            <a:r>
              <a:rPr lang="en-US" altLang="zh-TW" i="1" dirty="0" smtClean="0">
                <a:solidFill>
                  <a:prstClr val="black"/>
                </a:solidFill>
              </a:rPr>
              <a:t>”(t</a:t>
            </a:r>
            <a:r>
              <a:rPr lang="en-US" altLang="zh-TW" i="1" baseline="-25000" dirty="0" smtClean="0">
                <a:solidFill>
                  <a:prstClr val="black"/>
                </a:solidFill>
              </a:rPr>
              <a:t>0</a:t>
            </a:r>
            <a:r>
              <a:rPr lang="en-US" altLang="zh-TW" i="1" dirty="0" smtClean="0">
                <a:solidFill>
                  <a:prstClr val="black"/>
                </a:solidFill>
              </a:rPr>
              <a:t>) </a:t>
            </a:r>
            <a:r>
              <a:rPr lang="en-US" altLang="zh-TW" dirty="0" smtClean="0">
                <a:solidFill>
                  <a:prstClr val="black"/>
                </a:solidFill>
              </a:rPr>
              <a:t>= </a:t>
            </a:r>
            <a:r>
              <a:rPr lang="en-US" altLang="zh-TW" i="1" dirty="0" smtClean="0">
                <a:solidFill>
                  <a:prstClr val="black"/>
                </a:solidFill>
              </a:rPr>
              <a:t>S</a:t>
            </a:r>
            <a:r>
              <a:rPr lang="en-US" altLang="zh-TW" i="1" baseline="-25000" dirty="0" smtClean="0">
                <a:solidFill>
                  <a:prstClr val="black"/>
                </a:solidFill>
              </a:rPr>
              <a:t>n</a:t>
            </a:r>
            <a:r>
              <a:rPr lang="en-US" altLang="zh-TW" i="1" dirty="0" smtClean="0">
                <a:solidFill>
                  <a:prstClr val="black"/>
                </a:solidFill>
              </a:rPr>
              <a:t>”(</a:t>
            </a:r>
            <a:r>
              <a:rPr lang="en-US" altLang="zh-TW" i="1" dirty="0" err="1" smtClean="0">
                <a:solidFill>
                  <a:prstClr val="black"/>
                </a:solidFill>
              </a:rPr>
              <a:t>t</a:t>
            </a:r>
            <a:r>
              <a:rPr lang="en-US" altLang="zh-TW" i="1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TW" i="1" dirty="0" smtClean="0">
                <a:solidFill>
                  <a:prstClr val="black"/>
                </a:solidFill>
              </a:rPr>
              <a:t>) </a:t>
            </a:r>
            <a:r>
              <a:rPr lang="en-US" altLang="zh-TW" dirty="0" smtClean="0">
                <a:solidFill>
                  <a:prstClr val="black"/>
                </a:solidFill>
              </a:rPr>
              <a:t>= 0.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The input data: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40427"/>
              </p:ext>
            </p:extLst>
          </p:nvPr>
        </p:nvGraphicFramePr>
        <p:xfrm>
          <a:off x="5076056" y="2708920"/>
          <a:ext cx="309634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004048" y="5445224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5004048" y="494116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6012160" y="414908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436096" y="494116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740352" y="494116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244408" y="4365104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34771" y="54452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baseline="-25000" dirty="0">
                <a:solidFill>
                  <a:srgbClr val="FF0000"/>
                </a:solidFill>
              </a:rPr>
              <a:t>0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71123" y="5445224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b="1" dirty="0" err="1">
                <a:solidFill>
                  <a:srgbClr val="FF0000"/>
                </a:solidFill>
              </a:rPr>
              <a:t>t</a:t>
            </a:r>
            <a:r>
              <a:rPr lang="en-US" altLang="zh-TW" b="1" baseline="-25000" dirty="0" err="1">
                <a:solidFill>
                  <a:srgbClr val="FF0000"/>
                </a:solidFill>
              </a:rPr>
              <a:t>n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47AA-4CB2-41EE-910E-D30ABDDF9FBB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Interpolation Conditions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To construct these n cubic polynomial, we need 4*n conditions. </a:t>
                </a:r>
                <a:r>
                  <a:rPr lang="en-US" altLang="zh-TW" i="1" dirty="0" smtClean="0"/>
                  <a:t>S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(t) ~ S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i="1" dirty="0" smtClean="0"/>
                  <a:t>(t)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Why?</a:t>
                </a:r>
              </a:p>
              <a:p>
                <a:pPr lvl="1"/>
                <a:r>
                  <a:rPr lang="en-US" altLang="zh-TW" dirty="0" smtClean="0"/>
                  <a:t>A cubic polynomial possesses 4 coefficients.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)≡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/>
                            <m:sup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conditions</a:t>
                </a:r>
              </a:p>
              <a:p>
                <a:pPr lvl="1"/>
                <a:r>
                  <a:rPr lang="en-US" altLang="zh-TW" dirty="0" smtClean="0"/>
                  <a:t>2 interpolation conditions for each polynomial </a:t>
                </a:r>
                <a:r>
                  <a:rPr lang="en-US" altLang="zh-TW" i="1" dirty="0" smtClean="0"/>
                  <a:t>S(</a:t>
                </a:r>
                <a:r>
                  <a:rPr lang="en-US" altLang="zh-TW" i="1" dirty="0" err="1" smtClean="0"/>
                  <a:t>t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i="1" dirty="0" smtClean="0"/>
                  <a:t>) = f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, </a:t>
                </a:r>
                <a:r>
                  <a:rPr lang="en-US" altLang="zh-TW" sz="3200" i="1" dirty="0" smtClean="0">
                    <a:solidFill>
                      <a:prstClr val="black"/>
                    </a:solidFill>
                  </a:rPr>
                  <a:t>S(t</a:t>
                </a:r>
                <a:r>
                  <a:rPr lang="en-US" altLang="zh-TW" sz="3200" i="1" baseline="-25000" dirty="0" smtClean="0">
                    <a:solidFill>
                      <a:prstClr val="black"/>
                    </a:solidFill>
                  </a:rPr>
                  <a:t>i+1</a:t>
                </a:r>
                <a:r>
                  <a:rPr lang="en-US" altLang="zh-TW" sz="3200" i="1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3200" i="1" dirty="0">
                    <a:solidFill>
                      <a:prstClr val="black"/>
                    </a:solidFill>
                  </a:rPr>
                  <a:t>= </a:t>
                </a:r>
                <a:r>
                  <a:rPr lang="en-US" altLang="zh-TW" sz="3200" i="1" dirty="0" smtClean="0">
                    <a:solidFill>
                      <a:prstClr val="black"/>
                    </a:solidFill>
                  </a:rPr>
                  <a:t>f</a:t>
                </a:r>
                <a:r>
                  <a:rPr lang="en-US" altLang="zh-TW" sz="3200" i="1" baseline="-25000" dirty="0" smtClean="0">
                    <a:solidFill>
                      <a:prstClr val="black"/>
                    </a:solidFill>
                  </a:rPr>
                  <a:t>i+1 </a:t>
                </a:r>
                <a:r>
                  <a:rPr lang="en-US" altLang="zh-TW" sz="320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2n conditions.</a:t>
                </a:r>
                <a:endParaRPr lang="en-US" altLang="zh-TW" dirty="0" smtClean="0"/>
              </a:p>
              <a:p>
                <a:pPr lvl="1"/>
                <a:r>
                  <a:rPr lang="en-US" altLang="zh-TW" i="1" dirty="0" smtClean="0"/>
                  <a:t>C</a:t>
                </a:r>
                <a:r>
                  <a:rPr lang="en-US" altLang="zh-TW" i="1" baseline="30000" dirty="0" smtClean="0"/>
                  <a:t>1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C</a:t>
                </a:r>
                <a:r>
                  <a:rPr lang="en-US" altLang="zh-TW" i="1" baseline="30000" dirty="0" smtClean="0"/>
                  <a:t>2</a:t>
                </a:r>
                <a:r>
                  <a:rPr lang="en-US" altLang="zh-TW" dirty="0" smtClean="0"/>
                  <a:t> continuity conditions at </a:t>
                </a:r>
                <a:r>
                  <a:rPr lang="en-US" altLang="zh-TW" i="1" dirty="0" smtClean="0"/>
                  <a:t>t</a:t>
                </a:r>
                <a:r>
                  <a:rPr lang="en-US" altLang="zh-TW" i="1" baseline="-25000" dirty="0" smtClean="0"/>
                  <a:t>1</a:t>
                </a:r>
                <a:r>
                  <a:rPr lang="en-US" altLang="zh-TW" i="1" dirty="0" smtClean="0"/>
                  <a:t>, t</a:t>
                </a:r>
                <a:r>
                  <a:rPr lang="en-US" altLang="zh-TW" i="1" baseline="-25000" dirty="0" smtClean="0"/>
                  <a:t>2</a:t>
                </a:r>
                <a:r>
                  <a:rPr lang="en-US" altLang="zh-TW" i="1" dirty="0" smtClean="0"/>
                  <a:t>, …, t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dirty="0" smtClean="0"/>
                  <a:t>: 2(n-1) conditions.</a:t>
                </a:r>
              </a:p>
              <a:p>
                <a:pPr lvl="1"/>
                <a:r>
                  <a:rPr lang="en-US" altLang="zh-TW" dirty="0" smtClean="0">
                    <a:solidFill>
                      <a:prstClr val="black"/>
                    </a:solidFill>
                  </a:rPr>
                  <a:t>The 2</a:t>
                </a:r>
                <a:r>
                  <a:rPr lang="en-US" altLang="zh-TW" baseline="30000" dirty="0" smtClean="0">
                    <a:solidFill>
                      <a:prstClr val="black"/>
                    </a:solidFill>
                  </a:rPr>
                  <a:t>nd</a:t>
                </a:r>
                <a:r>
                  <a:rPr lang="en-US" altLang="zh-TW" dirty="0" smtClean="0">
                    <a:solidFill>
                      <a:prstClr val="black"/>
                    </a:solidFill>
                  </a:rPr>
                  <a:t> derivative conditions at the 2 ends: </a:t>
                </a:r>
                <a:r>
                  <a:rPr lang="en-US" altLang="zh-TW" i="1" dirty="0" smtClean="0">
                    <a:solidFill>
                      <a:prstClr val="black"/>
                    </a:solidFill>
                  </a:rPr>
                  <a:t>S</a:t>
                </a:r>
                <a:r>
                  <a:rPr lang="en-US" altLang="zh-TW" i="1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”(t</a:t>
                </a:r>
                <a:r>
                  <a:rPr lang="en-US" altLang="zh-TW" i="1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=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S</a:t>
                </a:r>
                <a:r>
                  <a:rPr lang="en-US" altLang="zh-TW" i="1" baseline="-25000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”(</a:t>
                </a:r>
                <a:r>
                  <a:rPr lang="en-US" altLang="zh-TW" i="1" dirty="0" err="1">
                    <a:solidFill>
                      <a:prstClr val="black"/>
                    </a:solidFill>
                  </a:rPr>
                  <a:t>t</a:t>
                </a:r>
                <a:r>
                  <a:rPr lang="en-US" altLang="zh-TW" i="1" baseline="-25000" dirty="0" err="1">
                    <a:solidFill>
                      <a:prstClr val="black"/>
                    </a:solidFill>
                  </a:rPr>
                  <a:t>n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= 0</a:t>
                </a:r>
                <a:r>
                  <a:rPr lang="en-US" altLang="zh-TW" dirty="0" smtClean="0">
                    <a:solidFill>
                      <a:prstClr val="black"/>
                    </a:solidFill>
                  </a:rPr>
                  <a:t>. 2 conditions.</a:t>
                </a:r>
              </a:p>
              <a:p>
                <a:pPr lvl="1"/>
                <a:r>
                  <a:rPr lang="en-US" altLang="zh-TW" dirty="0" smtClean="0">
                    <a:solidFill>
                      <a:prstClr val="black"/>
                    </a:solidFill>
                  </a:rPr>
                  <a:t>Totally, 2n+ 2(n-1) + 2 = 4n conditions.</a:t>
                </a:r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 r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8CB-4F41-4766-82F7-03D57BEF0673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Construction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an apply these conditions to form a </a:t>
            </a:r>
            <a:r>
              <a:rPr lang="en-US" altLang="zh-TW" i="1" dirty="0" smtClean="0"/>
              <a:t>4n</a:t>
            </a:r>
            <a:r>
              <a:rPr lang="en-US" altLang="zh-TW" dirty="0" smtClean="0"/>
              <a:t> by </a:t>
            </a:r>
            <a:r>
              <a:rPr lang="en-US" altLang="zh-TW" i="1" dirty="0" smtClean="0"/>
              <a:t>4n</a:t>
            </a:r>
            <a:r>
              <a:rPr lang="en-US" altLang="zh-TW" dirty="0" smtClean="0"/>
              <a:t> linear system and solve the linear system for the coefficients.</a:t>
            </a:r>
          </a:p>
          <a:p>
            <a:r>
              <a:rPr lang="en-US" altLang="zh-TW" dirty="0" smtClean="0"/>
              <a:t>The time complexity is </a:t>
            </a:r>
            <a:r>
              <a:rPr lang="en-US" altLang="zh-TW" dirty="0" smtClean="0"/>
              <a:t>O(64n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/3).</a:t>
            </a:r>
            <a:endParaRPr lang="en-US" altLang="zh-TW" dirty="0" smtClean="0"/>
          </a:p>
          <a:p>
            <a:r>
              <a:rPr lang="en-US" altLang="zh-TW" dirty="0" smtClean="0"/>
              <a:t>But, there are more efficient algorithms for creating these </a:t>
            </a:r>
            <a:r>
              <a:rPr lang="en-US" altLang="zh-TW" i="1" dirty="0" smtClean="0"/>
              <a:t>S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(t)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time complexity is only O(n).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835-A17B-48E2-ADD3-D0F7D770D7F8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Popular Fitting Curves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Bezier curves</a:t>
            </a:r>
          </a:p>
          <a:p>
            <a:r>
              <a:rPr lang="en-US" altLang="zh-TW" dirty="0" smtClean="0"/>
              <a:t>B-splines</a:t>
            </a:r>
          </a:p>
          <a:p>
            <a:r>
              <a:rPr lang="en-US" altLang="zh-TW" dirty="0" smtClean="0"/>
              <a:t>Piecewise </a:t>
            </a:r>
            <a:r>
              <a:rPr lang="en-US" altLang="zh-TW" dirty="0" err="1" smtClean="0"/>
              <a:t>Hermite</a:t>
            </a:r>
            <a:r>
              <a:rPr lang="en-US" altLang="zh-TW" dirty="0" smtClean="0"/>
              <a:t> curves (interpolation)</a:t>
            </a:r>
            <a:endParaRPr lang="en-US" altLang="zh-TW" dirty="0" smtClean="0"/>
          </a:p>
          <a:p>
            <a:r>
              <a:rPr lang="en-US" altLang="zh-TW" dirty="0" smtClean="0"/>
              <a:t>Non-Uniform Rational B-Splines (NURBS)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E7B7-8164-4B2C-B078-B0EF5CE56DE1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Interpolation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Problem: Given two samples </a:t>
                </a:r>
                <a:r>
                  <a:rPr lang="en-US" altLang="zh-TW" i="1" dirty="0" smtClean="0"/>
                  <a:t>(a, f(a)) </a:t>
                </a:r>
                <a:r>
                  <a:rPr lang="en-US" altLang="zh-TW" dirty="0" smtClean="0"/>
                  <a:t>and </a:t>
                </a:r>
                <a:r>
                  <a:rPr lang="en-US" altLang="zh-TW" i="1" dirty="0" smtClean="0"/>
                  <a:t>(b, f(b))</a:t>
                </a:r>
                <a:r>
                  <a:rPr lang="en-US" altLang="zh-TW" dirty="0" smtClean="0"/>
                  <a:t>, compute </a:t>
                </a:r>
                <a:r>
                  <a:rPr lang="en-US" altLang="zh-TW" i="1" dirty="0" smtClean="0"/>
                  <a:t>f(t)</a:t>
                </a:r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Linear interpolation: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en-US" altLang="zh-TW" dirty="0"/>
                  <a:t>T</a:t>
                </a:r>
                <a:r>
                  <a:rPr lang="en-US" altLang="zh-TW" dirty="0" smtClean="0"/>
                  <a:t>he function value is inversely proportional to the distances between the interpolation point and the 2 ends.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The truncation error =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57" t="-2156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932040" y="3093727"/>
            <a:ext cx="3240360" cy="2176123"/>
            <a:chOff x="4932040" y="3093727"/>
            <a:chExt cx="3240360" cy="2176123"/>
          </a:xfrm>
        </p:grpSpPr>
        <p:cxnSp>
          <p:nvCxnSpPr>
            <p:cNvPr id="7" name="直線單箭頭接點 6"/>
            <p:cNvCxnSpPr/>
            <p:nvPr/>
          </p:nvCxnSpPr>
          <p:spPr>
            <a:xfrm flipV="1">
              <a:off x="5364088" y="400506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4932040" y="4869160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7380312" y="3212976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手繪多邊形 12"/>
            <p:cNvSpPr/>
            <p:nvPr/>
          </p:nvSpPr>
          <p:spPr>
            <a:xfrm>
              <a:off x="5362575" y="3238500"/>
              <a:ext cx="2009775" cy="790575"/>
            </a:xfrm>
            <a:custGeom>
              <a:avLst/>
              <a:gdLst>
                <a:gd name="connsiteX0" fmla="*/ 0 w 2009775"/>
                <a:gd name="connsiteY0" fmla="*/ 790575 h 790575"/>
                <a:gd name="connsiteX1" fmla="*/ 600075 w 2009775"/>
                <a:gd name="connsiteY1" fmla="*/ 161925 h 790575"/>
                <a:gd name="connsiteX2" fmla="*/ 2009775 w 2009775"/>
                <a:gd name="connsiteY2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9775" h="790575">
                  <a:moveTo>
                    <a:pt x="0" y="790575"/>
                  </a:moveTo>
                  <a:cubicBezTo>
                    <a:pt x="132556" y="542131"/>
                    <a:pt x="265113" y="293687"/>
                    <a:pt x="600075" y="161925"/>
                  </a:cubicBezTo>
                  <a:cubicBezTo>
                    <a:pt x="935038" y="30162"/>
                    <a:pt x="1472406" y="15081"/>
                    <a:pt x="2009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/>
            <p:nvPr/>
          </p:nvCxnSpPr>
          <p:spPr>
            <a:xfrm flipV="1">
              <a:off x="5031829" y="3093727"/>
              <a:ext cx="2736304" cy="10801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V="1">
              <a:off x="6228184" y="3717032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221214" y="490051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a</a:t>
              </a:r>
              <a:endParaRPr lang="zh-TW" altLang="en-US" i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05852" y="486708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32675" y="48812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/>
                <a:t>b</a:t>
              </a:r>
              <a:endParaRPr lang="zh-TW" altLang="en-US" i="1" dirty="0"/>
            </a:p>
          </p:txBody>
        </p:sp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EE9-0797-4792-9495-D74341B8E03B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Piecewise Linear Interpolation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Problem: Given (n+1) samples, compute </a:t>
                </a:r>
                <a:r>
                  <a:rPr lang="en-US" altLang="zh-TW" i="1" dirty="0" smtClean="0"/>
                  <a:t>f(t)</a:t>
                </a:r>
                <a:r>
                  <a:rPr lang="en-US" altLang="zh-TW" dirty="0" smtClean="0"/>
                  <a:t>, where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is in the range of the sampling positions.</a:t>
                </a:r>
              </a:p>
              <a:p>
                <a:r>
                  <a:rPr lang="en-US" altLang="zh-TW" dirty="0" smtClean="0"/>
                  <a:t>Piecewise linear interpolation:</a:t>
                </a:r>
              </a:p>
              <a:p>
                <a:pPr lvl="1"/>
                <a:r>
                  <a:rPr lang="en-US" altLang="zh-TW" dirty="0" smtClean="0"/>
                  <a:t>Divide the domain into n intervals: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−1.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Find the interval containing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Assume it is the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interval, compute </a:t>
                </a:r>
                <a:r>
                  <a:rPr lang="en-US" altLang="zh-TW" i="1" dirty="0" smtClean="0"/>
                  <a:t>f(t)</a:t>
                </a:r>
                <a:r>
                  <a:rPr lang="en-US" altLang="zh-TW" dirty="0" smtClean="0"/>
                  <a:t> by using linear interpolation in the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interval.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961" t="-1887" r="-3167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The input data: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piecewise linear interpolation function </a:t>
            </a:r>
            <a:r>
              <a:rPr lang="en-US" altLang="zh-TW" i="1" dirty="0" smtClean="0"/>
              <a:t>s(x)</a:t>
            </a:r>
            <a:r>
              <a:rPr lang="en-US" altLang="zh-TW" dirty="0" smtClean="0"/>
              <a:t> consists of n linear polynomials.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92" y="2096306"/>
            <a:ext cx="3663902" cy="6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5004048" y="551723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004048" y="49411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796136" y="50851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660232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380312" y="55172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028384" y="47971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8604448" y="515719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004048" y="4941168"/>
            <a:ext cx="792088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796136" y="5085184"/>
            <a:ext cx="864096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6660232" y="5661248"/>
            <a:ext cx="72008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7380312" y="4797152"/>
            <a:ext cx="648072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028384" y="4797152"/>
            <a:ext cx="576064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932040" y="55485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464620" y="58052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42907" y="570189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i+1</a:t>
            </a:r>
            <a:endParaRPr lang="zh-TW" altLang="en-US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93394" y="55172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x</a:t>
            </a:r>
            <a:r>
              <a:rPr lang="en-US" altLang="zh-TW" baseline="-25000" dirty="0" err="1"/>
              <a:t>n</a:t>
            </a:r>
            <a:endParaRPr lang="zh-TW" altLang="en-US" baseline="-25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2408-A0BF-42E8-84AA-E441F5CC8C62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Inverse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Given </a:t>
                </a:r>
                <a:r>
                  <a:rPr lang="en-US" altLang="zh-TW" i="1" dirty="0" smtClean="0"/>
                  <a:t>f(t)</a:t>
                </a:r>
                <a:r>
                  <a:rPr lang="en-US" altLang="zh-TW" dirty="0" smtClean="0"/>
                  <a:t>, find the value of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in [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].</a:t>
                </a:r>
              </a:p>
              <a:p>
                <a:r>
                  <a:rPr lang="en-US" altLang="zh-TW" dirty="0" smtClean="0"/>
                  <a:t>The solution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Application: </a:t>
                </a:r>
                <a:r>
                  <a:rPr lang="en-US" altLang="zh-TW" dirty="0" err="1" smtClean="0"/>
                  <a:t>iso</a:t>
                </a:r>
                <a:r>
                  <a:rPr lang="en-US" altLang="zh-TW" dirty="0" smtClean="0"/>
                  <a:t>-surface </a:t>
                </a:r>
                <a:r>
                  <a:rPr lang="en-US" altLang="zh-TW" dirty="0" smtClean="0"/>
                  <a:t>construction.</a:t>
                </a:r>
              </a:p>
              <a:p>
                <a:r>
                  <a:rPr lang="en-US" altLang="zh-TW" dirty="0" smtClean="0"/>
                  <a:t>Method: Newton’s method for root-finding.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2426" r="-2866" b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Given function value, find the parametric value.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932040" y="3093727"/>
            <a:ext cx="3240360" cy="2176123"/>
            <a:chOff x="4932040" y="3093727"/>
            <a:chExt cx="3240360" cy="2176123"/>
          </a:xfrm>
        </p:grpSpPr>
        <p:cxnSp>
          <p:nvCxnSpPr>
            <p:cNvPr id="6" name="直線單箭頭接點 5"/>
            <p:cNvCxnSpPr/>
            <p:nvPr/>
          </p:nvCxnSpPr>
          <p:spPr>
            <a:xfrm flipV="1">
              <a:off x="5364088" y="400506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4932040" y="4869160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7380312" y="3212976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手繪多邊形 8"/>
            <p:cNvSpPr/>
            <p:nvPr/>
          </p:nvSpPr>
          <p:spPr>
            <a:xfrm>
              <a:off x="5362575" y="3238500"/>
              <a:ext cx="2009775" cy="790575"/>
            </a:xfrm>
            <a:custGeom>
              <a:avLst/>
              <a:gdLst>
                <a:gd name="connsiteX0" fmla="*/ 0 w 2009775"/>
                <a:gd name="connsiteY0" fmla="*/ 790575 h 790575"/>
                <a:gd name="connsiteX1" fmla="*/ 600075 w 2009775"/>
                <a:gd name="connsiteY1" fmla="*/ 161925 h 790575"/>
                <a:gd name="connsiteX2" fmla="*/ 2009775 w 2009775"/>
                <a:gd name="connsiteY2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9775" h="790575">
                  <a:moveTo>
                    <a:pt x="0" y="790575"/>
                  </a:moveTo>
                  <a:cubicBezTo>
                    <a:pt x="132556" y="542131"/>
                    <a:pt x="265113" y="293687"/>
                    <a:pt x="600075" y="161925"/>
                  </a:cubicBezTo>
                  <a:cubicBezTo>
                    <a:pt x="935038" y="30162"/>
                    <a:pt x="1472406" y="15081"/>
                    <a:pt x="2009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5031829" y="3093727"/>
              <a:ext cx="2736304" cy="10801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6228184" y="3717032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5221214" y="490051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a</a:t>
              </a:r>
              <a:endParaRPr lang="zh-TW" altLang="en-US" i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105852" y="486708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t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=?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232675" y="48812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/>
                <a:t>b</a:t>
              </a:r>
              <a:endParaRPr lang="zh-TW" altLang="en-US" i="1" dirty="0"/>
            </a:p>
          </p:txBody>
        </p:sp>
      </p:grp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932040" y="2204864"/>
            <a:ext cx="0" cy="2662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932040" y="3717032"/>
            <a:ext cx="130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34814" y="35359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f</a:t>
            </a:r>
            <a:r>
              <a:rPr lang="en-US" altLang="zh-TW" i="1" dirty="0" smtClean="0"/>
              <a:t>(t)</a:t>
            </a:r>
            <a:endParaRPr lang="zh-TW" altLang="en-US" i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8DD5-17E0-410A-AE57-04BB207EBECC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Bi-linear Interpolation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Problem: Given the coordinates and function values of the 4 corners of a rectangle, compute the function value </a:t>
            </a:r>
            <a:r>
              <a:rPr lang="en-US" altLang="zh-TW" i="1" dirty="0" smtClean="0"/>
              <a:t>f(s, t)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Assume </a:t>
            </a:r>
            <a:r>
              <a:rPr lang="en-US" altLang="zh-TW" b="1" dirty="0" smtClean="0">
                <a:solidFill>
                  <a:srgbClr val="0070C0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TW" b="1" dirty="0" smtClean="0">
                <a:solidFill>
                  <a:srgbClr val="0070C0"/>
                </a:solidFill>
              </a:rPr>
              <a:t> = (x</a:t>
            </a:r>
            <a:r>
              <a:rPr lang="en-US" altLang="zh-TW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TW" b="1" dirty="0" smtClean="0">
                <a:solidFill>
                  <a:srgbClr val="0070C0"/>
                </a:solidFill>
              </a:rPr>
              <a:t>, y</a:t>
            </a:r>
            <a:r>
              <a:rPr lang="en-US" altLang="zh-TW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 smtClean="0"/>
              <a:t>Bi-linear interpolation</a:t>
            </a:r>
          </a:p>
          <a:p>
            <a:pPr lvl="1"/>
            <a:r>
              <a:rPr lang="en-US" altLang="zh-TW" dirty="0" smtClean="0"/>
              <a:t>Interpolate function values linearly in 1 direction;</a:t>
            </a:r>
          </a:p>
          <a:p>
            <a:pPr lvl="2"/>
            <a:r>
              <a:rPr lang="en-US" altLang="zh-TW" dirty="0" smtClean="0"/>
              <a:t>For example, the 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-direction.</a:t>
            </a:r>
          </a:p>
          <a:p>
            <a:pPr lvl="1"/>
            <a:r>
              <a:rPr lang="en-US" altLang="zh-TW" dirty="0" smtClean="0"/>
              <a:t>Then interpolate the function value at the target position by using the 2 interpolated values in the other direction.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-direction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TW" dirty="0" smtClean="0"/>
              <a:t>The 2D domain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6096" y="2924944"/>
            <a:ext cx="244827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28084" y="45363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2472" y="2816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776356" y="2816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776356" y="45768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5" idx="1"/>
            <a:endCxn id="5" idx="3"/>
          </p:cNvCxnSpPr>
          <p:nvPr/>
        </p:nvCxnSpPr>
        <p:spPr>
          <a:xfrm>
            <a:off x="5436096" y="3789040"/>
            <a:ext cx="24482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156176" y="2924944"/>
            <a:ext cx="0" cy="17281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92527" y="3717032"/>
            <a:ext cx="14401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22052" y="24391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baseline="-25000" dirty="0">
                <a:solidFill>
                  <a:srgbClr val="0070C0"/>
                </a:solidFill>
              </a:rPr>
              <a:t>3</a:t>
            </a:r>
            <a:r>
              <a:rPr lang="en-US" altLang="zh-TW" dirty="0" smtClean="0">
                <a:solidFill>
                  <a:srgbClr val="0070C0"/>
                </a:solidFill>
              </a:rPr>
              <a:t>, f</a:t>
            </a:r>
            <a:r>
              <a:rPr lang="en-US" altLang="zh-TW" baseline="-25000" dirty="0">
                <a:solidFill>
                  <a:srgbClr val="0070C0"/>
                </a:solidFill>
              </a:rPr>
              <a:t>3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25935" y="24391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baseline="-25000" dirty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, f</a:t>
            </a:r>
            <a:r>
              <a:rPr lang="en-US" altLang="zh-TW" baseline="-25000" dirty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5936" y="48072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baseline="-25000" dirty="0">
                <a:solidFill>
                  <a:srgbClr val="0070C0"/>
                </a:solidFill>
              </a:rPr>
              <a:t>1</a:t>
            </a:r>
            <a:r>
              <a:rPr lang="en-US" altLang="zh-TW" dirty="0" smtClean="0">
                <a:solidFill>
                  <a:srgbClr val="0070C0"/>
                </a:solidFill>
              </a:rPr>
              <a:t>, f</a:t>
            </a:r>
            <a:r>
              <a:rPr lang="en-US" altLang="zh-TW" baseline="-25000" dirty="0">
                <a:solidFill>
                  <a:srgbClr val="0070C0"/>
                </a:solidFill>
              </a:rPr>
              <a:t>1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7179" y="46827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TW" dirty="0" smtClean="0">
                <a:solidFill>
                  <a:srgbClr val="0070C0"/>
                </a:solidFill>
              </a:rPr>
              <a:t>, f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5185676" y="3789040"/>
            <a:ext cx="142408" cy="747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885594" y="3978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88873" y="472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5771086" y="4536343"/>
            <a:ext cx="107499" cy="534678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252864" y="33698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s,t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D82-DD8E-4041-BF60-1DD3D0195567}" type="datetime1">
              <a:rPr lang="zh-TW" altLang="en-US" smtClean="0"/>
              <a:t>2019/9/27</a:t>
            </a:fld>
            <a:endParaRPr lang="zh-TW" alt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85594" y="2924944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85594" y="5301208"/>
            <a:ext cx="2640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19"/>
          <p:cNvSpPr txBox="1"/>
          <p:nvPr/>
        </p:nvSpPr>
        <p:spPr>
          <a:xfrm>
            <a:off x="4734164" y="26260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0" name="文字方塊 19"/>
          <p:cNvSpPr txBox="1"/>
          <p:nvPr/>
        </p:nvSpPr>
        <p:spPr>
          <a:xfrm>
            <a:off x="7476274" y="51479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7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Bi-linear Interpolation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Bi-linear interpolation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zh-TW" dirty="0"/>
                      <m:t>;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h𝑘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;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Extensions</a:t>
                </a:r>
              </a:p>
              <a:p>
                <a:pPr lvl="1"/>
                <a:r>
                  <a:rPr lang="en-US" altLang="zh-TW" dirty="0" smtClean="0"/>
                  <a:t>For parallelogram</a:t>
                </a:r>
              </a:p>
              <a:p>
                <a:pPr lvl="1"/>
                <a:r>
                  <a:rPr lang="en-US" altLang="zh-TW" dirty="0" smtClean="0"/>
                  <a:t>For non-self intersected quadrilateral.</a:t>
                </a:r>
              </a:p>
              <a:p>
                <a:pPr lvl="1"/>
                <a:r>
                  <a:rPr lang="en-US" altLang="zh-TW" dirty="0" smtClean="0"/>
                  <a:t>For 2D convex polygons.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domain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6096" y="2924944"/>
            <a:ext cx="244827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28084" y="45363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372472" y="2816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776356" y="2816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776356" y="45768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5" idx="1"/>
            <a:endCxn id="5" idx="3"/>
          </p:cNvCxnSpPr>
          <p:nvPr/>
        </p:nvCxnSpPr>
        <p:spPr>
          <a:xfrm>
            <a:off x="5436096" y="3789040"/>
            <a:ext cx="24482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156176" y="2924944"/>
            <a:ext cx="0" cy="17281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92527" y="3717032"/>
            <a:ext cx="14401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22052" y="24391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3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25935" y="24391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525936" y="4807242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85676" y="48072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5185676" y="3789040"/>
            <a:ext cx="142408" cy="747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885594" y="3978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88873" y="472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5771086" y="4536343"/>
            <a:ext cx="135657" cy="408370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033422" y="353236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85032" y="353236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4EC-84D2-4EDF-9CF5-E77075384CF8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Bi-linear Interpolation for Quads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The algorithm</a:t>
            </a:r>
          </a:p>
          <a:p>
            <a:pPr lvl="1"/>
            <a:r>
              <a:rPr lang="en-US" altLang="zh-TW" dirty="0" smtClean="0"/>
              <a:t>Interpolate Q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Q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in 2 edges in the y-axis by using the 4 corners;</a:t>
            </a:r>
          </a:p>
          <a:p>
            <a:pPr lvl="1"/>
            <a:r>
              <a:rPr lang="en-US" altLang="zh-TW" dirty="0" smtClean="0"/>
              <a:t>Interpolate the function value using Q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Q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and linear interpolation;</a:t>
            </a:r>
          </a:p>
          <a:p>
            <a:pPr lvl="1"/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Convex quad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39D-5235-4457-85CC-40A486E6857C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5410200" y="2562225"/>
            <a:ext cx="2524125" cy="2295525"/>
          </a:xfrm>
          <a:custGeom>
            <a:avLst/>
            <a:gdLst>
              <a:gd name="connsiteX0" fmla="*/ 0 w 2524125"/>
              <a:gd name="connsiteY0" fmla="*/ 1314450 h 2295525"/>
              <a:gd name="connsiteX1" fmla="*/ 495300 w 2524125"/>
              <a:gd name="connsiteY1" fmla="*/ 0 h 2295525"/>
              <a:gd name="connsiteX2" fmla="*/ 2524125 w 2524125"/>
              <a:gd name="connsiteY2" fmla="*/ 409575 h 2295525"/>
              <a:gd name="connsiteX3" fmla="*/ 1581150 w 2524125"/>
              <a:gd name="connsiteY3" fmla="*/ 2295525 h 2295525"/>
              <a:gd name="connsiteX4" fmla="*/ 0 w 2524125"/>
              <a:gd name="connsiteY4" fmla="*/ 131445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2295525">
                <a:moveTo>
                  <a:pt x="0" y="1314450"/>
                </a:moveTo>
                <a:lnTo>
                  <a:pt x="495300" y="0"/>
                </a:lnTo>
                <a:lnTo>
                  <a:pt x="2524125" y="409575"/>
                </a:lnTo>
                <a:lnTo>
                  <a:pt x="1581150" y="2295525"/>
                </a:lnTo>
                <a:lnTo>
                  <a:pt x="0" y="131445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48064" y="2276872"/>
            <a:ext cx="0" cy="25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48064" y="4857750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651" y="3156967"/>
            <a:ext cx="1070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8064" y="3228975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51377" y="3156967"/>
            <a:ext cx="121965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5586946" y="3156967"/>
            <a:ext cx="121965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Straight Connector 18"/>
          <p:cNvCxnSpPr>
            <a:stCxn id="8" idx="1"/>
            <a:endCxn id="8" idx="0"/>
          </p:cNvCxnSpPr>
          <p:nvPr/>
        </p:nvCxnSpPr>
        <p:spPr>
          <a:xfrm flipH="1">
            <a:off x="5410200" y="2562225"/>
            <a:ext cx="495300" cy="13144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8" idx="3"/>
          </p:cNvCxnSpPr>
          <p:nvPr/>
        </p:nvCxnSpPr>
        <p:spPr>
          <a:xfrm flipH="1">
            <a:off x="6991350" y="2971800"/>
            <a:ext cx="942975" cy="1885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4"/>
          <p:cNvSpPr txBox="1"/>
          <p:nvPr/>
        </p:nvSpPr>
        <p:spPr>
          <a:xfrm>
            <a:off x="5564874" y="220372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3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3" name="文字方塊 17"/>
          <p:cNvSpPr txBox="1"/>
          <p:nvPr/>
        </p:nvSpPr>
        <p:spPr>
          <a:xfrm>
            <a:off x="5017105" y="389367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4" name="文字方塊 16"/>
          <p:cNvSpPr txBox="1"/>
          <p:nvPr/>
        </p:nvSpPr>
        <p:spPr>
          <a:xfrm>
            <a:off x="6699449" y="4813305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5" name="文字方塊 15"/>
          <p:cNvSpPr txBox="1"/>
          <p:nvPr/>
        </p:nvSpPr>
        <p:spPr>
          <a:xfrm>
            <a:off x="7695894" y="258127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, f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4513" y="4748129"/>
            <a:ext cx="133672" cy="1115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7851169" y="2934890"/>
            <a:ext cx="133672" cy="1115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27"/>
          <p:cNvSpPr/>
          <p:nvPr/>
        </p:nvSpPr>
        <p:spPr>
          <a:xfrm>
            <a:off x="5343364" y="3815693"/>
            <a:ext cx="133672" cy="1115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5856469" y="2540794"/>
            <a:ext cx="133672" cy="1115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16"/>
          <p:cNvSpPr txBox="1"/>
          <p:nvPr/>
        </p:nvSpPr>
        <p:spPr>
          <a:xfrm>
            <a:off x="5073547" y="2798599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TW" dirty="0" smtClean="0">
                <a:solidFill>
                  <a:srgbClr val="7030A0"/>
                </a:solidFill>
              </a:rPr>
              <a:t>, t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1" name="文字方塊 16"/>
          <p:cNvSpPr txBox="1"/>
          <p:nvPr/>
        </p:nvSpPr>
        <p:spPr>
          <a:xfrm>
            <a:off x="7833831" y="3081958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</a:t>
            </a:r>
            <a:r>
              <a:rPr lang="en-US" altLang="zh-TW" baseline="-25000" dirty="0">
                <a:solidFill>
                  <a:srgbClr val="7030A0"/>
                </a:solidFill>
              </a:rPr>
              <a:t>2</a:t>
            </a:r>
            <a:r>
              <a:rPr lang="en-US" altLang="zh-TW" dirty="0" smtClean="0">
                <a:solidFill>
                  <a:srgbClr val="7030A0"/>
                </a:solidFill>
              </a:rPr>
              <a:t>, t</a:t>
            </a:r>
            <a:r>
              <a:rPr lang="en-US" altLang="zh-TW" baseline="-25000" dirty="0">
                <a:solidFill>
                  <a:srgbClr val="7030A0"/>
                </a:solidFill>
              </a:rPr>
              <a:t>2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2440" y="30179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92111" y="5307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33968" y="5805264"/>
            <a:ext cx="20174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16"/>
          <p:cNvSpPr txBox="1"/>
          <p:nvPr/>
        </p:nvSpPr>
        <p:spPr>
          <a:xfrm>
            <a:off x="5273278" y="5411716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TW" dirty="0" smtClean="0">
                <a:solidFill>
                  <a:srgbClr val="7030A0"/>
                </a:solidFill>
              </a:rPr>
              <a:t>, t</a:t>
            </a:r>
            <a:r>
              <a:rPr lang="en-US" altLang="zh-TW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8" name="文字方塊 16"/>
          <p:cNvSpPr txBox="1"/>
          <p:nvPr/>
        </p:nvSpPr>
        <p:spPr>
          <a:xfrm>
            <a:off x="7575620" y="5390411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</a:t>
            </a:r>
            <a:r>
              <a:rPr lang="en-US" altLang="zh-TW" baseline="-25000" dirty="0">
                <a:solidFill>
                  <a:srgbClr val="7030A0"/>
                </a:solidFill>
              </a:rPr>
              <a:t>2</a:t>
            </a:r>
            <a:r>
              <a:rPr lang="en-US" altLang="zh-TW" dirty="0" smtClean="0">
                <a:solidFill>
                  <a:srgbClr val="7030A0"/>
                </a:solidFill>
              </a:rPr>
              <a:t>, t</a:t>
            </a:r>
            <a:r>
              <a:rPr lang="en-US" altLang="zh-TW" baseline="-25000" dirty="0">
                <a:solidFill>
                  <a:srgbClr val="7030A0"/>
                </a:solidFill>
              </a:rPr>
              <a:t>2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15271" y="5750183"/>
            <a:ext cx="136106" cy="1246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5689678" y="5757448"/>
            <a:ext cx="136106" cy="1246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ectangle 40"/>
          <p:cNvSpPr/>
          <p:nvPr/>
        </p:nvSpPr>
        <p:spPr>
          <a:xfrm>
            <a:off x="6318683" y="5750183"/>
            <a:ext cx="125525" cy="1319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Is the bilinear interpolation function a linear polynomial?</a:t>
                </a:r>
              </a:p>
              <a:p>
                <a:pPr lvl="1"/>
                <a:r>
                  <a:rPr lang="en-US" altLang="zh-TW" dirty="0" smtClean="0"/>
                  <a:t>No. It is a quadratic polynomial.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𝐴𝑥𝑦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𝐵𝑥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𝐶𝑦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a hyperbola.</a:t>
                </a:r>
              </a:p>
              <a:p>
                <a:pPr lvl="2"/>
                <a:endParaRPr lang="en-US" altLang="zh-TW" dirty="0" smtClean="0"/>
              </a:p>
              <a:p>
                <a:r>
                  <a:rPr lang="en-US" altLang="zh-TW" i="1" dirty="0" smtClean="0"/>
                  <a:t>Convex combination</a:t>
                </a:r>
                <a:r>
                  <a:rPr lang="en-US" altLang="zh-TW" dirty="0" smtClean="0"/>
                  <a:t>: the interpolated function values are bounded by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3100" r="-4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sz="2600" dirty="0" smtClean="0"/>
                  <a:t>Any </a:t>
                </a:r>
                <a:r>
                  <a:rPr lang="en-US" altLang="zh-TW" sz="2600" dirty="0" err="1" smtClean="0"/>
                  <a:t>iso</a:t>
                </a:r>
                <a:r>
                  <a:rPr lang="en-US" altLang="zh-TW" sz="2600" dirty="0" smtClean="0"/>
                  <a:t>-curve of </a:t>
                </a:r>
                <a:r>
                  <a:rPr lang="en-US" altLang="zh-TW" sz="2600" i="1" dirty="0" smtClean="0"/>
                  <a:t>p(</a:t>
                </a:r>
                <a:r>
                  <a:rPr lang="en-US" altLang="zh-TW" sz="2600" i="1" dirty="0" err="1" smtClean="0"/>
                  <a:t>x,y</a:t>
                </a:r>
                <a:r>
                  <a:rPr lang="en-US" altLang="zh-TW" sz="2600" i="1" dirty="0" smtClean="0"/>
                  <a:t>)</a:t>
                </a:r>
                <a:r>
                  <a:rPr lang="en-US" altLang="zh-TW" sz="2600" dirty="0" smtClean="0"/>
                  <a:t> is a hyperbola.</a:t>
                </a:r>
              </a:p>
              <a:p>
                <a:pPr marL="914400" lvl="2" indent="0">
                  <a:buNone/>
                </a:pPr>
                <a:endParaRPr lang="en-US" altLang="zh-TW" sz="1800" dirty="0" smtClean="0"/>
              </a:p>
              <a:p>
                <a:pPr marL="457200" lvl="1" indent="0">
                  <a:buNone/>
                </a:pPr>
                <a:r>
                  <a:rPr lang="en-US" altLang="zh-TW" sz="2200" b="0" i="1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200" dirty="0" smtClean="0"/>
                  <a:t> forms an </a:t>
                </a:r>
                <a:r>
                  <a:rPr lang="en-US" altLang="zh-TW" sz="2200" dirty="0" err="1" smtClean="0"/>
                  <a:t>iso</a:t>
                </a:r>
                <a:r>
                  <a:rPr lang="en-US" altLang="zh-TW" sz="2200" dirty="0" smtClean="0"/>
                  <a:t>-curve.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940152" y="3284984"/>
            <a:ext cx="23042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829300" y="3907596"/>
            <a:ext cx="790575" cy="721554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724128" y="3546818"/>
            <a:ext cx="1368152" cy="1250333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5940499" y="3134756"/>
            <a:ext cx="1584176" cy="1699822"/>
          </a:xfrm>
          <a:custGeom>
            <a:avLst/>
            <a:gdLst>
              <a:gd name="connsiteX0" fmla="*/ 0 w 790575"/>
              <a:gd name="connsiteY0" fmla="*/ 7179 h 721554"/>
              <a:gd name="connsiteX1" fmla="*/ 361950 w 790575"/>
              <a:gd name="connsiteY1" fmla="*/ 102429 h 721554"/>
              <a:gd name="connsiteX2" fmla="*/ 790575 w 790575"/>
              <a:gd name="connsiteY2" fmla="*/ 721554 h 72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721554">
                <a:moveTo>
                  <a:pt x="0" y="7179"/>
                </a:moveTo>
                <a:cubicBezTo>
                  <a:pt x="115094" y="-4727"/>
                  <a:pt x="230188" y="-16633"/>
                  <a:pt x="361950" y="102429"/>
                </a:cubicBezTo>
                <a:cubicBezTo>
                  <a:pt x="493712" y="221491"/>
                  <a:pt x="717550" y="616779"/>
                  <a:pt x="790575" y="7215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7743825" y="2990850"/>
            <a:ext cx="800100" cy="752475"/>
          </a:xfrm>
          <a:custGeom>
            <a:avLst/>
            <a:gdLst>
              <a:gd name="connsiteX0" fmla="*/ 0 w 800100"/>
              <a:gd name="connsiteY0" fmla="*/ 0 h 752475"/>
              <a:gd name="connsiteX1" fmla="*/ 152400 w 800100"/>
              <a:gd name="connsiteY1" fmla="*/ 571500 h 752475"/>
              <a:gd name="connsiteX2" fmla="*/ 800100 w 800100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752475">
                <a:moveTo>
                  <a:pt x="0" y="0"/>
                </a:moveTo>
                <a:cubicBezTo>
                  <a:pt x="9525" y="223044"/>
                  <a:pt x="19050" y="446088"/>
                  <a:pt x="152400" y="571500"/>
                </a:cubicBezTo>
                <a:cubicBezTo>
                  <a:pt x="285750" y="696912"/>
                  <a:pt x="542925" y="724693"/>
                  <a:pt x="800100" y="7524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077075" y="2867025"/>
            <a:ext cx="1438275" cy="1504950"/>
          </a:xfrm>
          <a:custGeom>
            <a:avLst/>
            <a:gdLst>
              <a:gd name="connsiteX0" fmla="*/ 0 w 1438275"/>
              <a:gd name="connsiteY0" fmla="*/ 0 h 1504950"/>
              <a:gd name="connsiteX1" fmla="*/ 514350 w 1438275"/>
              <a:gd name="connsiteY1" fmla="*/ 1057275 h 1504950"/>
              <a:gd name="connsiteX2" fmla="*/ 1438275 w 1438275"/>
              <a:gd name="connsiteY2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504950">
                <a:moveTo>
                  <a:pt x="0" y="0"/>
                </a:moveTo>
                <a:cubicBezTo>
                  <a:pt x="137319" y="403225"/>
                  <a:pt x="274638" y="806450"/>
                  <a:pt x="514350" y="1057275"/>
                </a:cubicBezTo>
                <a:cubicBezTo>
                  <a:pt x="754062" y="1308100"/>
                  <a:pt x="1096168" y="1406525"/>
                  <a:pt x="1438275" y="150495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Interpolation methods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7A2-FE51-4D8C-89C1-5EE1511EA8A8}" type="datetime1">
              <a:rPr lang="zh-TW" altLang="en-US" smtClean="0"/>
              <a:t>2019/9/27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1525</Words>
  <Application>Microsoft Office PowerPoint</Application>
  <PresentationFormat>On-screen Show (4:3)</PresentationFormat>
  <Paragraphs>456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方程式</vt:lpstr>
      <vt:lpstr>Other Interpolation and Fitting Methods</vt:lpstr>
      <vt:lpstr>Outline</vt:lpstr>
      <vt:lpstr>Linear Interpolation</vt:lpstr>
      <vt:lpstr>Piecewise Linear Interpolation</vt:lpstr>
      <vt:lpstr>The Inverse Problem</vt:lpstr>
      <vt:lpstr>Bi-linear Interpolation</vt:lpstr>
      <vt:lpstr>Bi-linear Interpolation</vt:lpstr>
      <vt:lpstr>Bi-linear Interpolation for Quads</vt:lpstr>
      <vt:lpstr>Discussion</vt:lpstr>
      <vt:lpstr>Discussion</vt:lpstr>
      <vt:lpstr>Tri-Linear Interpolation</vt:lpstr>
      <vt:lpstr>Application of Tri-linear Interpolation</vt:lpstr>
      <vt:lpstr>Interpolation in Finite Element Analysis (FEA)</vt:lpstr>
      <vt:lpstr>Interpolation for Tetrahedral Meshes</vt:lpstr>
      <vt:lpstr>Interpolation Function of Tetrahedral Cell</vt:lpstr>
      <vt:lpstr>Tetrahedral Cell Containment Test</vt:lpstr>
      <vt:lpstr>The Barycentric Coordinates (1)</vt:lpstr>
      <vt:lpstr>The Barycentric Coordinates (2)</vt:lpstr>
      <vt:lpstr>Interpolation using Barycentric Coordinates</vt:lpstr>
      <vt:lpstr>Barycentric Coordinates of Hexahedral Cell</vt:lpstr>
      <vt:lpstr>Barycentric Coordinates of Hexahedral Cell</vt:lpstr>
      <vt:lpstr>Fitting vs. Interpolation</vt:lpstr>
      <vt:lpstr>Splines</vt:lpstr>
      <vt:lpstr>Cubic Splines</vt:lpstr>
      <vt:lpstr>Natural Cubic Splines</vt:lpstr>
      <vt:lpstr>Interpolation Conditions</vt:lpstr>
      <vt:lpstr>Construction Algorithm</vt:lpstr>
      <vt:lpstr>Other Popular Fitting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Interpolation Methods</dc:title>
  <dc:creator>guest123</dc:creator>
  <cp:lastModifiedBy>guest123</cp:lastModifiedBy>
  <cp:revision>25</cp:revision>
  <dcterms:created xsi:type="dcterms:W3CDTF">2017-07-09T07:00:23Z</dcterms:created>
  <dcterms:modified xsi:type="dcterms:W3CDTF">2019-09-27T08:47:52Z</dcterms:modified>
</cp:coreProperties>
</file>