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3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AE98E-C7EF-4E5E-A7F9-75D874632FAD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68FF-1B7E-4D17-AA06-C96153463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0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F44D-1813-4EBC-8337-B4FEC8247EA2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55A8-28B9-40B5-8BB8-B36B30BADE7D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0287-B0AD-4EC8-BEE8-E6F9296126C8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23D4-58CA-4FFE-99AF-3BFE2EEFBEF2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FD40-2290-4900-AD97-16BB271A8DD0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4DB9-631D-4DC3-94F5-B975B419E6E3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3D5-06E6-4A0D-ACDF-7BEE86D67DA4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FB43-4868-43C2-898E-F99E4077E58D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1516-A9DA-4EB5-96B8-BE5AA760AF4F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BFC-981F-4A95-A0B7-135827F68476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4D7-1E8F-492C-9991-2756E5709F2E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511B-0A0C-4CF2-A088-02727A906007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Trapezoid Rule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 integration </a:t>
            </a:r>
            <a:r>
              <a:rPr lang="en-US" altLang="zh-TW" dirty="0" smtClean="0"/>
              <a:t>method based on linear interpolation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C3A-80DC-485C-AF64-20FD94709C4B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Truncation Error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341088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TW" sz="4000" dirty="0" smtClean="0"/>
                  <a:t>In a single interval: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9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9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900" b="0" i="1" smtClean="0">
                        <a:latin typeface="Cambria Math"/>
                      </a:rPr>
                      <m:t>=</m:t>
                    </m:r>
                    <m:r>
                      <a:rPr lang="en-US" altLang="zh-TW" sz="29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9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9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900" b="0" i="1" smtClean="0">
                                <a:latin typeface="Cambria Math"/>
                              </a:rPr>
                              <m:t>"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900" b="0" i="1" smtClean="0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TW" sz="2900" b="0" i="1" smtClean="0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9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9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9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9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9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29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900" dirty="0" smtClean="0"/>
                  <a:t>, </a:t>
                </a:r>
              </a:p>
              <a:p>
                <a:pPr lvl="1"/>
                <a:r>
                  <a:rPr lang="en-US" altLang="zh-TW" sz="2900" dirty="0" smtClean="0"/>
                  <a:t>Where </a:t>
                </a:r>
                <a:r>
                  <a:rPr lang="en-US" altLang="zh-TW" sz="2900" i="1" dirty="0" smtClean="0"/>
                  <a:t>p(t)</a:t>
                </a:r>
                <a:r>
                  <a:rPr lang="en-US" altLang="zh-TW" sz="2900" dirty="0" smtClean="0"/>
                  <a:t> is a linear polynomial.</a:t>
                </a:r>
              </a:p>
              <a:p>
                <a:pPr lvl="2"/>
                <a:endParaRPr lang="en-US" altLang="zh-TW" sz="25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sz="2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sz="2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sz="2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9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sup>
                      <m:e>
                        <m:r>
                          <a:rPr lang="en-US" altLang="zh-TW" sz="2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2900" b="0" i="1" smtClean="0">
                            <a:latin typeface="Cambria Math"/>
                          </a:rPr>
                          <m:t>𝑑𝑡</m:t>
                        </m:r>
                        <m:r>
                          <a:rPr lang="en-US" altLang="zh-TW" sz="2900" b="0" i="1" smtClean="0">
                            <a:latin typeface="Cambria Math"/>
                            <a:ea typeface="Cambria Math"/>
                          </a:rPr>
                          <m:t>≈</m:t>
                        </m:r>
                        <m:nary>
                          <m:naryPr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TW" sz="29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TW" sz="29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zh-TW" sz="29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sz="29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900" b="0" i="1" smtClean="0"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  <m:r>
                              <a:rPr lang="en-US" altLang="zh-TW" sz="29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TW" sz="2900" b="0" i="1" smtClean="0">
                                <a:latin typeface="Cambria Math"/>
                                <a:ea typeface="Cambria Math"/>
                              </a:rPr>
                              <m:t>𝐸𝑟𝑟</m:t>
                            </m:r>
                            <m:d>
                              <m:dPr>
                                <m:ctrlPr>
                                  <a:rPr lang="en-US" altLang="zh-TW" sz="29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zh-TW" sz="2900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sz="2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sz="2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9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9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sz="2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9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9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TW" sz="29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</m:sup>
                      <m:e>
                        <m:r>
                          <a:rPr lang="en-US" altLang="zh-TW" sz="2900" i="1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9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2900" i="1">
                            <a:latin typeface="Cambria Math"/>
                            <a:ea typeface="Cambria Math"/>
                          </a:rPr>
                          <m:t>𝑑𝑡</m:t>
                        </m:r>
                        <m:r>
                          <a:rPr lang="en-US" altLang="zh-TW" sz="29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box>
                          <m:boxPr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sz="29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9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9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9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9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TW" sz="2900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29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box>
                      </m:e>
                    </m:nary>
                  </m:oMath>
                </a14:m>
                <a:r>
                  <a:rPr lang="en-US" altLang="zh-TW" sz="2900" dirty="0" smtClean="0"/>
                  <a:t> </a:t>
                </a:r>
                <a:r>
                  <a:rPr lang="en-US" altLang="zh-TW" sz="2900" dirty="0" smtClean="0">
                    <a:solidFill>
                      <a:srgbClr val="0070C0"/>
                    </a:solidFill>
                  </a:rPr>
                  <a:t>//the trapezoid rule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900" b="0" i="1" smtClean="0">
                        <a:latin typeface="Cambria Math"/>
                      </a:rPr>
                      <m:t>𝐸𝑟𝑟</m:t>
                    </m:r>
                    <m:d>
                      <m:dPr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9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9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9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TW" sz="2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9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sz="2900" i="1">
                                    <a:latin typeface="Cambria Math"/>
                                  </a:rPr>
                                  <m:t>"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900" i="1">
                                    <a:latin typeface="Cambria Math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sz="2900" i="1">
                                <a:latin typeface="Cambria Math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9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9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9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9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29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9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9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9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9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9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TW" sz="2900" dirty="0" smtClean="0"/>
                  <a:t>, </a:t>
                </a:r>
              </a:p>
              <a:p>
                <a:pPr marL="457200" lvl="1" indent="0">
                  <a:buNone/>
                </a:pPr>
                <a:r>
                  <a:rPr lang="en-US" altLang="zh-TW" sz="2900" dirty="0"/>
                  <a:t> </a:t>
                </a:r>
                <a:r>
                  <a:rPr lang="en-US" altLang="zh-TW" sz="29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29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9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900" b="0" i="1" smtClean="0">
                                <a:latin typeface="Cambria Math"/>
                              </a:rPr>
                              <m:t>"</m:t>
                            </m:r>
                          </m:sup>
                        </m:sSup>
                        <m:r>
                          <a:rPr lang="en-US" altLang="zh-TW" sz="2900" b="0" i="1" smtClean="0">
                            <a:latin typeface="Cambria Math"/>
                          </a:rPr>
                          <m:t>(</m:t>
                        </m:r>
                        <m:r>
                          <a:rPr lang="zh-TW" altLang="en-US" sz="2900" b="0" i="1" smtClean="0">
                            <a:latin typeface="Cambria Math"/>
                          </a:rPr>
                          <m:t>𝜉</m:t>
                        </m:r>
                        <m:r>
                          <a:rPr lang="en-US" altLang="zh-TW" sz="29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9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900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sz="29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sz="2900" b="0" i="1" smtClean="0">
                        <a:latin typeface="Cambria Math"/>
                      </a:rPr>
                      <m:t>=</m:t>
                    </m:r>
                    <m:r>
                      <a:rPr lang="en-US" altLang="zh-TW" sz="2900" b="0" i="1" smtClean="0">
                        <a:latin typeface="Cambria Math"/>
                      </a:rPr>
                      <m:t>𝑂</m:t>
                    </m:r>
                    <m:r>
                      <a:rPr lang="en-US" altLang="zh-TW" sz="29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900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sz="29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sz="29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341088" cy="4525963"/>
              </a:xfrm>
              <a:blipFill>
                <a:blip r:embed="rId2"/>
                <a:stretch>
                  <a:fillRect l="-2528" t="-3369" r="-18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Linear interpolation in each interval</a:t>
            </a:r>
          </a:p>
          <a:p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5148064" y="4509120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5148064" y="378904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7596336" y="321297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/>
          <p:nvPr/>
        </p:nvSpPr>
        <p:spPr>
          <a:xfrm>
            <a:off x="5162550" y="3068370"/>
            <a:ext cx="2447925" cy="985354"/>
          </a:xfrm>
          <a:custGeom>
            <a:avLst/>
            <a:gdLst>
              <a:gd name="connsiteX0" fmla="*/ 0 w 2447925"/>
              <a:gd name="connsiteY0" fmla="*/ 713055 h 985354"/>
              <a:gd name="connsiteX1" fmla="*/ 1076325 w 2447925"/>
              <a:gd name="connsiteY1" fmla="*/ 951180 h 985354"/>
              <a:gd name="connsiteX2" fmla="*/ 1781175 w 2447925"/>
              <a:gd name="connsiteY2" fmla="*/ 55830 h 985354"/>
              <a:gd name="connsiteX3" fmla="*/ 2447925 w 2447925"/>
              <a:gd name="connsiteY3" fmla="*/ 170130 h 98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925" h="985354">
                <a:moveTo>
                  <a:pt x="0" y="713055"/>
                </a:moveTo>
                <a:cubicBezTo>
                  <a:pt x="389731" y="886886"/>
                  <a:pt x="779463" y="1060718"/>
                  <a:pt x="1076325" y="951180"/>
                </a:cubicBezTo>
                <a:cubicBezTo>
                  <a:pt x="1373188" y="841643"/>
                  <a:pt x="1552575" y="186005"/>
                  <a:pt x="1781175" y="55830"/>
                </a:cubicBezTo>
                <a:cubicBezTo>
                  <a:pt x="2009775" y="-74345"/>
                  <a:pt x="2228850" y="47892"/>
                  <a:pt x="2447925" y="170130"/>
                </a:cubicBezTo>
              </a:path>
            </a:pathLst>
          </a:cu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endCxn id="13" idx="3"/>
          </p:cNvCxnSpPr>
          <p:nvPr/>
        </p:nvCxnSpPr>
        <p:spPr>
          <a:xfrm flipV="1">
            <a:off x="5148064" y="3238500"/>
            <a:ext cx="2462411" cy="5505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87662" y="451403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53834" y="45368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baseline="-25000" dirty="0" smtClean="0"/>
              <a:t>i+1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5F2C-7D7E-4187-B2E6-C06484D83E50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Truncation Error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In a single interval: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𝐸𝑟𝑟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"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In the entire region, assume </a:t>
                </a:r>
                <a:r>
                  <a:rPr lang="en-US" altLang="zh-TW" i="1" dirty="0" smtClean="0"/>
                  <a:t>a=t</a:t>
                </a:r>
                <a:r>
                  <a:rPr lang="en-US" altLang="zh-TW" i="1" baseline="-25000" dirty="0"/>
                  <a:t>0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b=</a:t>
                </a:r>
                <a:r>
                  <a:rPr lang="en-US" altLang="zh-TW" i="1" dirty="0" err="1" smtClean="0"/>
                  <a:t>t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dirty="0" smtClean="0"/>
                  <a:t>, 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𝐸𝑟𝑟𝑜𝑟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"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. </a:t>
                </a:r>
              </a:p>
              <a:p>
                <a:pPr lvl="2"/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Assume the samples are equal-spaced </a:t>
                </a:r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𝐸𝑟𝑟𝑜𝑟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"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zh-TW" altLang="en-US" b="0" i="1" smtClean="0">
                        <a:latin typeface="Cambria Math"/>
                      </a:rPr>
                      <m:t>𝜉</m:t>
                    </m:r>
                    <m:r>
                      <a:rPr lang="en-US" altLang="zh-TW" b="0" i="1" smtClean="0">
                        <a:latin typeface="Cambria Math"/>
                      </a:rPr>
                      <m:t>)/2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𝐸𝑟𝑟𝑜𝑟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59" t="-2426" b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Linear interpolation in each interval</a:t>
            </a:r>
          </a:p>
          <a:p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5148064" y="4509120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5148064" y="378904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7596336" y="321297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/>
          <p:nvPr/>
        </p:nvSpPr>
        <p:spPr>
          <a:xfrm>
            <a:off x="5162550" y="3068370"/>
            <a:ext cx="2447925" cy="985354"/>
          </a:xfrm>
          <a:custGeom>
            <a:avLst/>
            <a:gdLst>
              <a:gd name="connsiteX0" fmla="*/ 0 w 2447925"/>
              <a:gd name="connsiteY0" fmla="*/ 713055 h 985354"/>
              <a:gd name="connsiteX1" fmla="*/ 1076325 w 2447925"/>
              <a:gd name="connsiteY1" fmla="*/ 951180 h 985354"/>
              <a:gd name="connsiteX2" fmla="*/ 1781175 w 2447925"/>
              <a:gd name="connsiteY2" fmla="*/ 55830 h 985354"/>
              <a:gd name="connsiteX3" fmla="*/ 2447925 w 2447925"/>
              <a:gd name="connsiteY3" fmla="*/ 170130 h 98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925" h="985354">
                <a:moveTo>
                  <a:pt x="0" y="713055"/>
                </a:moveTo>
                <a:cubicBezTo>
                  <a:pt x="389731" y="886886"/>
                  <a:pt x="779463" y="1060718"/>
                  <a:pt x="1076325" y="951180"/>
                </a:cubicBezTo>
                <a:cubicBezTo>
                  <a:pt x="1373188" y="841643"/>
                  <a:pt x="1552575" y="186005"/>
                  <a:pt x="1781175" y="55830"/>
                </a:cubicBezTo>
                <a:cubicBezTo>
                  <a:pt x="2009775" y="-74345"/>
                  <a:pt x="2228850" y="47892"/>
                  <a:pt x="2447925" y="170130"/>
                </a:cubicBezTo>
              </a:path>
            </a:pathLst>
          </a:cu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endCxn id="13" idx="3"/>
          </p:cNvCxnSpPr>
          <p:nvPr/>
        </p:nvCxnSpPr>
        <p:spPr>
          <a:xfrm flipV="1">
            <a:off x="5148064" y="3238500"/>
            <a:ext cx="2462411" cy="5505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87662" y="451403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53834" y="45368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baseline="-25000" dirty="0" smtClean="0"/>
              <a:t>i+1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576F-3389-4129-B83A-C7E403F9F27C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7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Trapezoid rule:</a:t>
                </a:r>
              </a:p>
              <a:p>
                <a:pPr lvl="1"/>
                <a:r>
                  <a:rPr lang="en-US" altLang="zh-TW" dirty="0" smtClean="0"/>
                  <a:t>Using a piecewise linear spline S(t) to interpolate f(t);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𝑑𝑡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≈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sz="3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+2</m:t>
                        </m:r>
                        <m:nary>
                          <m:naryPr>
                            <m:chr m:val="∑"/>
                            <m:ctrlP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33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altLang="zh-TW" sz="3300" dirty="0">
                    <a:solidFill>
                      <a:srgbClr val="FF0000"/>
                    </a:solidFill>
                  </a:rPr>
                  <a:t>. </a:t>
                </a:r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rgbClr val="0070C0"/>
                    </a:solidFill>
                  </a:rPr>
                  <a:t>Error bound</a:t>
                </a:r>
              </a:p>
              <a:p>
                <a:pPr lvl="1"/>
                <a:r>
                  <a:rPr lang="en-US" altLang="zh-TW" dirty="0" smtClean="0"/>
                  <a:t>Single interval: O(</a:t>
                </a:r>
                <a:r>
                  <a:rPr lang="en-US" altLang="zh-TW" i="1" dirty="0" smtClean="0"/>
                  <a:t>h</a:t>
                </a:r>
                <a:r>
                  <a:rPr lang="en-US" altLang="zh-TW" i="1" baseline="30000" dirty="0" smtClean="0"/>
                  <a:t>3</a:t>
                </a:r>
                <a:r>
                  <a:rPr lang="en-US" altLang="zh-TW" dirty="0" smtClean="0"/>
                  <a:t>), </a:t>
                </a:r>
                <a:r>
                  <a:rPr lang="en-US" altLang="zh-TW" i="1" dirty="0" smtClean="0"/>
                  <a:t>h=(b-a)/n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</a:rPr>
                  <a:t>Entire region: O(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altLang="zh-TW" i="1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). 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In terms of maximum error, the trapezoid rule is optimal.</a:t>
                </a:r>
              </a:p>
              <a:p>
                <a:pPr lvl="1"/>
                <a:r>
                  <a:rPr lang="en-US" altLang="zh-TW" dirty="0" smtClean="0"/>
                  <a:t>Assume that the derivative of </a:t>
                </a:r>
                <a:r>
                  <a:rPr lang="en-US" altLang="zh-TW" i="1" dirty="0" smtClean="0"/>
                  <a:t>f(t)</a:t>
                </a:r>
                <a:r>
                  <a:rPr lang="en-US" altLang="zh-TW" dirty="0" smtClean="0"/>
                  <a:t> is bounded.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D174-D434-43D6-B4AC-5CD82894E1DC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Integration problem</a:t>
            </a:r>
          </a:p>
          <a:p>
            <a:r>
              <a:rPr lang="en-US" altLang="zh-TW" dirty="0" smtClean="0"/>
              <a:t>Riemann sum</a:t>
            </a:r>
          </a:p>
          <a:p>
            <a:r>
              <a:rPr lang="en-US" altLang="zh-TW" dirty="0" smtClean="0"/>
              <a:t>The trapezoid rule</a:t>
            </a:r>
          </a:p>
          <a:p>
            <a:r>
              <a:rPr lang="en-US" altLang="zh-TW" dirty="0" smtClean="0"/>
              <a:t>Truncation error analysis</a:t>
            </a:r>
          </a:p>
          <a:p>
            <a:r>
              <a:rPr lang="en-US" altLang="zh-TW" dirty="0" smtClean="0"/>
              <a:t>Example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7889-6513-4F55-AF6E-DA056C57069B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Integration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Input data: a list of n+1 samples.</a:t>
                </a:r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Goal: compute the integration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05" y="2348880"/>
            <a:ext cx="4032448" cy="111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6084168" y="234888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084168" y="4271367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6588224" y="3501008"/>
            <a:ext cx="0" cy="77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28384" y="2708920"/>
            <a:ext cx="0" cy="156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6581775" y="2692494"/>
            <a:ext cx="1457325" cy="947760"/>
          </a:xfrm>
          <a:custGeom>
            <a:avLst/>
            <a:gdLst>
              <a:gd name="connsiteX0" fmla="*/ 0 w 1457325"/>
              <a:gd name="connsiteY0" fmla="*/ 793656 h 947760"/>
              <a:gd name="connsiteX1" fmla="*/ 695325 w 1457325"/>
              <a:gd name="connsiteY1" fmla="*/ 898431 h 947760"/>
              <a:gd name="connsiteX2" fmla="*/ 1171575 w 1457325"/>
              <a:gd name="connsiteY2" fmla="*/ 98331 h 947760"/>
              <a:gd name="connsiteX3" fmla="*/ 1457325 w 1457325"/>
              <a:gd name="connsiteY3" fmla="*/ 41181 h 94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947760">
                <a:moveTo>
                  <a:pt x="0" y="793656"/>
                </a:moveTo>
                <a:cubicBezTo>
                  <a:pt x="250031" y="903987"/>
                  <a:pt x="500063" y="1014319"/>
                  <a:pt x="695325" y="898431"/>
                </a:cubicBezTo>
                <a:cubicBezTo>
                  <a:pt x="890588" y="782543"/>
                  <a:pt x="1044575" y="241206"/>
                  <a:pt x="1171575" y="98331"/>
                </a:cubicBezTo>
                <a:cubicBezTo>
                  <a:pt x="1298575" y="-44544"/>
                  <a:pt x="1377950" y="-1682"/>
                  <a:pt x="1457325" y="411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25359" y="42991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baseline="-25000" dirty="0" smtClean="0"/>
              <a:t>0</a:t>
            </a:r>
            <a:endParaRPr lang="zh-TW" altLang="en-US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865519" y="42991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</a:t>
            </a:r>
            <a:r>
              <a:rPr lang="en-US" altLang="zh-TW" baseline="-25000" dirty="0" err="1"/>
              <a:t>n</a:t>
            </a:r>
            <a:endParaRPr lang="zh-TW" altLang="en-US" baseline="-25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54BB-F198-4529-AB6D-0CB077AD9CD0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7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Riemann Sum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Divide the domain {</a:t>
                </a:r>
                <a:r>
                  <a:rPr lang="en-US" altLang="zh-TW" i="1" dirty="0" smtClean="0"/>
                  <a:t>t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i="1" dirty="0" smtClean="0"/>
                  <a:t>, </a:t>
                </a:r>
                <a:r>
                  <a:rPr lang="en-US" altLang="zh-TW" i="1" dirty="0" err="1" smtClean="0"/>
                  <a:t>t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dirty="0" smtClean="0"/>
                  <a:t>} into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intervals.</a:t>
                </a:r>
              </a:p>
              <a:p>
                <a:r>
                  <a:rPr lang="en-US" altLang="zh-TW" dirty="0" smtClean="0"/>
                  <a:t>Treat the function values in these intervals as constants;</a:t>
                </a:r>
              </a:p>
              <a:p>
                <a:r>
                  <a:rPr lang="en-US" altLang="zh-TW" dirty="0" smtClean="0"/>
                  <a:t>Take the sum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Error is bounded by </a:t>
                </a:r>
                <a:r>
                  <a:rPr lang="en-US" altLang="zh-TW" i="1" dirty="0" smtClean="0"/>
                  <a:t>O(h)</a:t>
                </a:r>
                <a:r>
                  <a:rPr lang="en-US" altLang="zh-TW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See the next slide for the proof.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61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Riemann sum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220072" y="5373216"/>
            <a:ext cx="273630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220072" y="4725144"/>
            <a:ext cx="216024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436096" y="4941168"/>
            <a:ext cx="504056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96728"/>
              </p:ext>
            </p:extLst>
          </p:nvPr>
        </p:nvGraphicFramePr>
        <p:xfrm>
          <a:off x="5076056" y="2708920"/>
          <a:ext cx="309634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r>
                        <a:rPr lang="en-US" altLang="zh-TW" baseline="-25000" dirty="0" smtClean="0"/>
                        <a:t>0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r>
                        <a:rPr lang="en-US" altLang="zh-TW" baseline="-25000" dirty="0" smtClean="0"/>
                        <a:t>1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</a:t>
                      </a:r>
                      <a:r>
                        <a:rPr lang="en-US" altLang="zh-TW" baseline="-25000" dirty="0" err="1" smtClean="0"/>
                        <a:t>n</a:t>
                      </a:r>
                      <a:endParaRPr lang="zh-TW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r>
                        <a:rPr lang="en-US" altLang="zh-TW" baseline="-25000" dirty="0" smtClean="0"/>
                        <a:t>0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r>
                        <a:rPr lang="en-US" altLang="zh-TW" baseline="-25000" dirty="0" smtClean="0"/>
                        <a:t>1</a:t>
                      </a:r>
                      <a:endParaRPr lang="zh-TW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</a:t>
                      </a:r>
                      <a:r>
                        <a:rPr lang="en-US" altLang="zh-TW" baseline="-25000" dirty="0" err="1" smtClean="0"/>
                        <a:t>n</a:t>
                      </a:r>
                      <a:endParaRPr lang="zh-TW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308304" y="4941168"/>
            <a:ext cx="23770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40152" y="4581128"/>
            <a:ext cx="216024" cy="7920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546006" y="4725144"/>
            <a:ext cx="410369" cy="6442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56176" y="4149080"/>
            <a:ext cx="216024" cy="12241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59599" y="4365104"/>
            <a:ext cx="216024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575623" y="4590256"/>
            <a:ext cx="360040" cy="7882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1152" y="4761148"/>
            <a:ext cx="387152" cy="6082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5219700" y="4158836"/>
            <a:ext cx="2714625" cy="797078"/>
          </a:xfrm>
          <a:custGeom>
            <a:avLst/>
            <a:gdLst>
              <a:gd name="connsiteX0" fmla="*/ 0 w 2714625"/>
              <a:gd name="connsiteY0" fmla="*/ 565564 h 797078"/>
              <a:gd name="connsiteX1" fmla="*/ 238125 w 2714625"/>
              <a:gd name="connsiteY1" fmla="*/ 794164 h 797078"/>
              <a:gd name="connsiteX2" fmla="*/ 752475 w 2714625"/>
              <a:gd name="connsiteY2" fmla="*/ 422689 h 797078"/>
              <a:gd name="connsiteX3" fmla="*/ 933450 w 2714625"/>
              <a:gd name="connsiteY3" fmla="*/ 3589 h 797078"/>
              <a:gd name="connsiteX4" fmla="*/ 1133475 w 2714625"/>
              <a:gd name="connsiteY4" fmla="*/ 232189 h 797078"/>
              <a:gd name="connsiteX5" fmla="*/ 1352550 w 2714625"/>
              <a:gd name="connsiteY5" fmla="*/ 441739 h 797078"/>
              <a:gd name="connsiteX6" fmla="*/ 1743075 w 2714625"/>
              <a:gd name="connsiteY6" fmla="*/ 622714 h 797078"/>
              <a:gd name="connsiteX7" fmla="*/ 2114550 w 2714625"/>
              <a:gd name="connsiteY7" fmla="*/ 794164 h 797078"/>
              <a:gd name="connsiteX8" fmla="*/ 2333625 w 2714625"/>
              <a:gd name="connsiteY8" fmla="*/ 584614 h 797078"/>
              <a:gd name="connsiteX9" fmla="*/ 2714625 w 2714625"/>
              <a:gd name="connsiteY9" fmla="*/ 356014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797078">
                <a:moveTo>
                  <a:pt x="0" y="565564"/>
                </a:moveTo>
                <a:cubicBezTo>
                  <a:pt x="56356" y="691770"/>
                  <a:pt x="112713" y="817977"/>
                  <a:pt x="238125" y="794164"/>
                </a:cubicBezTo>
                <a:cubicBezTo>
                  <a:pt x="363538" y="770352"/>
                  <a:pt x="636588" y="554451"/>
                  <a:pt x="752475" y="422689"/>
                </a:cubicBezTo>
                <a:cubicBezTo>
                  <a:pt x="868363" y="290926"/>
                  <a:pt x="869950" y="35339"/>
                  <a:pt x="933450" y="3589"/>
                </a:cubicBezTo>
                <a:cubicBezTo>
                  <a:pt x="996950" y="-28161"/>
                  <a:pt x="1063625" y="159164"/>
                  <a:pt x="1133475" y="232189"/>
                </a:cubicBezTo>
                <a:cubicBezTo>
                  <a:pt x="1203325" y="305214"/>
                  <a:pt x="1250950" y="376651"/>
                  <a:pt x="1352550" y="441739"/>
                </a:cubicBezTo>
                <a:cubicBezTo>
                  <a:pt x="1454150" y="506826"/>
                  <a:pt x="1743075" y="622714"/>
                  <a:pt x="1743075" y="622714"/>
                </a:cubicBezTo>
                <a:cubicBezTo>
                  <a:pt x="1870075" y="681452"/>
                  <a:pt x="2016125" y="800514"/>
                  <a:pt x="2114550" y="794164"/>
                </a:cubicBezTo>
                <a:cubicBezTo>
                  <a:pt x="2212975" y="787814"/>
                  <a:pt x="2233613" y="657639"/>
                  <a:pt x="2333625" y="584614"/>
                </a:cubicBezTo>
                <a:cubicBezTo>
                  <a:pt x="2433637" y="511589"/>
                  <a:pt x="2574131" y="433801"/>
                  <a:pt x="2714625" y="356014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663-F5B7-4F77-9E0C-700E6EDFEB94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1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Taylor Series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Assume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 is a function of variable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and is differentiable everywhere and up to every degree.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Given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, we can compute </a:t>
                </a:r>
                <a:r>
                  <a:rPr lang="en-US" altLang="zh-TW" i="1" dirty="0" smtClean="0"/>
                  <a:t>f(</a:t>
                </a:r>
                <a:r>
                  <a:rPr lang="en-US" altLang="zh-TW" i="1" dirty="0" err="1" smtClean="0"/>
                  <a:t>x+h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 by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 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+…+</m:t>
                    </m:r>
                    <m:box>
                      <m:box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</m:oMath>
                </a14:m>
                <a:r>
                  <a:rPr lang="en-US" altLang="zh-TW" dirty="0" smtClean="0"/>
                  <a:t>+…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In summation form, </a:t>
                </a:r>
                <a:endParaRPr lang="en-US" altLang="zh-TW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2022" r="-1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Errors in computing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1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Truncation Errors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i="1" dirty="0" smtClean="0"/>
                  <a:t>Truncation errors:</a:t>
                </a:r>
                <a:r>
                  <a:rPr lang="en-US" altLang="zh-TW" dirty="0" smtClean="0"/>
                  <a:t> if we approximate a function or value with a truncated series of terms.</a:t>
                </a:r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≈</m:t>
                    </m:r>
                    <m:acc>
                      <m:accPr>
                        <m:chr m:val="̃"/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+ </m:t>
                    </m:r>
                    <m:box>
                      <m:box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+…+</m:t>
                    </m:r>
                    <m:box>
                      <m:box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x>
                  </m:oMath>
                </a14:m>
                <a:r>
                  <a:rPr lang="en-US" altLang="zh-TW" dirty="0" smtClean="0"/>
                  <a:t>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482" r="-43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b="1" dirty="0" smtClean="0"/>
                  <a:t>Taylor theorem: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The truncation error is bounded by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+1)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𝜉</m:t>
                            </m:r>
                          </m:e>
                        </m:d>
                      </m:e>
                    </m:box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 where </a:t>
                </a:r>
                <a:r>
                  <a:rPr lang="el-GR" altLang="zh-TW" i="1" dirty="0" smtClean="0">
                    <a:solidFill>
                      <a:srgbClr val="C00000"/>
                    </a:solidFill>
                  </a:rPr>
                  <a:t>ξ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is inside interval [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i="1" dirty="0" err="1" smtClean="0">
                    <a:solidFill>
                      <a:srgbClr val="C00000"/>
                    </a:solidFill>
                  </a:rPr>
                  <a:t>x+h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].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417" t="-1887" r="-1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5004048" y="4797152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88274" y="4617132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80112" y="4631171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922987" y="4707142"/>
            <a:ext cx="144016" cy="1800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475790" y="499121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x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44645" y="500453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x</a:t>
            </a:r>
            <a:r>
              <a:rPr lang="en-US" altLang="zh-TW" i="1" dirty="0" err="1" smtClean="0"/>
              <a:t>+h</a:t>
            </a:r>
            <a:endParaRPr lang="zh-TW" altLang="en-US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64752" y="43378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ξ</a:t>
            </a:r>
            <a:endParaRPr lang="zh-TW" altLang="en-US" i="1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Errors in computing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Analysis of Riemann Sum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Error is bounded by </a:t>
                </a:r>
                <a:r>
                  <a:rPr lang="en-US" altLang="zh-TW" i="1" dirty="0"/>
                  <a:t>O(h)</a:t>
                </a:r>
                <a:r>
                  <a:rPr lang="en-US" altLang="zh-TW" dirty="0"/>
                  <a:t>.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h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TW" i="1">
                        <a:latin typeface="Cambria Math"/>
                      </a:rPr>
                      <m:t>.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Proof: by using 1</a:t>
                </a:r>
                <a:r>
                  <a:rPr lang="en-US" altLang="zh-TW" baseline="30000" dirty="0"/>
                  <a:t>st</a:t>
                </a:r>
                <a:r>
                  <a:rPr lang="en-US" altLang="zh-TW" dirty="0"/>
                  <a:t> order Taylor expansion.</a:t>
                </a:r>
              </a:p>
              <a:p>
                <a:r>
                  <a:rPr lang="en-US" altLang="zh-TW" dirty="0"/>
                  <a:t>In the </a:t>
                </a:r>
                <a:r>
                  <a:rPr lang="en-US" altLang="zh-TW" dirty="0" err="1"/>
                  <a:t>i-th</a:t>
                </a:r>
                <a:r>
                  <a:rPr lang="en-US" altLang="zh-TW" dirty="0"/>
                  <a:t> interval, </a:t>
                </a:r>
                <a:endParaRPr lang="en-US" altLang="zh-TW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i="1" dirty="0" smtClean="0">
                    <a:latin typeface="Cambria Math"/>
                    <a:ea typeface="Cambria Math"/>
                  </a:rPr>
                  <a:t> </a:t>
                </a:r>
                <a:endParaRPr lang="en-US" altLang="zh-TW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         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𝑑𝑡</m:t>
                        </m:r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  <a:ea typeface="Cambria Math"/>
                          </a:rPr>
                          <m:t>≅</m:t>
                        </m:r>
                        <m:nary>
                          <m:nary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</m:e>
                        </m:nary>
                      </m:e>
                    </m:nary>
                    <m:r>
                      <a:rPr lang="en-US" altLang="zh-TW" i="1">
                        <a:latin typeface="Cambria Math"/>
                      </a:rPr>
                      <m:t>+</m:t>
                    </m:r>
                    <m:nary>
                      <m:nary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/>
                      </a:rPr>
                      <m:t>𝑑𝑡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                      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𝜉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 .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error of the integration in this interval </a:t>
                </a:r>
                <a:r>
                  <a:rPr lang="en-US" altLang="zh-TW" dirty="0" smtClean="0"/>
                  <a:t>=</a:t>
                </a:r>
              </a:p>
              <a:p>
                <a:pPr marL="914400" lvl="2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TW" dirty="0">
                  <a:ea typeface="Cambria Math"/>
                </a:endParaRPr>
              </a:p>
              <a:p>
                <a:pPr lvl="1"/>
                <a:r>
                  <a:rPr lang="en-US" altLang="zh-TW" dirty="0"/>
                  <a:t>There are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intervals. Thus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𝐸𝑟𝑟</m:t>
                    </m:r>
                    <m:r>
                      <a:rPr lang="en-US" altLang="zh-TW" i="1" dirty="0">
                        <a:latin typeface="Cambria Math"/>
                      </a:rPr>
                      <m:t>=</m:t>
                    </m:r>
                    <m:r>
                      <a:rPr lang="en-US" altLang="zh-TW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 dirty="0">
                        <a:latin typeface="Cambria Math"/>
                      </a:rPr>
                      <m:t>=</m:t>
                    </m:r>
                    <m:r>
                      <a:rPr lang="en-US" altLang="zh-TW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20888"/>
            <a:ext cx="2749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CAA6-AB2D-4BC6-8B8D-94CA024FEABD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Trapezoid Rule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Interpolate the function by a linear spline </a:t>
                </a:r>
                <a:r>
                  <a:rPr lang="en-US" altLang="zh-TW" i="1" dirty="0" smtClean="0"/>
                  <a:t>S(t)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i="1" dirty="0" smtClean="0"/>
                  <a:t>S(t)</a:t>
                </a:r>
                <a:r>
                  <a:rPr lang="en-US" altLang="zh-TW" dirty="0" smtClean="0"/>
                  <a:t> is formed by n linear polynomial </a:t>
                </a:r>
                <a:r>
                  <a:rPr lang="en-US" altLang="zh-TW" i="1" dirty="0" smtClean="0"/>
                  <a:t>P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i="1" dirty="0" smtClean="0"/>
                  <a:t>(t)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In the </a:t>
                </a:r>
                <a:r>
                  <a:rPr lang="en-US" altLang="zh-TW" dirty="0" err="1" smtClean="0"/>
                  <a:t>i-th</a:t>
                </a:r>
                <a:r>
                  <a:rPr lang="en-US" altLang="zh-TW" dirty="0" smtClean="0"/>
                  <a:t> interval:</a:t>
                </a:r>
              </a:p>
              <a:p>
                <a:pPr marL="457200" lvl="1" indent="0">
                  <a:buNone/>
                </a:pPr>
                <a:r>
                  <a:rPr lang="en-US" altLang="zh-TW" i="1" dirty="0" smtClean="0"/>
                  <a:t>P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i="1" dirty="0" smtClean="0"/>
                  <a:t>(</a:t>
                </a:r>
                <a:r>
                  <a:rPr lang="en-US" altLang="zh-TW" i="1" dirty="0" err="1" smtClean="0"/>
                  <a:t>t</a:t>
                </a:r>
                <a:r>
                  <a:rPr lang="en-US" altLang="zh-TW" i="1" baseline="-25000" dirty="0" err="1" smtClean="0"/>
                  <a:t>i</a:t>
                </a:r>
                <a:r>
                  <a:rPr lang="en-US" altLang="zh-TW" i="1" dirty="0" smtClean="0"/>
                  <a:t>) = f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;</a:t>
                </a:r>
              </a:p>
              <a:p>
                <a:pPr marL="457200" lvl="1" indent="0">
                  <a:buNone/>
                </a:pPr>
                <a:r>
                  <a:rPr lang="en-US" altLang="zh-TW" i="1" dirty="0" smtClean="0"/>
                  <a:t>P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i="1" dirty="0" smtClean="0"/>
                  <a:t>(t</a:t>
                </a:r>
                <a:r>
                  <a:rPr lang="en-US" altLang="zh-TW" i="1" baseline="-25000" dirty="0" smtClean="0"/>
                  <a:t>i+1</a:t>
                </a:r>
                <a:r>
                  <a:rPr lang="en-US" altLang="zh-TW" i="1" dirty="0" smtClean="0"/>
                  <a:t>) = f</a:t>
                </a:r>
                <a:r>
                  <a:rPr lang="en-US" altLang="zh-TW" i="1" baseline="-25000" dirty="0" smtClean="0"/>
                  <a:t>i+1</a:t>
                </a:r>
                <a:r>
                  <a:rPr lang="en-US" altLang="zh-TW" dirty="0" smtClean="0"/>
                  <a:t>;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area of the shaded region is </a:t>
                </a:r>
              </a:p>
              <a:p>
                <a:pPr marL="57150" indent="0">
                  <a:buNone/>
                </a:pPr>
                <a:r>
                  <a:rPr lang="en-US" altLang="zh-TW" sz="3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3600" dirty="0" smtClean="0">
                    <a:solidFill>
                      <a:srgbClr val="FF0000"/>
                    </a:solidFill>
                  </a:rPr>
                  <a:t>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57150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Based on the trapezoid rule.</a:t>
                </a: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59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4710112" y="155679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2000" dirty="0" smtClean="0"/>
              <a:t>Piecewise linear interpolation results in trapezoid rule.</a:t>
            </a:r>
            <a:endParaRPr lang="zh-TW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75" y="2492896"/>
            <a:ext cx="4032448" cy="111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4791075" y="5661248"/>
            <a:ext cx="3729880" cy="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4791075" y="4298389"/>
            <a:ext cx="4019550" cy="819190"/>
          </a:xfrm>
          <a:custGeom>
            <a:avLst/>
            <a:gdLst>
              <a:gd name="connsiteX0" fmla="*/ 0 w 4019550"/>
              <a:gd name="connsiteY0" fmla="*/ 819190 h 819190"/>
              <a:gd name="connsiteX1" fmla="*/ 800100 w 4019550"/>
              <a:gd name="connsiteY1" fmla="*/ 514390 h 819190"/>
              <a:gd name="connsiteX2" fmla="*/ 2019300 w 4019550"/>
              <a:gd name="connsiteY2" fmla="*/ 495340 h 819190"/>
              <a:gd name="connsiteX3" fmla="*/ 2847975 w 4019550"/>
              <a:gd name="connsiteY3" fmla="*/ 40 h 819190"/>
              <a:gd name="connsiteX4" fmla="*/ 4019550 w 4019550"/>
              <a:gd name="connsiteY4" fmla="*/ 523915 h 8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9550" h="819190">
                <a:moveTo>
                  <a:pt x="0" y="819190"/>
                </a:moveTo>
                <a:cubicBezTo>
                  <a:pt x="231775" y="693777"/>
                  <a:pt x="463550" y="568365"/>
                  <a:pt x="800100" y="514390"/>
                </a:cubicBezTo>
                <a:cubicBezTo>
                  <a:pt x="1136650" y="460415"/>
                  <a:pt x="1677987" y="581065"/>
                  <a:pt x="2019300" y="495340"/>
                </a:cubicBezTo>
                <a:cubicBezTo>
                  <a:pt x="2360613" y="409615"/>
                  <a:pt x="2514600" y="-4723"/>
                  <a:pt x="2847975" y="40"/>
                </a:cubicBezTo>
                <a:cubicBezTo>
                  <a:pt x="3181350" y="4802"/>
                  <a:pt x="3600450" y="264358"/>
                  <a:pt x="4019550" y="52391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9" idx="0"/>
          </p:cNvCxnSpPr>
          <p:nvPr/>
        </p:nvCxnSpPr>
        <p:spPr>
          <a:xfrm>
            <a:off x="4791075" y="5117579"/>
            <a:ext cx="0" cy="536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020272" y="4714855"/>
            <a:ext cx="0" cy="949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444208" y="4797152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868144" y="4797152"/>
            <a:ext cx="0" cy="86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257800" y="4937770"/>
            <a:ext cx="0" cy="72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8028384" y="4367770"/>
            <a:ext cx="0" cy="12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544097" y="4298429"/>
            <a:ext cx="0" cy="135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8460432" y="46531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0"/>
          </p:cNvCxnSpPr>
          <p:nvPr/>
        </p:nvCxnSpPr>
        <p:spPr>
          <a:xfrm flipV="1">
            <a:off x="4791075" y="4937770"/>
            <a:ext cx="466725" cy="17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5257800" y="4797152"/>
            <a:ext cx="610344" cy="14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868144" y="479715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6444208" y="4714855"/>
            <a:ext cx="576064" cy="8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7020272" y="4298429"/>
            <a:ext cx="523825" cy="41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639050" y="4294184"/>
            <a:ext cx="389334" cy="13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8028384" y="4432867"/>
            <a:ext cx="432048" cy="22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318182" y="56543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i</a:t>
            </a:r>
            <a:endParaRPr lang="zh-TW" altLang="en-US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874238" y="56543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baseline="-25000" dirty="0" smtClean="0"/>
              <a:t>i+1</a:t>
            </a:r>
            <a:endParaRPr lang="zh-TW" altLang="en-US" baseline="-25000" dirty="0"/>
          </a:p>
        </p:txBody>
      </p:sp>
      <p:sp>
        <p:nvSpPr>
          <p:cNvPr id="47" name="手繪多邊形 46"/>
          <p:cNvSpPr/>
          <p:nvPr/>
        </p:nvSpPr>
        <p:spPr>
          <a:xfrm>
            <a:off x="6448425" y="4705350"/>
            <a:ext cx="561975" cy="962025"/>
          </a:xfrm>
          <a:custGeom>
            <a:avLst/>
            <a:gdLst>
              <a:gd name="connsiteX0" fmla="*/ 0 w 561975"/>
              <a:gd name="connsiteY0" fmla="*/ 962025 h 962025"/>
              <a:gd name="connsiteX1" fmla="*/ 9525 w 561975"/>
              <a:gd name="connsiteY1" fmla="*/ 85725 h 962025"/>
              <a:gd name="connsiteX2" fmla="*/ 561975 w 561975"/>
              <a:gd name="connsiteY2" fmla="*/ 0 h 962025"/>
              <a:gd name="connsiteX3" fmla="*/ 561975 w 561975"/>
              <a:gd name="connsiteY3" fmla="*/ 952500 h 962025"/>
              <a:gd name="connsiteX4" fmla="*/ 0 w 561975"/>
              <a:gd name="connsiteY4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962025">
                <a:moveTo>
                  <a:pt x="0" y="962025"/>
                </a:moveTo>
                <a:lnTo>
                  <a:pt x="9525" y="85725"/>
                </a:lnTo>
                <a:lnTo>
                  <a:pt x="561975" y="0"/>
                </a:lnTo>
                <a:lnTo>
                  <a:pt x="561975" y="952500"/>
                </a:lnTo>
                <a:lnTo>
                  <a:pt x="0" y="962025"/>
                </a:lnTo>
                <a:close/>
              </a:path>
            </a:pathLst>
          </a:custGeom>
          <a:solidFill>
            <a:schemeClr val="accent3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5329-B944-4F28-A464-336B5E470E3E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8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Trapezoid Rule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In the </a:t>
                </a:r>
                <a:r>
                  <a:rPr lang="en-US" altLang="zh-TW" dirty="0" err="1" smtClean="0"/>
                  <a:t>i-th</a:t>
                </a:r>
                <a:r>
                  <a:rPr lang="en-US" altLang="zh-TW" dirty="0" smtClean="0"/>
                  <a:t> interval: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0" i="0" smtClean="0">
                        <a:solidFill>
                          <a:srgbClr val="FF0000"/>
                        </a:solidFill>
                        <a:latin typeface="Cambria Math"/>
                      </a:rPr>
                      <m:t>I</m:t>
                    </m:r>
                    <m:d>
                      <m:dPr>
                        <m:ctrlPr>
                          <a:rPr lang="en-US" altLang="zh-TW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6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f</m:t>
                        </m:r>
                      </m:e>
                    </m:d>
                    <m:r>
                      <a:rPr lang="en-US" altLang="zh-TW" sz="2600" b="0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altLang="zh-TW" sz="2600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There are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intervals.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</m:e>
                    </m:box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</m:e>
                        </m:box>
                        <m:r>
                          <a:rPr lang="en-US" altLang="zh-TW" b="0" i="1" smtClean="0">
                            <a:latin typeface="Cambria Math"/>
                          </a:rPr>
                          <m:t>… +</m:t>
                        </m:r>
                        <m:box>
                          <m:box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ox>
                          </m:e>
                        </m:box>
                      </m:e>
                    </m:box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+…+2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,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+2</m:t>
                        </m:r>
                        <m:nary>
                          <m:naryPr>
                            <m:chr m:val="∑"/>
                            <m:ctrlP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2426" b="-33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4533900" y="1479400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smtClean="0"/>
              <a:t>Piecewise linear interpolation results in trapezoid rule.</a:t>
            </a:r>
            <a:endParaRPr lang="zh-TW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75" y="2492896"/>
            <a:ext cx="4032448" cy="111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4791075" y="5661248"/>
            <a:ext cx="3729880" cy="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>
            <a:off x="4791075" y="4298389"/>
            <a:ext cx="4019550" cy="819190"/>
          </a:xfrm>
          <a:custGeom>
            <a:avLst/>
            <a:gdLst>
              <a:gd name="connsiteX0" fmla="*/ 0 w 4019550"/>
              <a:gd name="connsiteY0" fmla="*/ 819190 h 819190"/>
              <a:gd name="connsiteX1" fmla="*/ 800100 w 4019550"/>
              <a:gd name="connsiteY1" fmla="*/ 514390 h 819190"/>
              <a:gd name="connsiteX2" fmla="*/ 2019300 w 4019550"/>
              <a:gd name="connsiteY2" fmla="*/ 495340 h 819190"/>
              <a:gd name="connsiteX3" fmla="*/ 2847975 w 4019550"/>
              <a:gd name="connsiteY3" fmla="*/ 40 h 819190"/>
              <a:gd name="connsiteX4" fmla="*/ 4019550 w 4019550"/>
              <a:gd name="connsiteY4" fmla="*/ 523915 h 8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9550" h="819190">
                <a:moveTo>
                  <a:pt x="0" y="819190"/>
                </a:moveTo>
                <a:cubicBezTo>
                  <a:pt x="231775" y="693777"/>
                  <a:pt x="463550" y="568365"/>
                  <a:pt x="800100" y="514390"/>
                </a:cubicBezTo>
                <a:cubicBezTo>
                  <a:pt x="1136650" y="460415"/>
                  <a:pt x="1677987" y="581065"/>
                  <a:pt x="2019300" y="495340"/>
                </a:cubicBezTo>
                <a:cubicBezTo>
                  <a:pt x="2360613" y="409615"/>
                  <a:pt x="2514600" y="-4723"/>
                  <a:pt x="2847975" y="40"/>
                </a:cubicBezTo>
                <a:cubicBezTo>
                  <a:pt x="3181350" y="4802"/>
                  <a:pt x="3600450" y="264358"/>
                  <a:pt x="4019550" y="52391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9" idx="0"/>
          </p:cNvCxnSpPr>
          <p:nvPr/>
        </p:nvCxnSpPr>
        <p:spPr>
          <a:xfrm>
            <a:off x="4791075" y="5117579"/>
            <a:ext cx="0" cy="536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020272" y="4714855"/>
            <a:ext cx="0" cy="949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444208" y="4797152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868144" y="4797152"/>
            <a:ext cx="0" cy="86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257800" y="4937770"/>
            <a:ext cx="0" cy="72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8028384" y="4367770"/>
            <a:ext cx="0" cy="12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544097" y="4298429"/>
            <a:ext cx="0" cy="135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8460432" y="4653136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0"/>
          </p:cNvCxnSpPr>
          <p:nvPr/>
        </p:nvCxnSpPr>
        <p:spPr>
          <a:xfrm flipV="1">
            <a:off x="4791075" y="4937770"/>
            <a:ext cx="466725" cy="17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5257800" y="4797152"/>
            <a:ext cx="610344" cy="14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868144" y="479715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6444208" y="4714855"/>
            <a:ext cx="576064" cy="8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7020272" y="4298429"/>
            <a:ext cx="523825" cy="41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639050" y="4294184"/>
            <a:ext cx="389334" cy="13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8028384" y="4432867"/>
            <a:ext cx="432048" cy="22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318182" y="56543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i</a:t>
            </a:r>
            <a:endParaRPr lang="zh-TW" altLang="en-US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874238" y="56543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baseline="-25000" dirty="0" smtClean="0"/>
              <a:t>i+1</a:t>
            </a:r>
            <a:endParaRPr lang="zh-TW" altLang="en-US" baseline="-25000" dirty="0"/>
          </a:p>
        </p:txBody>
      </p:sp>
      <p:sp>
        <p:nvSpPr>
          <p:cNvPr id="47" name="手繪多邊形 46"/>
          <p:cNvSpPr/>
          <p:nvPr/>
        </p:nvSpPr>
        <p:spPr>
          <a:xfrm>
            <a:off x="6448425" y="4705350"/>
            <a:ext cx="561975" cy="962025"/>
          </a:xfrm>
          <a:custGeom>
            <a:avLst/>
            <a:gdLst>
              <a:gd name="connsiteX0" fmla="*/ 0 w 561975"/>
              <a:gd name="connsiteY0" fmla="*/ 962025 h 962025"/>
              <a:gd name="connsiteX1" fmla="*/ 9525 w 561975"/>
              <a:gd name="connsiteY1" fmla="*/ 85725 h 962025"/>
              <a:gd name="connsiteX2" fmla="*/ 561975 w 561975"/>
              <a:gd name="connsiteY2" fmla="*/ 0 h 962025"/>
              <a:gd name="connsiteX3" fmla="*/ 561975 w 561975"/>
              <a:gd name="connsiteY3" fmla="*/ 952500 h 962025"/>
              <a:gd name="connsiteX4" fmla="*/ 0 w 561975"/>
              <a:gd name="connsiteY4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962025">
                <a:moveTo>
                  <a:pt x="0" y="962025"/>
                </a:moveTo>
                <a:lnTo>
                  <a:pt x="9525" y="85725"/>
                </a:lnTo>
                <a:lnTo>
                  <a:pt x="561975" y="0"/>
                </a:lnTo>
                <a:lnTo>
                  <a:pt x="561975" y="952500"/>
                </a:lnTo>
                <a:lnTo>
                  <a:pt x="0" y="962025"/>
                </a:lnTo>
                <a:close/>
              </a:path>
            </a:pathLst>
          </a:custGeom>
          <a:solidFill>
            <a:schemeClr val="accent3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AF00-3652-4D37-86DA-D00BD0E878B9}" type="datetime1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Trapezoid Rule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330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Trapezoid Rule</vt:lpstr>
      <vt:lpstr>Outline</vt:lpstr>
      <vt:lpstr>Integration Problem</vt:lpstr>
      <vt:lpstr>Riemann Sum</vt:lpstr>
      <vt:lpstr>Review: Taylor Series</vt:lpstr>
      <vt:lpstr>Review: Truncation Errors</vt:lpstr>
      <vt:lpstr>Error Analysis of Riemann Sum</vt:lpstr>
      <vt:lpstr>Trapezoid Rule</vt:lpstr>
      <vt:lpstr>Trapezoid Rule</vt:lpstr>
      <vt:lpstr>Truncation Error Analysis</vt:lpstr>
      <vt:lpstr>Truncation Error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Trapezoid Rule</dc:title>
  <dc:creator>guest123</dc:creator>
  <cp:lastModifiedBy>guest123</cp:lastModifiedBy>
  <cp:revision>20</cp:revision>
  <dcterms:created xsi:type="dcterms:W3CDTF">2017-07-09T07:01:06Z</dcterms:created>
  <dcterms:modified xsi:type="dcterms:W3CDTF">2019-10-10T04:10:14Z</dcterms:modified>
</cp:coreProperties>
</file>