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1C391-F920-4891-A883-AC01702E8AF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F008-FC5B-4542-8AE3-961EFCBE1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68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F008-FC5B-4542-8AE3-961EFCBE10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79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93E7-5C1B-4326-B1A9-515385C6B3ED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8EE5-F0C6-45F0-95F7-AF6759D0FB79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EACE-C0FB-4B12-84B4-6DF2F6CC8674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86-E1D9-48D5-AF51-2FA1DF1E73A4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A4D-0924-4900-B58D-0A5C0BD26396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AD-0139-47B8-9293-667D2BDBEB76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CCC8-988E-42AA-9775-8AA3841DFB31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057-AAC5-4349-ADEA-D14FCF26B155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9871-03F0-49A7-8125-5760E937FE7A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E0E-FA5A-4CD5-AD02-C3B39C9C4903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5462-F2CF-493E-92A9-CEE9FA7CE229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C7FC-4ECC-4650-8949-8CDAEE8BE9FD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Simpson’s Rule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Quadratic interpolation and integration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48D9-8FDC-43EE-A384-EEFDDFD89275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3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Simpson’s Rule</a:t>
                </a:r>
              </a:p>
              <a:p>
                <a:pPr lvl="1"/>
                <a:r>
                  <a:rPr lang="en-US" altLang="zh-TW" dirty="0" smtClean="0"/>
                  <a:t>Interpolation using quadratic Lagrange polynomial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zh-TW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+4</m:t>
                    </m:r>
                    <m:r>
                      <a:rPr lang="en-US" altLang="zh-TW" i="1">
                        <a:latin typeface="Cambria Math"/>
                      </a:rPr>
                      <m:t>h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/>
                      </a:rPr>
                      <m:t>+2</m:t>
                    </m:r>
                    <m:r>
                      <a:rPr lang="en-US" altLang="zh-TW" i="1">
                        <a:latin typeface="Cambria Math"/>
                      </a:rPr>
                      <m:t>h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r>
                  <a:rPr lang="en-US" altLang="zh-TW" dirty="0" smtClean="0"/>
                  <a:t>Error bounds</a:t>
                </a:r>
              </a:p>
              <a:p>
                <a:pPr lvl="1"/>
                <a:r>
                  <a:rPr lang="en-US" altLang="zh-TW" dirty="0" smtClean="0"/>
                  <a:t>Riemann sum, O(h).</a:t>
                </a:r>
              </a:p>
              <a:p>
                <a:pPr lvl="1"/>
                <a:r>
                  <a:rPr lang="en-US" altLang="zh-TW" dirty="0" smtClean="0"/>
                  <a:t>Trapezoid rule, O(h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 smtClean="0"/>
                  <a:t>).</a:t>
                </a:r>
              </a:p>
              <a:p>
                <a:pPr lvl="1"/>
                <a:r>
                  <a:rPr lang="en-US" altLang="zh-TW" dirty="0" smtClean="0"/>
                  <a:t>Simpson’s rule, O(h</a:t>
                </a:r>
                <a:r>
                  <a:rPr lang="en-US" altLang="zh-TW" baseline="30000" dirty="0" smtClean="0"/>
                  <a:t>4</a:t>
                </a:r>
                <a:r>
                  <a:rPr lang="en-US" altLang="zh-TW" dirty="0" smtClean="0"/>
                  <a:t>).</a:t>
                </a:r>
              </a:p>
              <a:p>
                <a:r>
                  <a:rPr lang="en-US" altLang="zh-TW" dirty="0" smtClean="0"/>
                  <a:t>Simpson’s rule produces exact integrations for </a:t>
                </a:r>
                <a:r>
                  <a:rPr lang="en-US" altLang="zh-TW" smtClean="0"/>
                  <a:t>polynomial with degree </a:t>
                </a:r>
                <a:r>
                  <a:rPr lang="en-US" altLang="zh-TW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≦ 3.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b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264-9DA0-4DE2-BA19-7050640D5A5E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2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Quadratic interpolation method</a:t>
            </a:r>
          </a:p>
          <a:p>
            <a:r>
              <a:rPr lang="en-US" altLang="zh-TW" dirty="0" smtClean="0"/>
              <a:t>Simpson’s rule</a:t>
            </a:r>
          </a:p>
          <a:p>
            <a:r>
              <a:rPr lang="en-US" altLang="zh-TW" dirty="0" smtClean="0"/>
              <a:t>Error analysis</a:t>
            </a:r>
          </a:p>
          <a:p>
            <a:r>
              <a:rPr lang="en-US" altLang="zh-TW" dirty="0" smtClean="0"/>
              <a:t>Comparisons 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3081-C80D-456E-AF42-02B1E67621E9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Interpolation Using Lagrange Polynomial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33888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Given 3 sample points {(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f</a:t>
                </a:r>
                <a:r>
                  <a:rPr lang="en-US" altLang="zh-TW" i="1" baseline="-25000" dirty="0" smtClean="0"/>
                  <a:t>a</a:t>
                </a:r>
                <a:r>
                  <a:rPr lang="en-US" altLang="zh-TW" dirty="0" smtClean="0"/>
                  <a:t>), (</a:t>
                </a:r>
                <a:r>
                  <a:rPr lang="en-US" altLang="zh-TW" i="1" dirty="0" smtClean="0"/>
                  <a:t>c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f</a:t>
                </a:r>
                <a:r>
                  <a:rPr lang="en-US" altLang="zh-TW" i="1" baseline="-25000" dirty="0" smtClean="0"/>
                  <a:t>c</a:t>
                </a:r>
                <a:r>
                  <a:rPr lang="en-US" altLang="zh-TW" dirty="0" smtClean="0"/>
                  <a:t>),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f</a:t>
                </a:r>
                <a:r>
                  <a:rPr lang="en-US" altLang="zh-TW" i="1" baseline="-25000" dirty="0" smtClean="0"/>
                  <a:t>b</a:t>
                </a:r>
                <a:r>
                  <a:rPr lang="en-US" altLang="zh-TW" dirty="0" smtClean="0"/>
                  <a:t>)}, the interpolation Lagrange  polynomial is</a:t>
                </a:r>
              </a:p>
              <a:p>
                <a:pPr lvl="2"/>
                <a:endParaRPr lang="en-US" altLang="zh-TW" dirty="0" smtClean="0"/>
              </a:p>
              <a:p>
                <a:pPr marL="400050" lvl="1" indent="0">
                  <a:buNone/>
                </a:pPr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i="1">
                            <a:latin typeface="Cambria Math"/>
                          </a:rPr>
                          <m:t>)(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i="1">
                            <a:latin typeface="Cambria Math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i="1">
                            <a:latin typeface="Cambria Math"/>
                          </a:rPr>
                          <m:t>)(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i="1">
                            <a:latin typeface="Cambria Math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dirty="0" smtClean="0"/>
                  <a:t>.  </a:t>
                </a:r>
              </a:p>
              <a:p>
                <a:pPr marL="1314450" lvl="3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Assume that the spatial gaps are equal to </a:t>
                </a:r>
                <a:r>
                  <a:rPr lang="en-US" altLang="zh-TW" i="1" dirty="0" smtClean="0"/>
                  <a:t>h</a:t>
                </a:r>
                <a:r>
                  <a:rPr lang="en-US" altLang="zh-TW" dirty="0" smtClean="0"/>
                  <a:t>, and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i="1">
                            <a:latin typeface="Cambria Math"/>
                          </a:rPr>
                          <m:t>)(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i="1">
                            <a:latin typeface="Cambria Math"/>
                          </a:rPr>
                          <m:t>)(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33888" cy="4525963"/>
              </a:xfrm>
              <a:blipFill>
                <a:blip r:embed="rId3"/>
                <a:stretch>
                  <a:fillRect l="-1871" t="-2695" r="-4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4644008" y="1598066"/>
            <a:ext cx="4038600" cy="45259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Quadratic Lagrange polynomial 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p(x)</a:t>
            </a:r>
            <a:r>
              <a:rPr lang="en-US" altLang="zh-TW" sz="2400" dirty="0" smtClean="0">
                <a:solidFill>
                  <a:srgbClr val="0070C0"/>
                </a:solidFill>
              </a:rPr>
              <a:t>.</a:t>
            </a:r>
          </a:p>
          <a:p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788024" y="4653136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5148064" y="2926318"/>
            <a:ext cx="3092501" cy="2096150"/>
            <a:chOff x="5148064" y="2926318"/>
            <a:chExt cx="3092501" cy="2096150"/>
          </a:xfrm>
        </p:grpSpPr>
        <p:cxnSp>
          <p:nvCxnSpPr>
            <p:cNvPr id="7" name="直線單箭頭接點 6"/>
            <p:cNvCxnSpPr/>
            <p:nvPr/>
          </p:nvCxnSpPr>
          <p:spPr>
            <a:xfrm flipV="1">
              <a:off x="5148064" y="3140968"/>
              <a:ext cx="0" cy="1800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V="1">
              <a:off x="5724128" y="3501008"/>
              <a:ext cx="0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6516216" y="3861048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V="1">
              <a:off x="7308304" y="3284984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手繪多邊形 15"/>
            <p:cNvSpPr/>
            <p:nvPr/>
          </p:nvSpPr>
          <p:spPr>
            <a:xfrm>
              <a:off x="5438775" y="3114675"/>
              <a:ext cx="2314575" cy="782880"/>
            </a:xfrm>
            <a:custGeom>
              <a:avLst/>
              <a:gdLst>
                <a:gd name="connsiteX0" fmla="*/ 0 w 2314575"/>
                <a:gd name="connsiteY0" fmla="*/ 180975 h 782880"/>
                <a:gd name="connsiteX1" fmla="*/ 285750 w 2314575"/>
                <a:gd name="connsiteY1" fmla="*/ 371475 h 782880"/>
                <a:gd name="connsiteX2" fmla="*/ 533400 w 2314575"/>
                <a:gd name="connsiteY2" fmla="*/ 685800 h 782880"/>
                <a:gd name="connsiteX3" fmla="*/ 1076325 w 2314575"/>
                <a:gd name="connsiteY3" fmla="*/ 752475 h 782880"/>
                <a:gd name="connsiteX4" fmla="*/ 1533525 w 2314575"/>
                <a:gd name="connsiteY4" fmla="*/ 733425 h 782880"/>
                <a:gd name="connsiteX5" fmla="*/ 1866900 w 2314575"/>
                <a:gd name="connsiteY5" fmla="*/ 190500 h 782880"/>
                <a:gd name="connsiteX6" fmla="*/ 2314575 w 2314575"/>
                <a:gd name="connsiteY6" fmla="*/ 0 h 7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782880">
                  <a:moveTo>
                    <a:pt x="0" y="180975"/>
                  </a:moveTo>
                  <a:cubicBezTo>
                    <a:pt x="98425" y="234156"/>
                    <a:pt x="196850" y="287338"/>
                    <a:pt x="285750" y="371475"/>
                  </a:cubicBezTo>
                  <a:cubicBezTo>
                    <a:pt x="374650" y="455612"/>
                    <a:pt x="401638" y="622300"/>
                    <a:pt x="533400" y="685800"/>
                  </a:cubicBezTo>
                  <a:cubicBezTo>
                    <a:pt x="665162" y="749300"/>
                    <a:pt x="909638" y="744538"/>
                    <a:pt x="1076325" y="752475"/>
                  </a:cubicBezTo>
                  <a:cubicBezTo>
                    <a:pt x="1243012" y="760412"/>
                    <a:pt x="1401763" y="827087"/>
                    <a:pt x="1533525" y="733425"/>
                  </a:cubicBezTo>
                  <a:cubicBezTo>
                    <a:pt x="1665287" y="639763"/>
                    <a:pt x="1736725" y="312737"/>
                    <a:pt x="1866900" y="190500"/>
                  </a:cubicBezTo>
                  <a:cubicBezTo>
                    <a:pt x="1997075" y="68263"/>
                    <a:pt x="2155825" y="34131"/>
                    <a:pt x="231457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724525" y="3295650"/>
              <a:ext cx="1590675" cy="574749"/>
            </a:xfrm>
            <a:custGeom>
              <a:avLst/>
              <a:gdLst>
                <a:gd name="connsiteX0" fmla="*/ 0 w 1590675"/>
                <a:gd name="connsiteY0" fmla="*/ 190500 h 574749"/>
                <a:gd name="connsiteX1" fmla="*/ 809625 w 1590675"/>
                <a:gd name="connsiteY1" fmla="*/ 571500 h 574749"/>
                <a:gd name="connsiteX2" fmla="*/ 1590675 w 1590675"/>
                <a:gd name="connsiteY2" fmla="*/ 0 h 57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574749">
                  <a:moveTo>
                    <a:pt x="0" y="190500"/>
                  </a:moveTo>
                  <a:cubicBezTo>
                    <a:pt x="272256" y="396875"/>
                    <a:pt x="544513" y="603250"/>
                    <a:pt x="809625" y="571500"/>
                  </a:cubicBezTo>
                  <a:cubicBezTo>
                    <a:pt x="1074737" y="539750"/>
                    <a:pt x="1332706" y="269875"/>
                    <a:pt x="1590675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744916" y="292631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/>
                <a:t>f</a:t>
              </a:r>
              <a:r>
                <a:rPr lang="en-US" altLang="zh-TW" i="1" dirty="0" smtClean="0"/>
                <a:t>(x)</a:t>
              </a:r>
              <a:endParaRPr lang="zh-TW" altLang="en-US" i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249957" y="3398358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>
                  <a:solidFill>
                    <a:srgbClr val="FF0000"/>
                  </a:solidFill>
                </a:rPr>
                <a:t>p</a:t>
              </a:r>
              <a:r>
                <a:rPr lang="en-US" altLang="zh-TW" i="1" dirty="0" smtClean="0">
                  <a:solidFill>
                    <a:srgbClr val="FF0000"/>
                  </a:solidFill>
                </a:rPr>
                <a:t>(x)</a:t>
              </a: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572484" y="463902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a</a:t>
              </a:r>
              <a:endParaRPr lang="zh-TW" altLang="en-US" i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249957" y="4653136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c=</a:t>
              </a:r>
              <a:r>
                <a:rPr lang="en-US" altLang="zh-TW" i="1" dirty="0" err="1" smtClean="0"/>
                <a:t>a+h</a:t>
              </a:r>
              <a:endParaRPr lang="zh-TW" altLang="en-US" i="1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046536" y="4653136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b=a+2h</a:t>
              </a:r>
              <a:endParaRPr lang="zh-TW" altLang="en-US" i="1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0758-39E6-4F91-BFB3-D2904E1CE80F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Simpson’s Rule in an Interval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The integration of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 an be approximated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𝑑𝑥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≈</m:t>
                        </m:r>
                        <m:nary>
                          <m:nary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The right side is evaluated by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)(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)(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)(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+4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05" t="-2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Quadratic Lagrange polynomial p(x).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148064" y="2926318"/>
            <a:ext cx="3092501" cy="2096150"/>
            <a:chOff x="5148064" y="2926318"/>
            <a:chExt cx="3092501" cy="2096150"/>
          </a:xfrm>
        </p:grpSpPr>
        <p:cxnSp>
          <p:nvCxnSpPr>
            <p:cNvPr id="7" name="直線單箭頭接點 6"/>
            <p:cNvCxnSpPr/>
            <p:nvPr/>
          </p:nvCxnSpPr>
          <p:spPr>
            <a:xfrm flipV="1">
              <a:off x="5148064" y="3140968"/>
              <a:ext cx="0" cy="1800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5724128" y="3501008"/>
              <a:ext cx="0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V="1">
              <a:off x="6516216" y="3861048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V="1">
              <a:off x="7308304" y="3284984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手繪多邊形 10"/>
            <p:cNvSpPr/>
            <p:nvPr/>
          </p:nvSpPr>
          <p:spPr>
            <a:xfrm>
              <a:off x="5438775" y="3114675"/>
              <a:ext cx="2314575" cy="782880"/>
            </a:xfrm>
            <a:custGeom>
              <a:avLst/>
              <a:gdLst>
                <a:gd name="connsiteX0" fmla="*/ 0 w 2314575"/>
                <a:gd name="connsiteY0" fmla="*/ 180975 h 782880"/>
                <a:gd name="connsiteX1" fmla="*/ 285750 w 2314575"/>
                <a:gd name="connsiteY1" fmla="*/ 371475 h 782880"/>
                <a:gd name="connsiteX2" fmla="*/ 533400 w 2314575"/>
                <a:gd name="connsiteY2" fmla="*/ 685800 h 782880"/>
                <a:gd name="connsiteX3" fmla="*/ 1076325 w 2314575"/>
                <a:gd name="connsiteY3" fmla="*/ 752475 h 782880"/>
                <a:gd name="connsiteX4" fmla="*/ 1533525 w 2314575"/>
                <a:gd name="connsiteY4" fmla="*/ 733425 h 782880"/>
                <a:gd name="connsiteX5" fmla="*/ 1866900 w 2314575"/>
                <a:gd name="connsiteY5" fmla="*/ 190500 h 782880"/>
                <a:gd name="connsiteX6" fmla="*/ 2314575 w 2314575"/>
                <a:gd name="connsiteY6" fmla="*/ 0 h 7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782880">
                  <a:moveTo>
                    <a:pt x="0" y="180975"/>
                  </a:moveTo>
                  <a:cubicBezTo>
                    <a:pt x="98425" y="234156"/>
                    <a:pt x="196850" y="287338"/>
                    <a:pt x="285750" y="371475"/>
                  </a:cubicBezTo>
                  <a:cubicBezTo>
                    <a:pt x="374650" y="455612"/>
                    <a:pt x="401638" y="622300"/>
                    <a:pt x="533400" y="685800"/>
                  </a:cubicBezTo>
                  <a:cubicBezTo>
                    <a:pt x="665162" y="749300"/>
                    <a:pt x="909638" y="744538"/>
                    <a:pt x="1076325" y="752475"/>
                  </a:cubicBezTo>
                  <a:cubicBezTo>
                    <a:pt x="1243012" y="760412"/>
                    <a:pt x="1401763" y="827087"/>
                    <a:pt x="1533525" y="733425"/>
                  </a:cubicBezTo>
                  <a:cubicBezTo>
                    <a:pt x="1665287" y="639763"/>
                    <a:pt x="1736725" y="312737"/>
                    <a:pt x="1866900" y="190500"/>
                  </a:cubicBezTo>
                  <a:cubicBezTo>
                    <a:pt x="1997075" y="68263"/>
                    <a:pt x="2155825" y="34131"/>
                    <a:pt x="231457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5724525" y="3295650"/>
              <a:ext cx="1590675" cy="574749"/>
            </a:xfrm>
            <a:custGeom>
              <a:avLst/>
              <a:gdLst>
                <a:gd name="connsiteX0" fmla="*/ 0 w 1590675"/>
                <a:gd name="connsiteY0" fmla="*/ 190500 h 574749"/>
                <a:gd name="connsiteX1" fmla="*/ 809625 w 1590675"/>
                <a:gd name="connsiteY1" fmla="*/ 571500 h 574749"/>
                <a:gd name="connsiteX2" fmla="*/ 1590675 w 1590675"/>
                <a:gd name="connsiteY2" fmla="*/ 0 h 57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574749">
                  <a:moveTo>
                    <a:pt x="0" y="190500"/>
                  </a:moveTo>
                  <a:cubicBezTo>
                    <a:pt x="272256" y="396875"/>
                    <a:pt x="544513" y="603250"/>
                    <a:pt x="809625" y="571500"/>
                  </a:cubicBezTo>
                  <a:cubicBezTo>
                    <a:pt x="1074737" y="539750"/>
                    <a:pt x="1332706" y="269875"/>
                    <a:pt x="1590675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744916" y="292631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/>
                <a:t>f</a:t>
              </a:r>
              <a:r>
                <a:rPr lang="en-US" altLang="zh-TW" i="1" dirty="0" smtClean="0"/>
                <a:t>(x)</a:t>
              </a:r>
              <a:endParaRPr lang="zh-TW" altLang="en-US" i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249957" y="3398358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>
                  <a:solidFill>
                    <a:srgbClr val="FF0000"/>
                  </a:solidFill>
                </a:rPr>
                <a:t>p</a:t>
              </a:r>
              <a:r>
                <a:rPr lang="en-US" altLang="zh-TW" i="1" dirty="0" smtClean="0">
                  <a:solidFill>
                    <a:srgbClr val="FF0000"/>
                  </a:solidFill>
                </a:rPr>
                <a:t>(x)</a:t>
              </a: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572484" y="463902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a</a:t>
              </a:r>
              <a:endParaRPr lang="zh-TW" altLang="en-US" i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49957" y="4653136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c=</a:t>
              </a:r>
              <a:r>
                <a:rPr lang="en-US" altLang="zh-TW" i="1" dirty="0" err="1" smtClean="0"/>
                <a:t>a+h</a:t>
              </a:r>
              <a:endParaRPr lang="zh-TW" altLang="en-US" i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046536" y="4653136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b=a+2h</a:t>
              </a:r>
              <a:endParaRPr lang="zh-TW" altLang="en-US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356283" y="2204864"/>
                <a:ext cx="2312061" cy="422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+4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box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283" y="2204864"/>
                <a:ext cx="2312061" cy="422808"/>
              </a:xfrm>
              <a:prstGeom prst="rect">
                <a:avLst/>
              </a:prstGeom>
              <a:blipFill rotWithShape="1"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日期版面配置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645F-E2C1-4AAB-9F04-EA436F5006EF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Simpson’s Rule for Integration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Input data: {(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f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dirty="0" smtClean="0"/>
                  <a:t>),…,(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dirty="0" smtClean="0"/>
                  <a:t>, </a:t>
                </a:r>
                <a:r>
                  <a:rPr lang="en-US" altLang="zh-TW" i="1" dirty="0" err="1" smtClean="0"/>
                  <a:t>f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dirty="0" smtClean="0"/>
                  <a:t>)}, where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is </a:t>
                </a:r>
                <a:r>
                  <a:rPr lang="en-US" altLang="zh-TW" b="1" dirty="0" smtClean="0"/>
                  <a:t>even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The algorithm:</a:t>
                </a:r>
              </a:p>
              <a:p>
                <a:pPr lvl="1"/>
                <a:r>
                  <a:rPr lang="en-US" altLang="zh-TW" dirty="0" smtClean="0"/>
                  <a:t>Divide the range into </a:t>
                </a:r>
                <a:r>
                  <a:rPr lang="en-US" altLang="zh-TW" i="1" dirty="0" smtClean="0"/>
                  <a:t>n/2</a:t>
                </a:r>
                <a:r>
                  <a:rPr lang="en-US" altLang="zh-TW" dirty="0" smtClean="0"/>
                  <a:t> intervals: [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i="1" dirty="0" smtClean="0"/>
                  <a:t>,x</a:t>
                </a:r>
                <a:r>
                  <a:rPr lang="en-US" altLang="zh-TW" i="1" baseline="-25000" dirty="0" smtClean="0"/>
                  <a:t>1</a:t>
                </a:r>
                <a:r>
                  <a:rPr lang="en-US" altLang="zh-TW" i="1" dirty="0" smtClean="0"/>
                  <a:t>,x</a:t>
                </a:r>
                <a:r>
                  <a:rPr lang="en-US" altLang="zh-TW" i="1" baseline="-25000" dirty="0" smtClean="0"/>
                  <a:t>2</a:t>
                </a:r>
                <a:r>
                  <a:rPr lang="en-US" altLang="zh-TW" dirty="0" smtClean="0"/>
                  <a:t>], [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2</a:t>
                </a:r>
                <a:r>
                  <a:rPr lang="en-US" altLang="zh-TW" i="1" dirty="0" smtClean="0"/>
                  <a:t>,x</a:t>
                </a:r>
                <a:r>
                  <a:rPr lang="en-US" altLang="zh-TW" i="1" baseline="-25000" dirty="0" smtClean="0"/>
                  <a:t>3</a:t>
                </a:r>
                <a:r>
                  <a:rPr lang="en-US" altLang="zh-TW" i="1" dirty="0" smtClean="0"/>
                  <a:t>,x</a:t>
                </a:r>
                <a:r>
                  <a:rPr lang="en-US" altLang="zh-TW" i="1" baseline="-25000" dirty="0" smtClean="0"/>
                  <a:t>4</a:t>
                </a:r>
                <a:r>
                  <a:rPr lang="en-US" altLang="zh-TW" dirty="0" smtClean="0"/>
                  <a:t>],…,[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n-2</a:t>
                </a:r>
                <a:r>
                  <a:rPr lang="en-US" altLang="zh-TW" i="1" dirty="0" smtClean="0"/>
                  <a:t>,x</a:t>
                </a:r>
                <a:r>
                  <a:rPr lang="en-US" altLang="zh-TW" i="1" baseline="-25000" dirty="0" smtClean="0"/>
                  <a:t>n-1</a:t>
                </a:r>
                <a:r>
                  <a:rPr lang="en-US" altLang="zh-TW" i="1" dirty="0" smtClean="0"/>
                  <a:t>,x</a:t>
                </a:r>
                <a:r>
                  <a:rPr lang="en-US" altLang="zh-TW" i="1" baseline="-25000" dirty="0" smtClean="0"/>
                  <a:t>n</a:t>
                </a:r>
                <a:r>
                  <a:rPr lang="en-US" altLang="zh-TW" dirty="0" smtClean="0"/>
                  <a:t>].</a:t>
                </a:r>
              </a:p>
              <a:p>
                <a:pPr lvl="2"/>
                <a:r>
                  <a:rPr lang="en-US" altLang="zh-TW" dirty="0" smtClean="0"/>
                  <a:t>Prove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must be </a:t>
                </a:r>
                <a:r>
                  <a:rPr lang="en-US" altLang="zh-TW" dirty="0" smtClean="0"/>
                  <a:t>even by induction.</a:t>
                </a:r>
              </a:p>
              <a:p>
                <a:pPr lvl="1"/>
                <a:r>
                  <a:rPr lang="en-US" altLang="zh-TW" dirty="0" smtClean="0"/>
                  <a:t>Interpolate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 by using a quadratic Lagrange polynomial </a:t>
                </a:r>
                <a:r>
                  <a:rPr lang="en-US" altLang="zh-TW" i="1" dirty="0" smtClean="0"/>
                  <a:t>p(x)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in each interval.</a:t>
                </a:r>
              </a:p>
              <a:p>
                <a:pPr lvl="2"/>
                <a:r>
                  <a:rPr lang="en-US" altLang="zh-TW" i="1" dirty="0" smtClean="0"/>
                  <a:t>I(f)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≈ I(p)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I(.) 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means integral operator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pPr lvl="2"/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altLang="zh-TW" sz="2400" b="0" i="1" smtClean="0">
                            <a:latin typeface="Cambria Math"/>
                          </a:rPr>
                          <m:t>{(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)+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/>
                          </a:rPr>
                          <m:t>+4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+…+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−4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−3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+(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)}</m:t>
                    </m:r>
                  </m:oMath>
                </a14:m>
                <a:r>
                  <a:rPr lang="en-US" altLang="zh-TW" sz="2400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+4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+2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15D0-D413-4FF2-AD43-0862E6CE1BC0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3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Accuracy of Simpson’s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Theorem: Simpson’s rule produces no truncation error if </a:t>
            </a:r>
            <a:r>
              <a:rPr lang="en-US" altLang="zh-TW" i="1" dirty="0" smtClean="0"/>
              <a:t>f(x)</a:t>
            </a:r>
            <a:r>
              <a:rPr lang="en-US" altLang="zh-TW" dirty="0" smtClean="0"/>
              <a:t> is a polynomial of degree </a:t>
            </a:r>
            <a:r>
              <a:rPr lang="en-US" altLang="zh-TW" dirty="0" smtClean="0">
                <a:latin typeface="Times New Roman"/>
                <a:cs typeface="Times New Roman"/>
              </a:rPr>
              <a:t>≤ 3.</a:t>
            </a:r>
          </a:p>
          <a:p>
            <a:pPr lvl="1"/>
            <a:endParaRPr lang="en-US" altLang="zh-TW" dirty="0" smtClean="0">
              <a:latin typeface="Times New Roman"/>
              <a:cs typeface="Times New Roman"/>
            </a:endParaRPr>
          </a:p>
          <a:p>
            <a:r>
              <a:rPr lang="en-US" altLang="zh-TW" dirty="0" smtClean="0">
                <a:latin typeface="Times New Roman"/>
                <a:cs typeface="Times New Roman"/>
              </a:rPr>
              <a:t>Discussion:</a:t>
            </a:r>
          </a:p>
          <a:p>
            <a:pPr lvl="1"/>
            <a:r>
              <a:rPr lang="en-US" altLang="zh-TW" dirty="0" smtClean="0">
                <a:latin typeface="Times New Roman"/>
                <a:cs typeface="Times New Roman"/>
              </a:rPr>
              <a:t>Truncation error of interpolation using Lagrange polynomial of degree 2 = O</a:t>
            </a:r>
            <a:r>
              <a:rPr lang="en-US" altLang="zh-TW" dirty="0" smtClean="0">
                <a:latin typeface="Times New Roman"/>
                <a:cs typeface="Times New Roman"/>
              </a:rPr>
              <a:t>( </a:t>
            </a:r>
            <a:r>
              <a:rPr lang="en-US" altLang="zh-TW" i="1" dirty="0" smtClean="0">
                <a:latin typeface="Times New Roman"/>
                <a:cs typeface="Times New Roman"/>
              </a:rPr>
              <a:t>f</a:t>
            </a:r>
            <a:r>
              <a:rPr lang="en-US" altLang="zh-TW" i="1" baseline="30000" dirty="0" smtClean="0">
                <a:latin typeface="Times New Roman"/>
                <a:cs typeface="Times New Roman"/>
              </a:rPr>
              <a:t>(3</a:t>
            </a:r>
            <a:r>
              <a:rPr lang="en-US" altLang="zh-TW" i="1" baseline="30000" dirty="0" smtClean="0">
                <a:latin typeface="Times New Roman"/>
                <a:cs typeface="Times New Roman"/>
              </a:rPr>
              <a:t>)</a:t>
            </a:r>
            <a:r>
              <a:rPr lang="en-US" altLang="zh-TW" i="1" dirty="0" smtClean="0">
                <a:latin typeface="Times New Roman"/>
                <a:cs typeface="Times New Roman"/>
              </a:rPr>
              <a:t>(</a:t>
            </a:r>
            <a:r>
              <a:rPr lang="el-GR" altLang="zh-TW" i="1" dirty="0" smtClean="0">
                <a:latin typeface="Times New Roman"/>
                <a:cs typeface="Times New Roman"/>
              </a:rPr>
              <a:t>ξ</a:t>
            </a:r>
            <a:r>
              <a:rPr lang="en-US" altLang="zh-TW" i="1" dirty="0" smtClean="0">
                <a:latin typeface="Times New Roman"/>
                <a:cs typeface="Times New Roman"/>
              </a:rPr>
              <a:t>)*h</a:t>
            </a:r>
            <a:r>
              <a:rPr lang="en-US" altLang="zh-TW" i="1" baseline="30000" dirty="0" smtClean="0">
                <a:latin typeface="Times New Roman"/>
                <a:cs typeface="Times New Roman"/>
              </a:rPr>
              <a:t>3</a:t>
            </a:r>
            <a:r>
              <a:rPr lang="en-US" altLang="zh-TW" dirty="0" smtClean="0">
                <a:latin typeface="Times New Roman"/>
                <a:cs typeface="Times New Roman"/>
              </a:rPr>
              <a:t>).</a:t>
            </a:r>
          </a:p>
          <a:p>
            <a:pPr lvl="1"/>
            <a:r>
              <a:rPr lang="en-US" altLang="zh-TW" dirty="0" smtClean="0">
                <a:latin typeface="Times New Roman"/>
                <a:cs typeface="Times New Roman"/>
              </a:rPr>
              <a:t>But, the accuracy of Simpson’s rule is much higher.</a:t>
            </a:r>
          </a:p>
          <a:p>
            <a:pPr lvl="1"/>
            <a:r>
              <a:rPr lang="en-US" altLang="zh-TW" dirty="0" smtClean="0">
                <a:latin typeface="Times New Roman"/>
                <a:cs typeface="Times New Roman"/>
              </a:rPr>
              <a:t>Why? </a:t>
            </a:r>
            <a:r>
              <a:rPr lang="zh-TW" altLang="en-US" dirty="0" smtClean="0">
                <a:latin typeface="Times New Roman"/>
                <a:cs typeface="Times New Roman"/>
              </a:rPr>
              <a:t>截長補短。</a:t>
            </a:r>
            <a:endParaRPr lang="en-US" altLang="zh-TW" dirty="0" smtClean="0">
              <a:latin typeface="Times New Roman"/>
              <a:cs typeface="Times New Roman"/>
            </a:endParaRPr>
          </a:p>
          <a:p>
            <a:pPr lvl="1"/>
            <a:r>
              <a:rPr lang="en-US" altLang="zh-TW" dirty="0" smtClean="0">
                <a:solidFill>
                  <a:srgbClr val="C00000"/>
                </a:solidFill>
                <a:latin typeface="Times New Roman"/>
                <a:cs typeface="Times New Roman"/>
              </a:rPr>
              <a:t>Integration generates less truncation error by at least one </a:t>
            </a:r>
            <a:r>
              <a:rPr lang="en-US" altLang="zh-TW" dirty="0" smtClean="0">
                <a:solidFill>
                  <a:srgbClr val="C00000"/>
                </a:solidFill>
                <a:latin typeface="Times New Roman"/>
                <a:cs typeface="Times New Roman"/>
              </a:rPr>
              <a:t>order than the interpolation. </a:t>
            </a:r>
            <a:r>
              <a:rPr lang="en-US" altLang="zh-TW" dirty="0" smtClean="0">
                <a:latin typeface="Times New Roman"/>
                <a:cs typeface="Times New Roman"/>
              </a:rPr>
              <a:t>(If the underlined interpolation method uses splines.)</a:t>
            </a:r>
          </a:p>
          <a:p>
            <a:pPr lvl="1"/>
            <a:r>
              <a:rPr lang="en-US" altLang="zh-TW" dirty="0" smtClean="0">
                <a:latin typeface="Times New Roman"/>
                <a:cs typeface="Times New Roman"/>
              </a:rPr>
              <a:t>Proof will be given in class.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EC8A-F2C8-498A-A008-937AA264FF00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Truncation Error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Theorem: the truncation error of Simpson’s rule is O(</a:t>
                </a:r>
                <a:r>
                  <a:rPr lang="en-US" altLang="zh-TW" i="1" dirty="0" smtClean="0"/>
                  <a:t>h</a:t>
                </a:r>
                <a:r>
                  <a:rPr lang="en-US" altLang="zh-TW" i="1" baseline="30000" dirty="0" smtClean="0"/>
                  <a:t>4</a:t>
                </a:r>
                <a:r>
                  <a:rPr lang="en-US" altLang="zh-TW" dirty="0" smtClean="0"/>
                  <a:t>).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Some prefaces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Define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  <a:r>
                  <a:rPr lang="en-US" altLang="zh-TW" dirty="0" smtClean="0"/>
                  <a:t>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dirty="0" smtClean="0"/>
                  <a:t>,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+2</m:t>
                    </m:r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 smtClean="0"/>
              </a:p>
              <a:p>
                <a:pPr lvl="2"/>
                <a:endParaRPr lang="en-US" altLang="zh-TW" dirty="0" smtClean="0"/>
              </a:p>
              <a:p>
                <a:r>
                  <a:rPr lang="en-US" altLang="zh-TW" dirty="0" smtClean="0"/>
                  <a:t>Taylor expansion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at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dirty="0" smtClean="0"/>
                  <a:t> is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+2</m:t>
                    </m:r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TW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zh-TW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  <m:r>
                          <a:rPr lang="en-US" altLang="zh-TW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5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+….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=0+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(2)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15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52D-6BD8-4C68-9DA7-BEF5C5DD5D62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7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Truncation Error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Theorem: the truncation error of Simpson’s rule is O(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altLang="zh-TW" i="1" baseline="30000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r>
                  <a:rPr lang="en-US" altLang="zh-TW" dirty="0" smtClean="0"/>
                  <a:t>Proof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(2)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15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+4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Expanding </a:t>
                </a:r>
                <a:r>
                  <a:rPr lang="en-US" altLang="zh-TW" i="1" dirty="0" smtClean="0"/>
                  <a:t>f</a:t>
                </a:r>
                <a:r>
                  <a:rPr lang="en-US" altLang="zh-TW" i="1" baseline="-25000" dirty="0" smtClean="0"/>
                  <a:t>1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f</a:t>
                </a:r>
                <a:r>
                  <a:rPr lang="en-US" altLang="zh-TW" i="1" baseline="-25000" dirty="0" smtClean="0"/>
                  <a:t>2</a:t>
                </a:r>
                <a:r>
                  <a:rPr lang="en-US" altLang="zh-TW" dirty="0" smtClean="0"/>
                  <a:t> at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dirty="0" smtClean="0"/>
                  <a:t>,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(2)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(3)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(4)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+…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</m:e>
                    </m:box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18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</m:box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(4)</m:t>
                        </m:r>
                      </m:sup>
                    </m:sSup>
                  </m:oMath>
                </a14:m>
                <a:r>
                  <a:rPr lang="en-US" altLang="zh-TW" dirty="0" smtClean="0"/>
                  <a:t>+…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90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+…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90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There are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n/2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intervals. Thus the total error is bounded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180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87A2-FF3A-43C7-9A93-3A9BE85E6A9A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63888" y="1988840"/>
            <a:ext cx="1584176" cy="19821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6876256" y="1988840"/>
            <a:ext cx="1656184" cy="19821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9512" y="1585609"/>
                <a:ext cx="3096344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)≡</m:t>
                    </m:r>
                    <m:nary>
                      <m:naryPr>
                        <m:ctrlP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Methods:</a:t>
                </a:r>
              </a:p>
              <a:p>
                <a:pPr marL="457200" lvl="1" indent="0">
                  <a:buNone/>
                </a:pPr>
                <a:r>
                  <a:rPr lang="en-US" altLang="zh-TW" sz="3300" dirty="0" smtClean="0">
                    <a:solidFill>
                      <a:srgbClr val="0070C0"/>
                    </a:solidFill>
                  </a:rPr>
                  <a:t>Riemann sum</a:t>
                </a:r>
              </a:p>
              <a:p>
                <a:pPr marL="457200" lvl="1" indent="0">
                  <a:buNone/>
                </a:pPr>
                <a:r>
                  <a:rPr lang="en-US" altLang="zh-TW" sz="3300" dirty="0" smtClean="0"/>
                  <a:t>Trapezoid rule</a:t>
                </a:r>
              </a:p>
              <a:p>
                <a:pPr marL="457200" lvl="1" indent="0">
                  <a:buNone/>
                </a:pPr>
                <a:r>
                  <a:rPr lang="en-US" altLang="zh-TW" sz="3300" dirty="0" smtClean="0">
                    <a:solidFill>
                      <a:srgbClr val="FFC000"/>
                    </a:solidFill>
                  </a:rPr>
                  <a:t>Simpson’s rule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9512" y="1585609"/>
                <a:ext cx="3096344" cy="4525963"/>
              </a:xfrm>
              <a:blipFill>
                <a:blip r:embed="rId2"/>
                <a:stretch>
                  <a:fillRect l="-787" t="-9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885350" y="1624012"/>
            <a:ext cx="5832648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Exact </a:t>
            </a:r>
            <a:r>
              <a:rPr lang="en-US" altLang="zh-TW" dirty="0"/>
              <a:t>integration = 0.785398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N= 10, Riemann= 0.809981, Trapezoid=0.784981, Simpson=0.785398</a:t>
            </a:r>
          </a:p>
          <a:p>
            <a:pPr marL="0" indent="0">
              <a:buNone/>
            </a:pPr>
            <a:r>
              <a:rPr lang="en-US" altLang="zh-TW" dirty="0"/>
              <a:t>N= 20, Riemann= 0.797794, Trapezoid=0.785294, Simpson=0.785398</a:t>
            </a:r>
          </a:p>
          <a:p>
            <a:pPr marL="0" indent="0">
              <a:buNone/>
            </a:pPr>
            <a:r>
              <a:rPr lang="en-US" altLang="zh-TW" dirty="0"/>
              <a:t>N= 30, Riemann= 0.793685, Trapezoid=0.785352, Simpson=0.785398</a:t>
            </a:r>
          </a:p>
          <a:p>
            <a:pPr marL="0" indent="0">
              <a:buNone/>
            </a:pPr>
            <a:r>
              <a:rPr lang="en-US" altLang="zh-TW" dirty="0"/>
              <a:t>N= 40, Riemann= 0.791622, Trapezoid=0.785372, Simpson=0.785398</a:t>
            </a:r>
          </a:p>
          <a:p>
            <a:pPr marL="0" indent="0">
              <a:buNone/>
            </a:pPr>
            <a:r>
              <a:rPr lang="en-US" altLang="zh-TW" dirty="0"/>
              <a:t>N= 50, Riemann= 0.790381, Trapezoid=0.785381, Simpson=0.785398</a:t>
            </a:r>
          </a:p>
          <a:p>
            <a:pPr marL="0" indent="0">
              <a:buNone/>
            </a:pPr>
            <a:r>
              <a:rPr lang="en-US" altLang="zh-TW" dirty="0"/>
              <a:t>N= 60, Riemann= 0.789553, Trapezoid=0.785387, Simpson=0.785398</a:t>
            </a:r>
          </a:p>
          <a:p>
            <a:pPr marL="0" indent="0">
              <a:buNone/>
            </a:pPr>
            <a:r>
              <a:rPr lang="en-US" altLang="zh-TW" dirty="0"/>
              <a:t>N= 70, Riemann= 0.788961, Trapezoid=0.785390, Simpson=0.785398</a:t>
            </a:r>
          </a:p>
          <a:p>
            <a:pPr marL="0" indent="0">
              <a:buNone/>
            </a:pPr>
            <a:r>
              <a:rPr lang="en-US" altLang="zh-TW" dirty="0"/>
              <a:t>N= 80, Riemann= 0.788517, Trapezoid=0.785392, Simpson=0.785398</a:t>
            </a:r>
          </a:p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E47C-57B6-43CD-96F9-62F5BBC51D54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Simpson's Rule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26676" y="4335808"/>
                <a:ext cx="3341941" cy="14137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=0.1=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r>
                  <a:rPr lang="en-US" altLang="zh-TW" dirty="0" err="1" smtClean="0"/>
                  <a:t>Rieman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ox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Trapezoid,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"(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altLang="zh-TW" dirty="0" smtClean="0"/>
                  <a:t>, </a:t>
                </a:r>
              </a:p>
              <a:p>
                <a:r>
                  <a:rPr lang="en-US" altLang="zh-TW" dirty="0" err="1" smtClean="0"/>
                  <a:t>Sinpson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≈)(</m:t>
                        </m:r>
                        <m:box>
                          <m:box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180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box>
                              <m:box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box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box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676" y="4335808"/>
                <a:ext cx="3341941" cy="1413785"/>
              </a:xfrm>
              <a:prstGeom prst="rect">
                <a:avLst/>
              </a:prstGeom>
              <a:blipFill>
                <a:blip r:embed="rId3"/>
                <a:stretch>
                  <a:fillRect l="-1455" t="-1709" r="-364" b="-12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432</Words>
  <Application>Microsoft Office PowerPoint</Application>
  <PresentationFormat>On-screen Show (4:3)</PresentationFormat>
  <Paragraphs>138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Simpson’s Rule</vt:lpstr>
      <vt:lpstr>Outline</vt:lpstr>
      <vt:lpstr>Interpolation Using Lagrange Polynomial</vt:lpstr>
      <vt:lpstr>Simpson’s Rule in an Interval</vt:lpstr>
      <vt:lpstr>Simpson’s Rule for Integration</vt:lpstr>
      <vt:lpstr>Accuracy of Simpson’s Rule</vt:lpstr>
      <vt:lpstr>Truncation Error</vt:lpstr>
      <vt:lpstr>Truncation Error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Simpson’s Rule</dc:title>
  <dc:creator>guest123</dc:creator>
  <cp:lastModifiedBy>guest123</cp:lastModifiedBy>
  <cp:revision>24</cp:revision>
  <dcterms:created xsi:type="dcterms:W3CDTF">2017-07-09T07:01:30Z</dcterms:created>
  <dcterms:modified xsi:type="dcterms:W3CDTF">2019-10-10T04:30:23Z</dcterms:modified>
</cp:coreProperties>
</file>