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64" r:id="rId11"/>
    <p:sldId id="273" r:id="rId12"/>
    <p:sldId id="265" r:id="rId13"/>
    <p:sldId id="266" r:id="rId14"/>
    <p:sldId id="279" r:id="rId15"/>
    <p:sldId id="267" r:id="rId16"/>
    <p:sldId id="269" r:id="rId17"/>
    <p:sldId id="268" r:id="rId18"/>
    <p:sldId id="270" r:id="rId19"/>
    <p:sldId id="271" r:id="rId20"/>
    <p:sldId id="274" r:id="rId21"/>
    <p:sldId id="272" r:id="rId22"/>
    <p:sldId id="277" r:id="rId23"/>
    <p:sldId id="278" r:id="rId24"/>
    <p:sldId id="281" r:id="rId25"/>
    <p:sldId id="283" r:id="rId26"/>
    <p:sldId id="282" r:id="rId27"/>
    <p:sldId id="284" r:id="rId28"/>
    <p:sldId id="285" r:id="rId29"/>
    <p:sldId id="275" r:id="rId30"/>
    <p:sldId id="276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32642-9F2B-4530-931F-E5844698D872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37F38-E59B-4214-9B27-BB792A56BD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27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5B29-C5C7-43C8-B130-7ECCA4D69A84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A4B7-A511-40B4-B8BC-4DB343D230C8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5321-0FA8-499B-AFD3-517F6D495A7E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401F-97A2-4F0D-8823-EF05A302F8D5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CA48-1318-413F-AA76-D257DEBBC073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D72-969A-45DB-A329-4E2A03A9BE2F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F6F6-C456-4662-8217-3FE4EFE2DB60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735B-69DD-495E-96CC-4F0851917B5F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114C-D256-4835-B5F4-AA7885A57A3C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5506-7FB1-479D-A2A2-F4FCA162F10E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2C6E-CDEE-4DD2-9AF1-4F444FD8C9CE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E1AC-F963-4508-AD17-DDF83278F477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2" Type="http://schemas.openxmlformats.org/officeDocument/2006/relationships/hyperlink" Target="https://en.wikipedia.org/wiki/Prentice-H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Special:BookSources/978-0-13-627258-8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Gaussian Quadrature Integration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Orthogonal polynomial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40-EED4-4694-A9E3-2DC99A044092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9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Gaussian Quadrature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The Gaussian quadrature method </a:t>
                </a:r>
              </a:p>
              <a:p>
                <a:pPr lvl="1"/>
                <a:r>
                  <a:rPr lang="en-US" altLang="zh-TW" dirty="0" smtClean="0"/>
                  <a:t>Interpolate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 by using a Lagrange polynomial,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914400" lvl="2" indent="-457200"/>
                <a:r>
                  <a:rPr lang="en-US" altLang="zh-TW" dirty="0" smtClean="0">
                    <a:solidFill>
                      <a:srgbClr val="FF0000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)≈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)≈</m:t>
                    </m:r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𝑑𝑥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1371600" lvl="3" indent="-457200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57150" indent="0">
                  <a:buNone/>
                </a:pPr>
                <a:r>
                  <a:rPr lang="en-US" altLang="zh-TW" dirty="0" smtClean="0">
                    <a:solidFill>
                      <a:schemeClr val="tx1"/>
                    </a:solidFill>
                  </a:rPr>
                  <a:t>Proof: </a:t>
                </a:r>
                <a:r>
                  <a:rPr lang="en-US" altLang="zh-TW" sz="3000" dirty="0" smtClean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sz="3000" i="1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altLang="zh-TW" sz="3000" i="1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endParaRPr lang="en-US" altLang="zh-TW" sz="30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𝑑𝑥</m:t>
                          </m:r>
                          <m: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≈</m:t>
                          </m:r>
                          <m:nary>
                            <m:naryPr>
                              <m:ctrlP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TW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TW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zh-TW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altLang="zh-TW" sz="2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altLang="zh-TW" sz="2600" b="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 marL="57150" indent="0">
                  <a:buNone/>
                </a:pPr>
                <a:r>
                  <a:rPr lang="en-US" altLang="zh-TW" sz="2600" b="0" dirty="0" smtClean="0">
                    <a:solidFill>
                      <a:schemeClr val="tx1"/>
                    </a:solidFill>
                    <a:ea typeface="Cambria Math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∗(</m:t>
                        </m:r>
                        <m:nary>
                          <m:naryPr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𝑑𝑥</m:t>
                            </m:r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)=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ctrlPr>
                          <a:rPr lang="en-US" altLang="zh-TW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sz="2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sz="2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600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marL="57150" indent="0">
                  <a:buNone/>
                </a:pPr>
                <a:endParaRPr lang="en-US" altLang="zh-TW" sz="2600" dirty="0" smtClean="0">
                  <a:solidFill>
                    <a:schemeClr val="tx1"/>
                  </a:solidFill>
                </a:endParaRPr>
              </a:p>
              <a:p>
                <a:pPr marL="57150" lvl="1" indent="0">
                  <a:buNone/>
                </a:pPr>
                <a:r>
                  <a:rPr lang="en-US" altLang="zh-TW" dirty="0" smtClean="0"/>
                  <a:t>Thus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)≈</m:t>
                    </m:r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/>
                  <a:t>with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𝑑𝑥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57150" indent="0">
                  <a:buNone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 b="-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EBCA-B906-47ED-B318-7A92F9EFD149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9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Roots of Legendre Polynomial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o improve accuracy</a:t>
            </a:r>
          </a:p>
          <a:p>
            <a:pPr lvl="1"/>
            <a:r>
              <a:rPr lang="en-US" altLang="zh-TW" dirty="0" smtClean="0"/>
              <a:t>The sample positions are the </a:t>
            </a:r>
            <a:r>
              <a:rPr lang="en-US" altLang="zh-TW" b="1" dirty="0" smtClean="0"/>
              <a:t>roots</a:t>
            </a:r>
            <a:r>
              <a:rPr lang="en-US" altLang="zh-TW" dirty="0" smtClean="0"/>
              <a:t> of an orthogonal polynomial of degree (</a:t>
            </a:r>
            <a:r>
              <a:rPr lang="en-US" altLang="zh-TW" i="1" dirty="0" smtClean="0"/>
              <a:t>n+1</a:t>
            </a:r>
            <a:r>
              <a:rPr lang="en-US" altLang="zh-TW" dirty="0" smtClean="0"/>
              <a:t>). </a:t>
            </a:r>
          </a:p>
          <a:p>
            <a:pPr lvl="1"/>
            <a:r>
              <a:rPr lang="en-US" altLang="zh-TW" dirty="0" smtClean="0"/>
              <a:t>We have (</a:t>
            </a:r>
            <a:r>
              <a:rPr lang="en-US" altLang="zh-TW" i="1" dirty="0" smtClean="0"/>
              <a:t>n+1</a:t>
            </a:r>
            <a:r>
              <a:rPr lang="en-US" altLang="zh-TW" dirty="0" smtClean="0"/>
              <a:t>) samples in the input data</a:t>
            </a:r>
          </a:p>
          <a:p>
            <a:pPr lvl="1"/>
            <a:r>
              <a:rPr lang="en-US" altLang="zh-TW" dirty="0" smtClean="0"/>
              <a:t>In this lecture, we use the </a:t>
            </a:r>
            <a:r>
              <a:rPr lang="en-US" altLang="zh-TW" dirty="0" smtClean="0">
                <a:solidFill>
                  <a:srgbClr val="C00000"/>
                </a:solidFill>
              </a:rPr>
              <a:t>Legendre polynomial </a:t>
            </a:r>
            <a:r>
              <a:rPr lang="en-US" altLang="zh-TW" i="1" dirty="0">
                <a:solidFill>
                  <a:srgbClr val="C00000"/>
                </a:solidFill>
              </a:rPr>
              <a:t>h</a:t>
            </a:r>
            <a:r>
              <a:rPr lang="en-US" altLang="zh-TW" i="1" baseline="-25000" dirty="0" smtClean="0">
                <a:solidFill>
                  <a:srgbClr val="C00000"/>
                </a:solidFill>
              </a:rPr>
              <a:t>n+1</a:t>
            </a:r>
            <a:r>
              <a:rPr lang="en-US" altLang="zh-TW" i="1" dirty="0" smtClean="0">
                <a:solidFill>
                  <a:srgbClr val="C00000"/>
                </a:solidFill>
              </a:rPr>
              <a:t>(x)</a:t>
            </a:r>
            <a:r>
              <a:rPr lang="en-US" altLang="zh-TW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zh-TW" dirty="0" smtClean="0"/>
              <a:t>Why do we select these roots as the sample positions?</a:t>
            </a:r>
          </a:p>
          <a:p>
            <a:pPr lvl="1"/>
            <a:r>
              <a:rPr lang="en-US" altLang="zh-TW" dirty="0" smtClean="0"/>
              <a:t>To achieve greater accuracy!</a:t>
            </a:r>
          </a:p>
          <a:p>
            <a:pPr lvl="1"/>
            <a:r>
              <a:rPr lang="en-US" altLang="zh-TW" dirty="0" smtClean="0"/>
              <a:t>See the following slides.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EBCA-B906-47ED-B318-7A92F9EFD149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8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Table of Sample Points &amp; Weights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The roots and the weights had been computed and tabulated. Parts of the table are shown below.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43592"/>
                  </p:ext>
                </p:extLst>
              </p:nvPr>
            </p:nvGraphicFramePr>
            <p:xfrm>
              <a:off x="323528" y="2636912"/>
              <a:ext cx="4968552" cy="2636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x</a:t>
                          </a:r>
                          <a:r>
                            <a:rPr lang="en-US" altLang="zh-TW" i="1" baseline="-25000" dirty="0" smtClean="0"/>
                            <a:t>i</a:t>
                          </a:r>
                          <a:endParaRPr lang="zh-TW" altLang="en-US" i="1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i="1" dirty="0" smtClean="0"/>
                            <a:t>A</a:t>
                          </a:r>
                          <a:r>
                            <a:rPr lang="en-US" altLang="zh-TW" i="1" baseline="-25000" dirty="0" smtClean="0"/>
                            <a:t>i</a:t>
                          </a:r>
                          <a:r>
                            <a:rPr lang="en-US" altLang="zh-TW" dirty="0" smtClean="0"/>
                            <a:t> (or </a:t>
                          </a:r>
                          <a:r>
                            <a:rPr lang="en-US" altLang="zh-TW" i="1" dirty="0" err="1" smtClean="0"/>
                            <a:t>w</a:t>
                          </a:r>
                          <a:r>
                            <a:rPr lang="en-US" altLang="zh-TW" i="1" baseline="-25000" dirty="0" err="1" smtClean="0"/>
                            <a:t>i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0.57735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54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0.888889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0.774597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0.555556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54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0.339981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0.652145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0.861136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0.347855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43592"/>
                  </p:ext>
                </p:extLst>
              </p:nvPr>
            </p:nvGraphicFramePr>
            <p:xfrm>
              <a:off x="323528" y="2636912"/>
              <a:ext cx="4968552" cy="2636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2088232"/>
                    <a:gridCol w="1800200"/>
                  </a:tblGrid>
                  <a:tr h="43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x</a:t>
                          </a:r>
                          <a:r>
                            <a:rPr lang="en-US" altLang="zh-TW" i="1" baseline="-25000" dirty="0" smtClean="0"/>
                            <a:t>i</a:t>
                          </a:r>
                          <a:endParaRPr lang="zh-TW" altLang="en-US" i="1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i="1" dirty="0" smtClean="0"/>
                            <a:t>A</a:t>
                          </a:r>
                          <a:r>
                            <a:rPr lang="en-US" altLang="zh-TW" i="1" baseline="-25000" dirty="0" smtClean="0"/>
                            <a:t>i</a:t>
                          </a:r>
                          <a:r>
                            <a:rPr lang="en-US" altLang="zh-TW" dirty="0" smtClean="0"/>
                            <a:t> (or </a:t>
                          </a:r>
                          <a:r>
                            <a:rPr lang="en-US" altLang="zh-TW" i="1" dirty="0" err="1" smtClean="0"/>
                            <a:t>w</a:t>
                          </a:r>
                          <a:r>
                            <a:rPr lang="en-US" altLang="zh-TW" i="1" baseline="-25000" dirty="0" err="1" smtClean="0"/>
                            <a:t>i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603" t="-228333" r="-8629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0.888889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603" t="-428333" r="-8629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0.555556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603" t="-528333" r="-8629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0.652145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603" t="-628333" r="-8629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0.347855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E493-E317-4271-8737-67726E0D7538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796136" y="3747900"/>
                <a:ext cx="2945230" cy="977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=0,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=0,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47900"/>
                <a:ext cx="2945230" cy="977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868144" y="2966083"/>
                <a:ext cx="2503570" cy="78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2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TW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altLang="zh-TW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966083"/>
                <a:ext cx="2503570" cy="7818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868144" y="5116542"/>
            <a:ext cx="287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>
                <a:solidFill>
                  <a:srgbClr val="0070C0"/>
                </a:solidFill>
              </a:rPr>
              <a:t>x</a:t>
            </a:r>
            <a:r>
              <a:rPr lang="en-US" altLang="zh-TW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TW" dirty="0" smtClean="0">
                <a:solidFill>
                  <a:srgbClr val="0070C0"/>
                </a:solidFill>
              </a:rPr>
              <a:t> : roots of the Legendre polynomial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712" y="537406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[note] N= n+1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3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Conformation Mapping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The canonical domain is (-1, 1).</a:t>
                </a:r>
              </a:p>
              <a:p>
                <a:r>
                  <a:rPr lang="en-US" altLang="zh-TW" dirty="0" smtClean="0"/>
                  <a:t>The integral domain is (</a:t>
                </a:r>
                <a:r>
                  <a:rPr lang="en-US" altLang="zh-TW" i="1" dirty="0" smtClean="0"/>
                  <a:t>a, b</a:t>
                </a:r>
                <a:r>
                  <a:rPr lang="en-US" altLang="zh-TW" dirty="0" smtClean="0"/>
                  <a:t>).</a:t>
                </a:r>
              </a:p>
              <a:p>
                <a:r>
                  <a:rPr lang="en-US" altLang="zh-TW" dirty="0" smtClean="0"/>
                  <a:t>The roots have to be transformed from the standard domain to the problem domain.</a:t>
                </a:r>
              </a:p>
              <a:p>
                <a:r>
                  <a:rPr lang="en-US" altLang="zh-TW" dirty="0" smtClean="0"/>
                  <a:t>A root is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in (-1, 1), then its position in (</a:t>
                </a:r>
                <a:r>
                  <a:rPr lang="en-US" altLang="zh-TW" i="1" dirty="0" smtClean="0"/>
                  <a:t>a, b</a:t>
                </a:r>
                <a:r>
                  <a:rPr lang="en-US" altLang="zh-TW" dirty="0" smtClean="0"/>
                  <a:t>) is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  <a:r>
                  <a:rPr lang="en-US" altLang="zh-TW" dirty="0" smtClean="0"/>
                  <a:t>//Translate + scaling.</a:t>
                </a:r>
              </a:p>
              <a:p>
                <a:r>
                  <a:rPr lang="en-US" altLang="zh-TW" dirty="0" smtClean="0"/>
                  <a:t>Now, the integration must be modified as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)≈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12BA-EDAB-4F9C-8648-A0F0AB2F6F71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0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Composite Gaussian Quadrature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Given the integral domain [</a:t>
                </a:r>
                <a:r>
                  <a:rPr lang="en-US" altLang="zh-TW" i="1" dirty="0" smtClean="0"/>
                  <a:t>a, b</a:t>
                </a:r>
                <a:r>
                  <a:rPr lang="en-US" altLang="zh-TW" dirty="0" smtClean="0"/>
                  <a:t>], divide it into N intervals.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TW" dirty="0" smtClean="0"/>
                  <a:t>,</a:t>
                </a:r>
              </a:p>
              <a:p>
                <a:r>
                  <a:rPr lang="en-US" altLang="zh-TW" dirty="0" smtClean="0"/>
                  <a:t>Perform Gaussian quadrature integration in each interval.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The final integration = sum of the integrations of these intervals.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/>
                  <a:t>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61" t="-2695" b="-118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Composite rule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401F-97A2-4F0D-8823-EF05A302F8D5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220072" y="3284984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220072" y="234888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868144" y="2355937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660232" y="234888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52320" y="233802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8028384" y="234888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手繪多邊形 16"/>
          <p:cNvSpPr/>
          <p:nvPr/>
        </p:nvSpPr>
        <p:spPr>
          <a:xfrm>
            <a:off x="5219700" y="2482749"/>
            <a:ext cx="2819400" cy="527369"/>
          </a:xfrm>
          <a:custGeom>
            <a:avLst/>
            <a:gdLst>
              <a:gd name="connsiteX0" fmla="*/ 0 w 2819400"/>
              <a:gd name="connsiteY0" fmla="*/ 212826 h 527369"/>
              <a:gd name="connsiteX1" fmla="*/ 666750 w 2819400"/>
              <a:gd name="connsiteY1" fmla="*/ 69951 h 527369"/>
              <a:gd name="connsiteX2" fmla="*/ 1457325 w 2819400"/>
              <a:gd name="connsiteY2" fmla="*/ 527151 h 527369"/>
              <a:gd name="connsiteX3" fmla="*/ 2238375 w 2819400"/>
              <a:gd name="connsiteY3" fmla="*/ 3276 h 527369"/>
              <a:gd name="connsiteX4" fmla="*/ 2543175 w 2819400"/>
              <a:gd name="connsiteY4" fmla="*/ 308076 h 527369"/>
              <a:gd name="connsiteX5" fmla="*/ 2819400 w 2819400"/>
              <a:gd name="connsiteY5" fmla="*/ 374751 h 527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9400" h="527369">
                <a:moveTo>
                  <a:pt x="0" y="212826"/>
                </a:moveTo>
                <a:cubicBezTo>
                  <a:pt x="211931" y="115194"/>
                  <a:pt x="423863" y="17563"/>
                  <a:pt x="666750" y="69951"/>
                </a:cubicBezTo>
                <a:cubicBezTo>
                  <a:pt x="909638" y="122338"/>
                  <a:pt x="1195388" y="538263"/>
                  <a:pt x="1457325" y="527151"/>
                </a:cubicBezTo>
                <a:cubicBezTo>
                  <a:pt x="1719262" y="516039"/>
                  <a:pt x="2057400" y="39789"/>
                  <a:pt x="2238375" y="3276"/>
                </a:cubicBezTo>
                <a:cubicBezTo>
                  <a:pt x="2419350" y="-33237"/>
                  <a:pt x="2446338" y="246164"/>
                  <a:pt x="2543175" y="308076"/>
                </a:cubicBezTo>
                <a:cubicBezTo>
                  <a:pt x="2640012" y="369988"/>
                  <a:pt x="2729706" y="372369"/>
                  <a:pt x="2819400" y="374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134719" y="33163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a</a:t>
            </a:r>
            <a:endParaRPr lang="zh-TW" altLang="en-US" i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44326" y="33163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b</a:t>
            </a:r>
            <a:endParaRPr lang="zh-TW" altLang="en-US" i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652120" y="331798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/>
              <a:t>a+h</a:t>
            </a:r>
            <a:endParaRPr lang="zh-TW" altLang="en-US" i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46745" y="33328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a+2h</a:t>
            </a:r>
            <a:endParaRPr lang="zh-TW" altLang="en-US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133151" y="335098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a+3h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22921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Lemma 1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>
                    <a:solidFill>
                      <a:srgbClr val="C00000"/>
                    </a:solidFill>
                  </a:rPr>
                  <a:t>The Lagrange polynomial is exact for polynomial with degree 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≤ </a:t>
                </a:r>
                <a:r>
                  <a:rPr lang="en-US" altLang="zh-TW" i="1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Times New Roman"/>
                    <a:cs typeface="Times New Roman"/>
                  </a:rPr>
                  <a:t>Proof,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The polynomial interpolates those (n+1) sample points is unique.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Let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f</a:t>
                </a:r>
                <a:r>
                  <a:rPr lang="en-US" altLang="zh-TW" i="1" baseline="-25000" dirty="0" smtClean="0">
                    <a:latin typeface="Times New Roman"/>
                    <a:cs typeface="Times New Roman"/>
                  </a:rPr>
                  <a:t>0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be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f(0)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 The Taylor expansion of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f(x)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in the interval (-1,1) can be expressed as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zh-TW" altLang="en-US" b="0" i="1" smtClean="0">
                        <a:latin typeface="Cambria Math"/>
                      </a:rPr>
                      <m:t>𝜉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𝜉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 Lagrange polynomial can be expressed as </a:t>
                </a:r>
                <a:r>
                  <a:rPr lang="en-US" altLang="zh-TW" i="1" dirty="0" smtClean="0"/>
                  <a:t>p(x)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Thus the interpolation error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O</m:t>
                    </m:r>
                    <m:r>
                      <a:rPr lang="en-US" altLang="zh-TW" b="0" i="0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If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 is a polynomial with degree less than or equal to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, </a:t>
                </a:r>
              </a:p>
              <a:p>
                <a:pPr lvl="1"/>
                <a:r>
                  <a:rPr lang="en-US" altLang="zh-TW" dirty="0" smtClean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zh-TW" dirty="0" smtClean="0"/>
                  <a:t> The interpolation is exact</a:t>
                </a:r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426" b="-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C765-1EF8-49A6-8C1D-C2DE83FA8E26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Lemma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600" dirty="0" smtClean="0">
                    <a:solidFill>
                      <a:srgbClr val="C00000"/>
                    </a:solidFill>
                  </a:rPr>
                  <a:t>If </a:t>
                </a:r>
                <a:r>
                  <a:rPr lang="en-US" altLang="zh-TW" sz="2600" i="1" dirty="0" smtClean="0">
                    <a:solidFill>
                      <a:srgbClr val="C00000"/>
                    </a:solidFill>
                  </a:rPr>
                  <a:t>p(x)</a:t>
                </a:r>
                <a:r>
                  <a:rPr lang="en-US" altLang="zh-TW" sz="2600" dirty="0" smtClean="0">
                    <a:solidFill>
                      <a:srgbClr val="C00000"/>
                    </a:solidFill>
                  </a:rPr>
                  <a:t> is a Lagrange polynomial of degree </a:t>
                </a:r>
                <a:r>
                  <a:rPr lang="en-US" altLang="zh-TW" sz="2600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n-US" altLang="zh-TW" sz="2600" dirty="0" smtClean="0">
                    <a:solidFill>
                      <a:srgbClr val="C00000"/>
                    </a:solidFill>
                  </a:rPr>
                  <a:t>, which interpolates </a:t>
                </a:r>
                <a:r>
                  <a:rPr lang="en-US" altLang="zh-TW" sz="2600" i="1" dirty="0" smtClean="0">
                    <a:solidFill>
                      <a:srgbClr val="C00000"/>
                    </a:solidFill>
                  </a:rPr>
                  <a:t>f(x)</a:t>
                </a:r>
                <a:r>
                  <a:rPr lang="en-US" altLang="zh-TW" sz="26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sz="2600" dirty="0" smtClean="0">
                    <a:solidFill>
                      <a:srgbClr val="C00000"/>
                    </a:solidFill>
                  </a:rPr>
                  <a:t>at (</a:t>
                </a:r>
                <a:r>
                  <a:rPr lang="en-US" altLang="zh-TW" sz="2600" i="1" dirty="0" smtClean="0">
                    <a:solidFill>
                      <a:srgbClr val="C00000"/>
                    </a:solidFill>
                  </a:rPr>
                  <a:t>n+1</a:t>
                </a:r>
                <a:r>
                  <a:rPr lang="en-US" altLang="zh-TW" sz="2600" dirty="0" smtClean="0">
                    <a:solidFill>
                      <a:srgbClr val="C00000"/>
                    </a:solidFill>
                  </a:rPr>
                  <a:t>) points. Then the following integration produces no error, if </a:t>
                </a:r>
                <a:r>
                  <a:rPr lang="en-US" altLang="zh-TW" sz="2600" i="1" dirty="0" smtClean="0">
                    <a:solidFill>
                      <a:srgbClr val="C00000"/>
                    </a:solidFill>
                  </a:rPr>
                  <a:t>f(x)</a:t>
                </a:r>
                <a:r>
                  <a:rPr lang="en-US" altLang="zh-TW" sz="2600" dirty="0" smtClean="0">
                    <a:solidFill>
                      <a:srgbClr val="C00000"/>
                    </a:solidFill>
                  </a:rPr>
                  <a:t> is of degree </a:t>
                </a:r>
                <a:r>
                  <a:rPr lang="en-US" altLang="zh-TW" sz="2600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≤ </a:t>
                </a:r>
                <a:r>
                  <a:rPr lang="en-US" altLang="zh-TW" sz="2600" i="1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altLang="zh-TW" sz="2600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altLang="zh-TW" sz="2600" b="0" dirty="0" smtClean="0">
                    <a:solidFill>
                      <a:srgbClr val="C0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altLang="zh-TW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TW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TW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𝑑𝑥</m:t>
                    </m:r>
                  </m:oMath>
                </a14:m>
                <a:r>
                  <a:rPr lang="en-US" altLang="zh-TW" sz="26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2800" dirty="0" smtClean="0"/>
                  <a:t>Proof,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−</m:t>
                    </m:r>
                    <m:r>
                      <a:rPr lang="en-US" altLang="zh-TW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TW" sz="2400" dirty="0" smtClean="0"/>
                  <a:t>, </a:t>
                </a:r>
              </a:p>
              <a:p>
                <a:pPr marL="457200" lvl="1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b="0" i="1" smtClean="0">
                                <a:latin typeface="Cambria Math"/>
                              </a:rPr>
                              <m:t>𝜉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TW" sz="2400" dirty="0" smtClean="0"/>
                  <a:t>. </a:t>
                </a:r>
              </a:p>
              <a:p>
                <a:pPr lvl="1"/>
                <a:r>
                  <a:rPr lang="en-US" altLang="zh-TW" sz="2400" dirty="0" smtClean="0"/>
                  <a:t>Since the degree of </a:t>
                </a:r>
                <a:r>
                  <a:rPr lang="en-US" altLang="zh-TW" sz="2400" i="1" dirty="0" smtClean="0"/>
                  <a:t>f(x)</a:t>
                </a:r>
                <a:r>
                  <a:rPr lang="en-US" altLang="zh-TW" sz="2400" dirty="0" smtClean="0"/>
                  <a:t> </a:t>
                </a:r>
                <a:r>
                  <a:rPr lang="en-US" altLang="zh-TW" sz="2400" dirty="0" smtClean="0">
                    <a:latin typeface="Times New Roman"/>
                    <a:cs typeface="Times New Roman"/>
                  </a:rPr>
                  <a:t>≤ </a:t>
                </a:r>
                <a:r>
                  <a:rPr lang="en-US" altLang="zh-TW" sz="24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altLang="zh-TW" sz="2400" dirty="0" smtClean="0">
                    <a:latin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=0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 smtClean="0"/>
                  <a:t> there is no truncation error.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C773-F109-471E-8B73-53AE798B8324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9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Lemmas 3 and 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If </a:t>
                </a:r>
                <a:r>
                  <a:rPr lang="en-US" altLang="zh-TW" sz="2400" i="1" dirty="0" smtClean="0">
                    <a:solidFill>
                      <a:srgbClr val="C00000"/>
                    </a:solidFill>
                  </a:rPr>
                  <a:t>f(x)</a:t>
                </a: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 is a polynomial of degree </a:t>
                </a:r>
                <a:r>
                  <a:rPr lang="en-US" altLang="zh-TW" sz="2400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≤ </a:t>
                </a:r>
                <a:r>
                  <a:rPr lang="en-US" altLang="zh-TW" sz="2400" i="1" dirty="0" smtClean="0">
                    <a:solidFill>
                      <a:srgbClr val="C00000"/>
                    </a:solidFill>
                  </a:rPr>
                  <a:t>2n+1</a:t>
                </a: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 and </a:t>
                </a:r>
                <a:r>
                  <a:rPr lang="en-US" altLang="zh-TW" sz="2400" i="1" dirty="0" smtClean="0">
                    <a:solidFill>
                      <a:srgbClr val="C00000"/>
                    </a:solidFill>
                  </a:rPr>
                  <a:t>h(x)</a:t>
                </a: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 is an </a:t>
                </a:r>
                <a:r>
                  <a:rPr lang="en-US" altLang="zh-TW" sz="2400" b="1" dirty="0" smtClean="0">
                    <a:solidFill>
                      <a:srgbClr val="C00000"/>
                    </a:solidFill>
                  </a:rPr>
                  <a:t>orthogonal</a:t>
                </a: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sz="2400" b="1" dirty="0" smtClean="0">
                    <a:solidFill>
                      <a:srgbClr val="C00000"/>
                    </a:solidFill>
                  </a:rPr>
                  <a:t>polynomial</a:t>
                </a: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 of degree </a:t>
                </a:r>
                <a:r>
                  <a:rPr lang="en-US" altLang="zh-TW" sz="2400" i="1" dirty="0" smtClean="0">
                    <a:solidFill>
                      <a:srgbClr val="C00000"/>
                    </a:solidFill>
                  </a:rPr>
                  <a:t>n+1</a:t>
                </a: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, then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𝑟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solidFill>
                      <a:srgbClr val="C00000"/>
                    </a:solidFill>
                  </a:rPr>
                  <a:t>, where </a:t>
                </a:r>
                <a:r>
                  <a:rPr lang="en-US" altLang="zh-TW" sz="2000" i="1" dirty="0" smtClean="0">
                    <a:solidFill>
                      <a:srgbClr val="C00000"/>
                    </a:solidFill>
                  </a:rPr>
                  <a:t>r(x)</a:t>
                </a:r>
                <a:r>
                  <a:rPr lang="en-US" altLang="zh-TW" sz="2000" dirty="0" smtClean="0">
                    <a:solidFill>
                      <a:srgbClr val="C00000"/>
                    </a:solidFill>
                  </a:rPr>
                  <a:t> and </a:t>
                </a:r>
                <a:r>
                  <a:rPr lang="en-US" altLang="zh-TW" sz="2000" i="1" dirty="0" smtClean="0">
                    <a:solidFill>
                      <a:srgbClr val="C00000"/>
                    </a:solidFill>
                  </a:rPr>
                  <a:t>q(x)</a:t>
                </a:r>
                <a:r>
                  <a:rPr lang="en-US" altLang="zh-TW" sz="2000" dirty="0" smtClean="0">
                    <a:solidFill>
                      <a:srgbClr val="C00000"/>
                    </a:solidFill>
                  </a:rPr>
                  <a:t> are polynomial with degree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≤ </a:t>
                </a:r>
                <a:r>
                  <a:rPr lang="en-US" altLang="zh-TW" sz="2000" i="1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.</a:t>
                </a:r>
              </a:p>
              <a:p>
                <a:pPr marL="400050" lvl="1" indent="0">
                  <a:buNone/>
                </a:pPr>
                <a:endParaRPr lang="en-US" altLang="zh-TW" sz="2000" dirty="0">
                  <a:latin typeface="Times New Roman"/>
                  <a:cs typeface="Times New Roman"/>
                </a:endParaRPr>
              </a:p>
              <a:p>
                <a:pPr marL="400050" lvl="1" indent="0">
                  <a:buNone/>
                </a:pPr>
                <a:endParaRPr lang="en-US" altLang="zh-TW" sz="2000" dirty="0" smtClean="0">
                  <a:latin typeface="Times New Roman"/>
                  <a:cs typeface="Times New Roman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The integration of </a:t>
                </a:r>
                <a:r>
                  <a:rPr lang="en-US" altLang="zh-TW" sz="2400" i="1" dirty="0" smtClean="0">
                    <a:solidFill>
                      <a:srgbClr val="C00000"/>
                    </a:solidFill>
                  </a:rPr>
                  <a:t>f(x)</a:t>
                </a: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 can be replaced by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Proof: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zh-TW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)]</m:t>
                        </m:r>
                      </m:e>
                    </m:nary>
                    <m:r>
                      <a:rPr lang="en-US" altLang="zh-TW" sz="2000" b="0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US" altLang="zh-TW" sz="2000" dirty="0" smtClean="0"/>
                  <a:t>, </a:t>
                </a:r>
              </a:p>
              <a:p>
                <a:pPr marL="400050" lvl="1" indent="0"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altLang="zh-TW" sz="2000" b="0" i="1" smtClean="0">
                        <a:latin typeface="Cambria Math"/>
                      </a:rPr>
                      <m:t>+</m:t>
                    </m:r>
                    <m:nary>
                      <m:nary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TW" sz="2000" dirty="0" smtClean="0"/>
                  <a:t>. </a:t>
                </a:r>
              </a:p>
              <a:p>
                <a:pPr marL="1714500" lvl="4" indent="0">
                  <a:buNone/>
                </a:pPr>
                <a:endParaRPr lang="en-US" altLang="zh-TW" sz="1400" dirty="0" smtClean="0"/>
              </a:p>
              <a:p>
                <a:pPr marL="400050" lvl="1" indent="0">
                  <a:buNone/>
                </a:pPr>
                <a:r>
                  <a:rPr lang="en-US" altLang="zh-TW" sz="2000" dirty="0" smtClean="0"/>
                  <a:t>Since </a:t>
                </a:r>
                <a:r>
                  <a:rPr lang="en-US" altLang="zh-TW" sz="2000" i="1" dirty="0" smtClean="0"/>
                  <a:t>h(x)</a:t>
                </a:r>
                <a:r>
                  <a:rPr lang="en-US" altLang="zh-TW" sz="2000" dirty="0" smtClean="0"/>
                  <a:t> is orthogonal to all polynomials of degree </a:t>
                </a:r>
                <a:r>
                  <a:rPr lang="en-US" altLang="zh-TW" sz="2000" dirty="0" smtClean="0">
                    <a:latin typeface="Times New Roman"/>
                    <a:cs typeface="Times New Roman"/>
                  </a:rPr>
                  <a:t>≤ </a:t>
                </a:r>
                <a:r>
                  <a:rPr lang="en-US" altLang="zh-TW" sz="20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altLang="zh-TW" sz="2000" dirty="0" smtClean="0">
                    <a:latin typeface="Times New Roman"/>
                    <a:cs typeface="Times New Roman"/>
                  </a:rPr>
                  <a:t>, the 1</a:t>
                </a:r>
                <a:r>
                  <a:rPr lang="en-US" altLang="zh-TW" sz="2000" baseline="30000" dirty="0" smtClean="0">
                    <a:latin typeface="Times New Roman"/>
                    <a:cs typeface="Times New Roman"/>
                  </a:rPr>
                  <a:t>st</a:t>
                </a:r>
                <a:r>
                  <a:rPr lang="en-US" altLang="zh-TW" sz="2000" dirty="0" smtClean="0">
                    <a:latin typeface="Times New Roman"/>
                    <a:cs typeface="Times New Roman"/>
                  </a:rPr>
                  <a:t> integration is zero.</a:t>
                </a:r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426" r="-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2870-B4AC-498E-ABF9-9A80E699AA4E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0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Lemma 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en-US" altLang="zh-TW" sz="2800" dirty="0" smtClean="0">
                    <a:solidFill>
                      <a:srgbClr val="C00000"/>
                    </a:solidFill>
                  </a:rPr>
                  <a:t>If </a:t>
                </a:r>
                <a:r>
                  <a:rPr lang="en-US" altLang="zh-TW" sz="2800" i="1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altLang="zh-TW" sz="2800" i="1" baseline="-25000" dirty="0" smtClean="0">
                    <a:solidFill>
                      <a:srgbClr val="C00000"/>
                    </a:solidFill>
                  </a:rPr>
                  <a:t>i</a:t>
                </a:r>
                <a:r>
                  <a:rPr lang="en-US" altLang="zh-TW" sz="2800" dirty="0" smtClean="0">
                    <a:solidFill>
                      <a:srgbClr val="C00000"/>
                    </a:solidFill>
                  </a:rPr>
                  <a:t> are roots of </a:t>
                </a:r>
                <a:r>
                  <a:rPr lang="en-US" altLang="zh-TW" sz="2800" i="1" dirty="0">
                    <a:solidFill>
                      <a:srgbClr val="C00000"/>
                    </a:solidFill>
                  </a:rPr>
                  <a:t>h</a:t>
                </a:r>
                <a:r>
                  <a:rPr lang="en-US" altLang="zh-TW" sz="2800" i="1" dirty="0" smtClean="0">
                    <a:solidFill>
                      <a:srgbClr val="C00000"/>
                    </a:solidFill>
                  </a:rPr>
                  <a:t>(x)</a:t>
                </a:r>
                <a:r>
                  <a:rPr lang="en-US" altLang="zh-TW" sz="2800" dirty="0" smtClean="0">
                    <a:solidFill>
                      <a:srgbClr val="C00000"/>
                    </a:solidFill>
                  </a:rPr>
                  <a:t> which is an orthogonal polynomial of degree </a:t>
                </a:r>
                <a:r>
                  <a:rPr lang="en-US" altLang="zh-TW" sz="2800" i="1" dirty="0" smtClean="0">
                    <a:solidFill>
                      <a:srgbClr val="C00000"/>
                    </a:solidFill>
                  </a:rPr>
                  <a:t>n+1</a:t>
                </a:r>
                <a:r>
                  <a:rPr lang="en-US" altLang="zh-TW" sz="2800" dirty="0" smtClean="0">
                    <a:solidFill>
                      <a:srgbClr val="C00000"/>
                    </a:solidFill>
                  </a:rPr>
                  <a:t>, then </a:t>
                </a:r>
                <a:r>
                  <a:rPr lang="en-US" altLang="zh-TW" sz="2800" i="1" dirty="0" smtClean="0">
                    <a:solidFill>
                      <a:srgbClr val="C00000"/>
                    </a:solidFill>
                  </a:rPr>
                  <a:t>f(x</a:t>
                </a:r>
                <a:r>
                  <a:rPr lang="en-US" altLang="zh-TW" sz="2800" i="1" baseline="-25000" dirty="0" smtClean="0">
                    <a:solidFill>
                      <a:srgbClr val="C00000"/>
                    </a:solidFill>
                  </a:rPr>
                  <a:t>i</a:t>
                </a:r>
                <a:r>
                  <a:rPr lang="en-US" altLang="zh-TW" sz="2800" i="1" dirty="0" smtClean="0">
                    <a:solidFill>
                      <a:srgbClr val="C00000"/>
                    </a:solidFill>
                  </a:rPr>
                  <a:t>) </a:t>
                </a:r>
                <a:r>
                  <a:rPr lang="en-US" altLang="zh-TW" sz="2800" dirty="0" smtClean="0">
                    <a:solidFill>
                      <a:srgbClr val="C00000"/>
                    </a:solidFill>
                  </a:rPr>
                  <a:t>= </a:t>
                </a:r>
                <a:r>
                  <a:rPr lang="en-US" altLang="zh-TW" sz="2800" i="1" dirty="0" smtClean="0">
                    <a:solidFill>
                      <a:srgbClr val="C00000"/>
                    </a:solidFill>
                  </a:rPr>
                  <a:t>r(x</a:t>
                </a:r>
                <a:r>
                  <a:rPr lang="en-US" altLang="zh-TW" sz="2800" i="1" baseline="-25000" dirty="0" smtClean="0">
                    <a:solidFill>
                      <a:srgbClr val="C00000"/>
                    </a:solidFill>
                  </a:rPr>
                  <a:t>i</a:t>
                </a:r>
                <a:r>
                  <a:rPr lang="en-US" altLang="zh-TW" sz="2800" i="1" dirty="0" smtClean="0">
                    <a:solidFill>
                      <a:srgbClr val="C00000"/>
                    </a:solidFill>
                  </a:rPr>
                  <a:t>)</a:t>
                </a:r>
                <a:r>
                  <a:rPr lang="en-US" altLang="zh-TW" sz="28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endParaRPr lang="en-US" altLang="zh-TW" sz="2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800" dirty="0" smtClean="0"/>
                  <a:t>Proof,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+</m:t>
                    </m:r>
                    <m:r>
                      <a:rPr lang="en-US" altLang="zh-TW" sz="2400" b="0" i="1" smtClean="0">
                        <a:latin typeface="Cambria Math"/>
                      </a:rPr>
                      <m:t>𝑟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r>
                      <a:rPr lang="en-US" altLang="zh-TW" sz="2400" b="0" i="1" smtClean="0">
                        <a:latin typeface="Cambria Math"/>
                      </a:rPr>
                      <m:t>𝑥</m:t>
                    </m:r>
                    <m:r>
                      <a:rPr lang="en-US" altLang="zh-TW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+</m:t>
                    </m:r>
                    <m:r>
                      <a:rPr lang="en-US" altLang="zh-TW" sz="2400" b="0" i="1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 smtClean="0"/>
                  <a:t>. </a:t>
                </a:r>
              </a:p>
              <a:p>
                <a:pPr marL="457200" lvl="1" indent="0">
                  <a:buNone/>
                </a:pPr>
                <a:endParaRPr lang="en-US" altLang="zh-TW" sz="2400" dirty="0" smtClean="0"/>
              </a:p>
              <a:p>
                <a:pPr lvl="1"/>
                <a:r>
                  <a:rPr lang="en-US" altLang="zh-TW" sz="2400" dirty="0" smtClean="0"/>
                  <a:t>Since </a:t>
                </a:r>
                <a:r>
                  <a:rPr lang="en-US" altLang="zh-TW" sz="2400" i="1" dirty="0" smtClean="0"/>
                  <a:t>x</a:t>
                </a:r>
                <a:r>
                  <a:rPr lang="en-US" altLang="zh-TW" sz="2400" i="1" baseline="-25000" dirty="0" smtClean="0"/>
                  <a:t>i</a:t>
                </a:r>
                <a:r>
                  <a:rPr lang="en-US" altLang="zh-TW" sz="2400" dirty="0" smtClean="0"/>
                  <a:t> is a root of </a:t>
                </a:r>
                <a:r>
                  <a:rPr lang="en-US" altLang="zh-TW" sz="2400" i="1" dirty="0"/>
                  <a:t>h</a:t>
                </a:r>
                <a:r>
                  <a:rPr lang="en-US" altLang="zh-TW" sz="2400" i="1" dirty="0" smtClean="0"/>
                  <a:t>(x)</a:t>
                </a:r>
                <a:r>
                  <a:rPr lang="en-US" altLang="zh-TW" sz="2400" dirty="0" smtClean="0"/>
                  <a:t>, </a:t>
                </a:r>
                <a:r>
                  <a:rPr lang="en-US" altLang="zh-TW" sz="2400" i="1" dirty="0"/>
                  <a:t>h</a:t>
                </a:r>
                <a:r>
                  <a:rPr lang="en-US" altLang="zh-TW" sz="2400" i="1" dirty="0" smtClean="0"/>
                  <a:t>(x</a:t>
                </a:r>
                <a:r>
                  <a:rPr lang="en-US" altLang="zh-TW" sz="2400" i="1" baseline="-25000" dirty="0" smtClean="0"/>
                  <a:t>i</a:t>
                </a:r>
                <a:r>
                  <a:rPr lang="en-US" altLang="zh-TW" sz="2400" i="1" dirty="0" smtClean="0"/>
                  <a:t>)</a:t>
                </a:r>
                <a:r>
                  <a:rPr lang="en-US" altLang="zh-TW" sz="2400" dirty="0" smtClean="0"/>
                  <a:t>=0.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latin typeface="Cambria Math"/>
                      </a:rPr>
                      <m:t>𝑟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6D3C-FD15-4B4B-AAAF-8E4D1A0B4475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Accuracy of Gaussian Quadrature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Theorem: Gaussian quadrature using (n+1) points is exact for polynomials with degree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≤ 2n+1.</a:t>
                </a:r>
              </a:p>
              <a:p>
                <a:endParaRPr lang="en-US" altLang="zh-TW" dirty="0" smtClean="0">
                  <a:latin typeface="Times New Roman"/>
                  <a:cs typeface="Times New Roman"/>
                </a:endParaRP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Proof,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Let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h(x)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be the Legendre polynomial of degree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n+1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</a:rPr>
                      <m:t>𝑟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</a:t>
                </a:r>
                <a:r>
                  <a:rPr lang="en-US" altLang="zh-TW" dirty="0" smtClean="0"/>
                  <a:t> </a:t>
                </a:r>
                <a:r>
                  <a:rPr lang="en-US" altLang="zh-TW" sz="2900" dirty="0">
                    <a:cs typeface="Times New Roman"/>
                  </a:rPr>
                  <a:t>The degree of </a:t>
                </a:r>
                <a:r>
                  <a:rPr lang="en-US" altLang="zh-TW" sz="2900" i="1" dirty="0">
                    <a:cs typeface="Times New Roman"/>
                  </a:rPr>
                  <a:t>r(x)</a:t>
                </a:r>
                <a:r>
                  <a:rPr lang="en-US" altLang="zh-TW" sz="2900" dirty="0">
                    <a:cs typeface="Times New Roman"/>
                  </a:rPr>
                  <a:t> ≤ n</a:t>
                </a:r>
                <a:r>
                  <a:rPr lang="en-US" altLang="zh-TW" sz="2900" dirty="0" smtClean="0">
                    <a:cs typeface="Times New Roman"/>
                  </a:rPr>
                  <a:t>. </a:t>
                </a:r>
                <a:endParaRPr lang="en-US" altLang="zh-TW" sz="2900" dirty="0">
                  <a:cs typeface="Times New Roman"/>
                </a:endParaRPr>
              </a:p>
              <a:p>
                <a:pPr lvl="1"/>
                <a:r>
                  <a:rPr lang="en-US" altLang="zh-TW" dirty="0" smtClean="0"/>
                  <a:t>The integration an be simplified as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 smtClean="0">
                    <a:cs typeface="Times New Roman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𝑑𝑥</m:t>
                        </m:r>
                      </m:e>
                    </m:nary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=</m:t>
                    </m:r>
                    <m:nary>
                      <m:nary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/>
                          </a:rPr>
                          <m:t>𝑞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/>
                          </a:rPr>
                          <m:t>𝑑𝑥</m:t>
                        </m:r>
                      </m:e>
                    </m:nary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+</m:t>
                    </m:r>
                    <m:nary>
                      <m:nary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𝑑𝑥</m:t>
                        </m:r>
                      </m:e>
                    </m:nary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TW" b="0" i="1" dirty="0" smtClean="0">
                    <a:latin typeface="Cambria Math"/>
                    <a:cs typeface="Times New Roman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altLang="zh-TW" b="0" i="1" dirty="0" smtClean="0">
                  <a:latin typeface="Cambria Math"/>
                  <a:cs typeface="Times New Roman"/>
                </a:endParaRPr>
              </a:p>
              <a:p>
                <a:pPr lvl="1"/>
                <a:r>
                  <a:rPr lang="en-US" altLang="zh-TW" b="0" dirty="0" smtClean="0">
                    <a:cs typeface="Times New Roman"/>
                  </a:rPr>
                  <a:t>If </a:t>
                </a:r>
                <a:r>
                  <a:rPr lang="en-US" altLang="zh-TW" b="0" i="1" dirty="0" smtClean="0">
                    <a:cs typeface="Times New Roman"/>
                  </a:rPr>
                  <a:t>f(x)</a:t>
                </a:r>
                <a:r>
                  <a:rPr lang="en-US" altLang="zh-TW" b="0" dirty="0" smtClean="0">
                    <a:cs typeface="Times New Roman"/>
                  </a:rPr>
                  <a:t> is of degree </a:t>
                </a:r>
                <a:r>
                  <a:rPr lang="en-US" altLang="zh-TW" b="0" dirty="0" smtClean="0">
                    <a:latin typeface="Times New Roman"/>
                    <a:cs typeface="Times New Roman"/>
                  </a:rPr>
                  <a:t>≤ 2n+1, the degree of </a:t>
                </a:r>
                <a:r>
                  <a:rPr lang="en-US" altLang="zh-TW" b="0" i="1" dirty="0" smtClean="0">
                    <a:latin typeface="Times New Roman"/>
                    <a:cs typeface="Times New Roman"/>
                  </a:rPr>
                  <a:t>q(x)</a:t>
                </a:r>
                <a:r>
                  <a:rPr lang="en-US" altLang="zh-TW" b="0" dirty="0" smtClean="0">
                    <a:latin typeface="Times New Roman"/>
                    <a:cs typeface="Times New Roman"/>
                  </a:rPr>
                  <a:t> ≤n. The 1</a:t>
                </a:r>
                <a:r>
                  <a:rPr lang="en-US" altLang="zh-TW" b="0" baseline="30000" dirty="0" smtClean="0">
                    <a:latin typeface="Times New Roman"/>
                    <a:cs typeface="Times New Roman"/>
                  </a:rPr>
                  <a:t>st</a:t>
                </a:r>
                <a:r>
                  <a:rPr lang="en-US" altLang="zh-TW" b="0" dirty="0" smtClean="0">
                    <a:latin typeface="Times New Roman"/>
                    <a:cs typeface="Times New Roman"/>
                  </a:rPr>
                  <a:t> term in the </a:t>
                </a:r>
                <a:r>
                  <a:rPr lang="en-US" altLang="zh-TW" b="0" dirty="0" err="1" smtClean="0">
                    <a:latin typeface="Times New Roman"/>
                    <a:cs typeface="Times New Roman"/>
                  </a:rPr>
                  <a:t>rhs</a:t>
                </a:r>
                <a:r>
                  <a:rPr lang="en-US" altLang="zh-TW" b="0" dirty="0" smtClean="0">
                    <a:latin typeface="Times New Roman"/>
                    <a:cs typeface="Times New Roman"/>
                  </a:rPr>
                  <a:t> is zero. Thus, we have</a:t>
                </a:r>
              </a:p>
              <a:p>
                <a:pPr marL="457200" lvl="1" indent="0">
                  <a:buNone/>
                </a:pPr>
                <a:r>
                  <a:rPr lang="en-US" altLang="zh-TW" b="0" dirty="0" smtClean="0">
                    <a:cs typeface="Times New Roman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nary>
                      <m:nary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  <a:cs typeface="Times New Roman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1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𝑑𝑥</m:t>
                        </m:r>
                      </m:e>
                    </m:nary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=</m:t>
                    </m:r>
                    <m:nary>
                      <m:nary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  <a:cs typeface="Times New Roman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1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TW" dirty="0" smtClean="0">
                    <a:latin typeface="Times New Roman"/>
                    <a:cs typeface="Times New Roman"/>
                  </a:rPr>
                  <a:t>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985-07B8-4BE2-AC92-2510DB3CB22F}" type="datetime1">
              <a:rPr lang="zh-TW" altLang="en-US" smtClean="0"/>
              <a:t>2019/10/21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0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 smtClean="0"/>
              <a:t>Functional space</a:t>
            </a:r>
          </a:p>
          <a:p>
            <a:pPr lvl="1"/>
            <a:r>
              <a:rPr lang="en-US" altLang="zh-TW" dirty="0" smtClean="0"/>
              <a:t>Orthogonal polynomials</a:t>
            </a:r>
          </a:p>
          <a:p>
            <a:pPr lvl="1"/>
            <a:r>
              <a:rPr lang="en-US" altLang="zh-TW" dirty="0" smtClean="0"/>
              <a:t>Legendre polynomials</a:t>
            </a:r>
          </a:p>
          <a:p>
            <a:r>
              <a:rPr lang="en-US" altLang="zh-TW" dirty="0" smtClean="0"/>
              <a:t>The algorithm</a:t>
            </a:r>
          </a:p>
          <a:p>
            <a:pPr lvl="1"/>
            <a:r>
              <a:rPr lang="en-US" altLang="zh-TW" dirty="0" smtClean="0"/>
              <a:t>Review of Lagrange polynomial for interpolation</a:t>
            </a:r>
          </a:p>
          <a:p>
            <a:pPr lvl="1"/>
            <a:r>
              <a:rPr lang="en-US" altLang="zh-TW" dirty="0" smtClean="0"/>
              <a:t>The formulation of Gaussian quadrature</a:t>
            </a:r>
          </a:p>
          <a:p>
            <a:pPr lvl="1"/>
            <a:r>
              <a:rPr lang="en-US" altLang="zh-TW" dirty="0" smtClean="0"/>
              <a:t>Conformation mapping of problem domain</a:t>
            </a:r>
          </a:p>
          <a:p>
            <a:r>
              <a:rPr lang="en-US" altLang="zh-TW" dirty="0" smtClean="0"/>
              <a:t>The table of weights and sample positions</a:t>
            </a:r>
          </a:p>
          <a:p>
            <a:r>
              <a:rPr lang="en-US" altLang="zh-TW" dirty="0" smtClean="0"/>
              <a:t>Error analysis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97F5-AB86-4B9A-AAC2-42273AF1CA2D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3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Accuracy of Gaussian Quadrature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Theorem: Gaussian quadrature using (n+1) points is exact for polynomials with degree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≤ 2n+1.</a:t>
                </a:r>
              </a:p>
              <a:p>
                <a:endParaRPr lang="en-US" altLang="zh-TW" dirty="0" smtClean="0">
                  <a:latin typeface="Times New Roman"/>
                  <a:cs typeface="Times New Roman"/>
                </a:endParaRP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Proof,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The Gaussian quadrature is defined as</a:t>
                </a:r>
                <a:endParaRPr lang="en-US" altLang="zh-TW" dirty="0">
                  <a:latin typeface="Times New Roman"/>
                  <a:cs typeface="Times New Roman"/>
                </a:endParaRPr>
              </a:p>
              <a:p>
                <a:pPr marL="457200" lvl="1" indent="0">
                  <a:buNone/>
                </a:pPr>
                <a:r>
                  <a:rPr lang="en-US" altLang="zh-TW" dirty="0" smtClean="0">
                    <a:cs typeface="Times New Roman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𝑑𝑥</m:t>
                        </m:r>
                      </m:e>
                    </m:nary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>
                    <a:latin typeface="Times New Roman"/>
                    <a:cs typeface="Times New Roman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altLang="zh-TW" dirty="0">
                  <a:latin typeface="Times New Roman"/>
                  <a:cs typeface="Times New Roman"/>
                </a:endParaRP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The function values are computed at the roots of </a:t>
                </a:r>
                <a:r>
                  <a:rPr lang="en-US" altLang="zh-TW" i="1" dirty="0">
                    <a:latin typeface="Times New Roman"/>
                    <a:cs typeface="Times New Roman"/>
                  </a:rPr>
                  <a:t>h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(x)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, we have </a:t>
                </a:r>
              </a:p>
              <a:p>
                <a:pPr marL="457200" lvl="1" indent="0">
                  <a:buNone/>
                </a:pPr>
                <a:r>
                  <a:rPr lang="en-US" altLang="zh-TW" b="0" dirty="0" smtClean="0">
                    <a:cs typeface="Times New Roman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𝑞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/>
                        <a:cs typeface="Times New Roman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𝑟</m:t>
                    </m:r>
                    <m:r>
                      <a:rPr lang="en-US" altLang="zh-TW" b="0" i="0" smtClean="0">
                        <a:latin typeface="Cambria Math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TW" b="0" i="0" smtClean="0">
                        <a:latin typeface="Cambria Math"/>
                        <a:cs typeface="Times New Roman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Times New Roman"/>
                    <a:cs typeface="Times New Roman"/>
                  </a:rPr>
                  <a:t>. 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Since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f</a:t>
                </a:r>
                <a:r>
                  <a:rPr lang="en-US" altLang="zh-TW" i="1" baseline="-25000" dirty="0" smtClean="0">
                    <a:latin typeface="Times New Roman"/>
                    <a:cs typeface="Times New Roman"/>
                  </a:rPr>
                  <a:t>i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= 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r</a:t>
                </a:r>
                <a:r>
                  <a:rPr lang="en-US" altLang="zh-TW" i="1" baseline="-25000" dirty="0" err="1" smtClean="0">
                    <a:latin typeface="Times New Roman"/>
                    <a:cs typeface="Times New Roman"/>
                  </a:rPr>
                  <a:t>i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by Lemma 5, substitute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f</a:t>
                </a:r>
                <a:r>
                  <a:rPr lang="en-US" altLang="zh-TW" i="1" baseline="-25000" dirty="0" smtClean="0">
                    <a:latin typeface="Times New Roman"/>
                    <a:cs typeface="Times New Roman"/>
                  </a:rPr>
                  <a:t>i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by 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r</a:t>
                </a:r>
                <a:r>
                  <a:rPr lang="en-US" altLang="zh-TW" i="1" baseline="-25000" dirty="0" err="1" smtClean="0">
                    <a:latin typeface="Times New Roman"/>
                    <a:cs typeface="Times New Roman"/>
                  </a:rPr>
                  <a:t>i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, we have 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>
                    <a:cs typeface="Times New Roman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  <a:cs typeface="Times New Roman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1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𝑑𝑥</m:t>
                        </m:r>
                      </m:e>
                    </m:nary>
                    <m:r>
                      <a:rPr lang="en-US" altLang="zh-TW" i="1">
                        <a:latin typeface="Cambria Math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  <a:cs typeface="Times New Roman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𝑓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e>
                    </m:nary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=</m:t>
                    </m:r>
                    <m:nary>
                      <m:nary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  <a:cs typeface="Times New Roman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1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TW" dirty="0" smtClean="0">
                    <a:latin typeface="Times New Roman"/>
                    <a:cs typeface="Times New Roman"/>
                  </a:rPr>
                  <a:t>. 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Since the degree of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r(x)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≤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, the integration is exact by Lemma 2.</a:t>
                </a:r>
              </a:p>
              <a:p>
                <a:pPr lvl="1"/>
                <a:endParaRPr lang="en-US" altLang="zh-TW" dirty="0" smtClean="0">
                  <a:latin typeface="Times New Roman"/>
                  <a:cs typeface="Times New Roman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 r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985-07B8-4BE2-AC92-2510DB3CB22F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Truncation Error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Theorem: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The truncation error of Gaussian quadrature is: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!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!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zh-TW" alt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𝜉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𝜉</m:t>
                    </m:r>
                    <m:r>
                      <a:rPr lang="zh-TW" alt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lvl="1"/>
                <a:endParaRPr lang="en-US" altLang="zh-TW" i="1" dirty="0" smtClean="0"/>
              </a:p>
              <a:p>
                <a:pPr lvl="1"/>
                <a:r>
                  <a:rPr lang="en-US" altLang="zh-TW" i="1" dirty="0" smtClean="0"/>
                  <a:t>n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 smtClean="0"/>
                  <a:t>= 1, 2, 3,…= number of the sample points.</a:t>
                </a:r>
              </a:p>
              <a:p>
                <a:pPr lvl="1"/>
                <a:r>
                  <a:rPr lang="en-US" altLang="zh-TW" dirty="0" smtClean="0"/>
                  <a:t>Be aware of the difference between our theorem and this one. </a:t>
                </a:r>
                <a:r>
                  <a:rPr lang="en-US" altLang="zh-TW" dirty="0"/>
                  <a:t>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 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n+1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Our 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n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is the largest index of the sample points, not the number of the sample points.</a:t>
                </a:r>
                <a:endParaRPr lang="en-US" altLang="zh-TW" dirty="0" smtClean="0"/>
              </a:p>
              <a:p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TW" dirty="0" err="1"/>
                  <a:t>Kahaner</a:t>
                </a:r>
                <a:r>
                  <a:rPr lang="en-US" altLang="zh-TW" dirty="0"/>
                  <a:t>, </a:t>
                </a:r>
                <a:r>
                  <a:rPr lang="en-US" altLang="zh-TW" dirty="0" smtClean="0"/>
                  <a:t>David, </a:t>
                </a:r>
                <a:r>
                  <a:rPr lang="en-US" altLang="zh-TW" dirty="0" err="1" smtClean="0"/>
                  <a:t>Moler</a:t>
                </a:r>
                <a:r>
                  <a:rPr lang="en-US" altLang="zh-TW" dirty="0" smtClean="0"/>
                  <a:t>, Cleve, and </a:t>
                </a:r>
                <a:r>
                  <a:rPr lang="en-US" altLang="zh-TW" dirty="0"/>
                  <a:t>Nash, Stephen (1989)</a:t>
                </a:r>
                <a:r>
                  <a:rPr lang="en-US" altLang="zh-TW" i="1" dirty="0"/>
                  <a:t>, Numerical Methods and Software, </a:t>
                </a:r>
                <a:r>
                  <a:rPr lang="en-US" altLang="zh-TW" u="sng" dirty="0">
                    <a:hlinkClick r:id="rId2" tooltip="Prentice-Hall"/>
                  </a:rPr>
                  <a:t>Prentice-Hall</a:t>
                </a:r>
                <a:r>
                  <a:rPr lang="en-US" altLang="zh-TW" u="sng" dirty="0"/>
                  <a:t>, </a:t>
                </a:r>
                <a:r>
                  <a:rPr lang="en-US" altLang="zh-TW" u="sng" dirty="0">
                    <a:hlinkClick r:id="rId3" tooltip="International Standard Book Number"/>
                  </a:rPr>
                  <a:t>ISBN</a:t>
                </a:r>
                <a:r>
                  <a:rPr lang="en-US" altLang="zh-TW" u="sng" dirty="0"/>
                  <a:t> </a:t>
                </a:r>
                <a:r>
                  <a:rPr lang="en-US" altLang="zh-TW" u="sng" dirty="0">
                    <a:hlinkClick r:id="rId4" tooltip="Special:BookSources/978-0-13-627258-8"/>
                  </a:rPr>
                  <a:t>978-0-13-627258-8</a:t>
                </a:r>
                <a:endParaRPr lang="zh-TW" altLang="en-US" u="sng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37" t="-2830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EC3A-4E35-42E3-B2A3-92C975167D29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7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88024" y="1772816"/>
            <a:ext cx="223224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51892" y="5373216"/>
            <a:ext cx="1944216" cy="504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𝑥</m:t>
                      </m:r>
                      <m:r>
                        <a:rPr lang="en-US" altLang="zh-TW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zh-TW" dirty="0" smtClean="0"/>
                  <a:t>40686.6666666667</a:t>
                </a:r>
              </a:p>
              <a:p>
                <a:pPr marL="0" indent="0">
                  <a:buNone/>
                </a:pPr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en-US" altLang="zh-TW" dirty="0"/>
                  <a:t>No. of Gaussian points = 2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1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Integral= 22908.8888888889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2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Integral= 39575.5555555556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3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Integral= 40467.1879286694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4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Integral= 40617.2222222222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5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Integral= 40658.2222222222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6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Integral= 40672.9492455420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7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Integral= 40679.2623443936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8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Integral= 40682.3263888889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9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Integral= 40683.9570526172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10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Integral= 40684.8888888889</a:t>
                </a:r>
                <a:endParaRPr lang="en-US" altLang="zh-TW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5279" t="-22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sz="2000" dirty="0"/>
              <a:t>No. of Gaussian points = </a:t>
            </a:r>
            <a:r>
              <a:rPr lang="en-US" altLang="zh-TW" sz="2000" dirty="0" smtClean="0"/>
              <a:t>3, </a:t>
            </a:r>
            <a:r>
              <a:rPr lang="en-US" altLang="zh-TW" sz="2000" i="1" dirty="0" smtClean="0"/>
              <a:t>n=2</a:t>
            </a:r>
            <a:endParaRPr lang="en-US" altLang="zh-TW" sz="2000" i="1" dirty="0"/>
          </a:p>
          <a:p>
            <a:pPr marL="0" indent="0">
              <a:buNone/>
            </a:pPr>
            <a:r>
              <a:rPr lang="en-US" altLang="zh-TW" sz="2000" dirty="0"/>
              <a:t>  No. of interval = 1</a:t>
            </a:r>
          </a:p>
          <a:p>
            <a:pPr marL="0" indent="0">
              <a:buNone/>
            </a:pPr>
            <a:r>
              <a:rPr lang="en-US" altLang="zh-TW" sz="2000" dirty="0"/>
              <a:t>    Integral= 40686.6666666667</a:t>
            </a:r>
          </a:p>
          <a:p>
            <a:pPr marL="0" indent="0">
              <a:buNone/>
            </a:pPr>
            <a:r>
              <a:rPr lang="en-US" altLang="zh-TW" sz="2000" dirty="0"/>
              <a:t>  No. of interval = 2</a:t>
            </a:r>
          </a:p>
          <a:p>
            <a:pPr marL="0" indent="0">
              <a:buNone/>
            </a:pPr>
            <a:r>
              <a:rPr lang="en-US" altLang="zh-TW" sz="2000" dirty="0"/>
              <a:t>    Integral= 40686.6666666667</a:t>
            </a:r>
          </a:p>
          <a:p>
            <a:pPr marL="0" indent="0">
              <a:buNone/>
            </a:pPr>
            <a:r>
              <a:rPr lang="en-US" altLang="zh-TW" sz="2000" dirty="0"/>
              <a:t>  No. of interval = 3</a:t>
            </a:r>
          </a:p>
          <a:p>
            <a:pPr marL="0" indent="0">
              <a:buNone/>
            </a:pPr>
            <a:r>
              <a:rPr lang="en-US" altLang="zh-TW" sz="2000" dirty="0"/>
              <a:t>    Integral= 40686.6666666667</a:t>
            </a:r>
          </a:p>
          <a:p>
            <a:pPr marL="0" indent="0">
              <a:buNone/>
            </a:pPr>
            <a:r>
              <a:rPr lang="en-US" altLang="zh-TW" sz="2000" dirty="0"/>
              <a:t>  No. of interval = 4</a:t>
            </a:r>
          </a:p>
          <a:p>
            <a:pPr marL="0" indent="0">
              <a:buNone/>
            </a:pPr>
            <a:r>
              <a:rPr lang="en-US" altLang="zh-TW" sz="2000" dirty="0"/>
              <a:t>    Integral= 40686.6666666667</a:t>
            </a:r>
          </a:p>
          <a:p>
            <a:pPr marL="0" indent="0">
              <a:buNone/>
            </a:pPr>
            <a:r>
              <a:rPr lang="en-US" altLang="zh-TW" sz="2000" dirty="0"/>
              <a:t>  No. of interval = 5</a:t>
            </a:r>
          </a:p>
          <a:p>
            <a:pPr marL="0" indent="0">
              <a:buNone/>
            </a:pPr>
            <a:r>
              <a:rPr lang="en-US" altLang="zh-TW" sz="2000" dirty="0"/>
              <a:t>    Integral= 40686.6666666667</a:t>
            </a:r>
          </a:p>
          <a:p>
            <a:pPr marL="0" indent="0">
              <a:buNone/>
            </a:pPr>
            <a:r>
              <a:rPr lang="en-US" altLang="zh-TW" sz="2000" dirty="0"/>
              <a:t>  No. of interval = 6</a:t>
            </a:r>
          </a:p>
          <a:p>
            <a:pPr marL="0" indent="0">
              <a:buNone/>
            </a:pPr>
            <a:r>
              <a:rPr lang="en-US" altLang="zh-TW" sz="2000" dirty="0"/>
              <a:t>    Integral= 40686.6666666668</a:t>
            </a:r>
          </a:p>
          <a:p>
            <a:pPr marL="0" indent="0">
              <a:buNone/>
            </a:pPr>
            <a:r>
              <a:rPr lang="en-US" altLang="zh-TW" sz="2000" dirty="0"/>
              <a:t>  No. of interval = 7</a:t>
            </a:r>
          </a:p>
          <a:p>
            <a:pPr marL="0" indent="0">
              <a:buNone/>
            </a:pPr>
            <a:r>
              <a:rPr lang="en-US" altLang="zh-TW" sz="2000" dirty="0"/>
              <a:t>    Integral= 40686.6666666667</a:t>
            </a:r>
          </a:p>
          <a:p>
            <a:pPr marL="0" indent="0">
              <a:buNone/>
            </a:pPr>
            <a:r>
              <a:rPr lang="en-US" altLang="zh-TW" sz="2000" dirty="0"/>
              <a:t>  No. of interval = 8</a:t>
            </a:r>
          </a:p>
          <a:p>
            <a:pPr marL="0" indent="0">
              <a:buNone/>
            </a:pPr>
            <a:r>
              <a:rPr lang="en-US" altLang="zh-TW" sz="2000" dirty="0"/>
              <a:t>    Integral= 40686.6666666666</a:t>
            </a:r>
          </a:p>
          <a:p>
            <a:pPr marL="0" indent="0">
              <a:buNone/>
            </a:pPr>
            <a:r>
              <a:rPr lang="en-US" altLang="zh-TW" sz="2000" dirty="0"/>
              <a:t>  No. of interval = 9</a:t>
            </a:r>
          </a:p>
          <a:p>
            <a:pPr marL="0" indent="0">
              <a:buNone/>
            </a:pPr>
            <a:r>
              <a:rPr lang="en-US" altLang="zh-TW" sz="2000" dirty="0"/>
              <a:t>    Integral= 40686.6666666667</a:t>
            </a:r>
          </a:p>
          <a:p>
            <a:pPr marL="0" indent="0">
              <a:buNone/>
            </a:pPr>
            <a:r>
              <a:rPr lang="en-US" altLang="zh-TW" sz="2000" dirty="0"/>
              <a:t>  No. of interval = 10</a:t>
            </a:r>
          </a:p>
          <a:p>
            <a:pPr marL="0" indent="0">
              <a:buNone/>
            </a:pPr>
            <a:r>
              <a:rPr lang="en-US" altLang="zh-TW" sz="2000" dirty="0"/>
              <a:t>    Integral= 40686.6666666667</a:t>
            </a: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401F-97A2-4F0D-8823-EF05A302F8D5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6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𝑥</m:t>
                      </m:r>
                      <m:r>
                        <a:rPr lang="en-US" altLang="zh-TW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zh-TW" dirty="0" smtClean="0"/>
                  <a:t>40686.6666666667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No</a:t>
                </a:r>
                <a:r>
                  <a:rPr lang="en-US" altLang="zh-TW" dirty="0"/>
                  <a:t>. of Gaussian points = 4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</a:t>
                </a:r>
                <a:r>
                  <a:rPr lang="en-US" altLang="zh-TW" dirty="0" smtClean="0"/>
                  <a:t>1,     </a:t>
                </a:r>
                <a:r>
                  <a:rPr lang="en-US" altLang="zh-TW" dirty="0"/>
                  <a:t>Integral= 40686.6666666667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</a:t>
                </a:r>
                <a:r>
                  <a:rPr lang="en-US" altLang="zh-TW" dirty="0" smtClean="0"/>
                  <a:t>2,     </a:t>
                </a:r>
                <a:r>
                  <a:rPr lang="en-US" altLang="zh-TW" dirty="0"/>
                  <a:t>Integral= 40686.6666666666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</a:t>
                </a:r>
                <a:r>
                  <a:rPr lang="en-US" altLang="zh-TW" dirty="0" smtClean="0"/>
                  <a:t>3,     </a:t>
                </a:r>
                <a:r>
                  <a:rPr lang="en-US" altLang="zh-TW" dirty="0"/>
                  <a:t>Integral= 40686.6666666667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</a:t>
                </a:r>
                <a:r>
                  <a:rPr lang="en-US" altLang="zh-TW" dirty="0" smtClean="0"/>
                  <a:t>4,     </a:t>
                </a:r>
                <a:r>
                  <a:rPr lang="en-US" altLang="zh-TW" dirty="0"/>
                  <a:t>Integral= 40686.6666666667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</a:t>
                </a:r>
                <a:r>
                  <a:rPr lang="en-US" altLang="zh-TW" dirty="0" smtClean="0"/>
                  <a:t>5,     </a:t>
                </a:r>
                <a:r>
                  <a:rPr lang="en-US" altLang="zh-TW" dirty="0"/>
                  <a:t>Integral= 40686.6666666667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</a:t>
                </a:r>
                <a:r>
                  <a:rPr lang="en-US" altLang="zh-TW" dirty="0" smtClean="0"/>
                  <a:t>6,     </a:t>
                </a:r>
                <a:r>
                  <a:rPr lang="en-US" altLang="zh-TW" dirty="0"/>
                  <a:t>Integral= 40686.6666666667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</a:t>
                </a:r>
                <a:r>
                  <a:rPr lang="en-US" altLang="zh-TW" dirty="0" smtClean="0"/>
                  <a:t>7,     </a:t>
                </a:r>
                <a:r>
                  <a:rPr lang="en-US" altLang="zh-TW" dirty="0"/>
                  <a:t>Integral= 40686.6666666667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</a:t>
                </a:r>
                <a:r>
                  <a:rPr lang="en-US" altLang="zh-TW" dirty="0" smtClean="0"/>
                  <a:t>8,     </a:t>
                </a:r>
                <a:r>
                  <a:rPr lang="en-US" altLang="zh-TW" dirty="0"/>
                  <a:t>Integral= 40686.6666666666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</a:t>
                </a:r>
                <a:r>
                  <a:rPr lang="en-US" altLang="zh-TW" dirty="0" smtClean="0"/>
                  <a:t>9,     </a:t>
                </a:r>
                <a:r>
                  <a:rPr lang="en-US" altLang="zh-TW" dirty="0"/>
                  <a:t>Integral= 40686.6666666666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No. of interval = </a:t>
                </a:r>
                <a:r>
                  <a:rPr lang="en-US" altLang="zh-TW" dirty="0" smtClean="0"/>
                  <a:t>10,     </a:t>
                </a:r>
                <a:r>
                  <a:rPr lang="en-US" altLang="zh-TW" dirty="0"/>
                  <a:t>Integral= 40686.6666666667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b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401F-97A2-4F0D-8823-EF05A302F8D5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0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2D Gaussian Quadrature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Gaussian quadrature is applicable in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-D space:</a:t>
                </a:r>
              </a:p>
              <a:p>
                <a:r>
                  <a:rPr lang="en-US" altLang="zh-TW" dirty="0" smtClean="0"/>
                  <a:t>Assume </a:t>
                </a:r>
                <a:r>
                  <a:rPr lang="en-US" altLang="zh-TW" i="1" dirty="0" smtClean="0"/>
                  <a:t>n=2</a:t>
                </a:r>
                <a:r>
                  <a:rPr lang="en-US" altLang="zh-TW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Approximate </a:t>
                </a:r>
                <a:r>
                  <a:rPr lang="en-US" altLang="zh-TW" i="1" dirty="0" smtClean="0"/>
                  <a:t>f(</a:t>
                </a:r>
                <a:r>
                  <a:rPr lang="en-US" altLang="zh-TW" i="1" dirty="0" err="1" smtClean="0"/>
                  <a:t>x,y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 by using </a:t>
                </a:r>
                <a:r>
                  <a:rPr lang="en-US" altLang="zh-TW" i="1" dirty="0" smtClean="0"/>
                  <a:t>p(x)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q(y)</a:t>
                </a:r>
                <a:r>
                  <a:rPr lang="en-US" altLang="zh-TW" dirty="0" smtClean="0"/>
                  <a:t>::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∬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US" altLang="zh-TW" b="0" dirty="0" smtClean="0">
                    <a:ea typeface="Cambria Math" panose="02040503050406030204" pitchFamily="18" charset="0"/>
                  </a:rPr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d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nary>
                      <m:nary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altLang="zh-TW" dirty="0" smtClean="0"/>
                  <a:t>.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62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The 2D canonical space for Gaussian quadrature.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401F-97A2-4F0D-8823-EF05A302F8D5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5551376" y="3068960"/>
            <a:ext cx="2232248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60884" y="494366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(-1,-1)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27031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12" name="Oval 11"/>
          <p:cNvSpPr/>
          <p:nvPr/>
        </p:nvSpPr>
        <p:spPr>
          <a:xfrm>
            <a:off x="5487338" y="4783394"/>
            <a:ext cx="144016" cy="132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>
            <a:off x="7711616" y="3006279"/>
            <a:ext cx="144016" cy="132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549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2D Gaussian Quadrature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The algorithm::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nary>
                      <m:nary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altLang="zh-TW" dirty="0" smtClean="0"/>
                  <a:t>. </a:t>
                </a:r>
              </a:p>
              <a:p>
                <a:pPr lvl="1"/>
                <a:r>
                  <a:rPr lang="en-US" altLang="zh-TW" dirty="0" smtClean="0"/>
                  <a:t>Evaluate the integration by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 smtClean="0"/>
                  <a:t>Where </a:t>
                </a:r>
                <a:r>
                  <a:rPr lang="en-US" altLang="zh-TW" i="1" dirty="0" smtClean="0"/>
                  <a:t>A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j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are the weights, and {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} and {</a:t>
                </a:r>
                <a:r>
                  <a:rPr lang="en-US" altLang="zh-TW" i="1" dirty="0" err="1" smtClean="0"/>
                  <a:t>y</a:t>
                </a:r>
                <a:r>
                  <a:rPr lang="en-US" altLang="zh-TW" i="1" baseline="-25000" dirty="0" err="1" smtClean="0"/>
                  <a:t>j</a:t>
                </a:r>
                <a:r>
                  <a:rPr lang="en-US" altLang="zh-TW" dirty="0" smtClean="0"/>
                  <a:t>} are the roots of the Legendre polynomial </a:t>
                </a:r>
                <a:r>
                  <a:rPr lang="en-US" altLang="zh-TW" i="1" dirty="0" err="1" smtClean="0"/>
                  <a:t>P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i="1" dirty="0" smtClean="0"/>
                  <a:t>(x)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err="1" smtClean="0"/>
                  <a:t>P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i="1" dirty="0" smtClean="0"/>
                  <a:t>(y)</a:t>
                </a:r>
                <a:r>
                  <a:rPr lang="en-US" altLang="zh-TW" dirty="0" smtClean="0"/>
                  <a:t>.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62" t="-2156" r="-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The 2D canonical space for Gaussian quadrature.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401F-97A2-4F0D-8823-EF05A302F8D5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5534160" y="2937989"/>
            <a:ext cx="2232248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60884" y="494366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(-1,-1)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4400" y="257910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12" name="Oval 11"/>
          <p:cNvSpPr/>
          <p:nvPr/>
        </p:nvSpPr>
        <p:spPr>
          <a:xfrm>
            <a:off x="5462152" y="4642582"/>
            <a:ext cx="144016" cy="132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>
            <a:off x="7694400" y="2883732"/>
            <a:ext cx="144016" cy="132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622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Gaussian Quadrature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988" y="1773425"/>
            <a:ext cx="4038600" cy="4525963"/>
          </a:xfrm>
        </p:spPr>
        <p:txBody>
          <a:bodyPr/>
          <a:lstStyle/>
          <a:p>
            <a:r>
              <a:rPr lang="en-US" altLang="zh-TW" dirty="0" smtClean="0"/>
              <a:t>Example, N = 3.</a:t>
            </a:r>
          </a:p>
          <a:p>
            <a:pPr lvl="1"/>
            <a:r>
              <a:rPr lang="en-US" altLang="zh-TW" dirty="0" smtClean="0"/>
              <a:t>We have 9 sample points inside the canonical integration domain.</a:t>
            </a:r>
          </a:p>
          <a:p>
            <a:pPr lvl="1"/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Table of roots and weights</a:t>
            </a:r>
          </a:p>
          <a:p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D72-969A-45DB-A329-4E2A03A9BE2F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115499"/>
                  </p:ext>
                </p:extLst>
              </p:nvPr>
            </p:nvGraphicFramePr>
            <p:xfrm>
              <a:off x="4495800" y="2718023"/>
              <a:ext cx="4108648" cy="2636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68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886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x</a:t>
                          </a:r>
                          <a:r>
                            <a:rPr lang="en-US" altLang="zh-TW" i="1" baseline="-25000" dirty="0" smtClean="0"/>
                            <a:t>i</a:t>
                          </a:r>
                          <a:endParaRPr lang="zh-TW" altLang="en-US" i="1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i="1" dirty="0" smtClean="0"/>
                            <a:t>A</a:t>
                          </a:r>
                          <a:r>
                            <a:rPr lang="en-US" altLang="zh-TW" i="1" baseline="-25000" dirty="0" smtClean="0"/>
                            <a:t>i</a:t>
                          </a:r>
                          <a:r>
                            <a:rPr lang="en-US" altLang="zh-TW" dirty="0" smtClean="0"/>
                            <a:t> (or </a:t>
                          </a:r>
                          <a:r>
                            <a:rPr lang="en-US" altLang="zh-TW" i="1" dirty="0" err="1" smtClean="0"/>
                            <a:t>w</a:t>
                          </a:r>
                          <a:r>
                            <a:rPr lang="en-US" altLang="zh-TW" i="1" baseline="-25000" dirty="0" err="1" smtClean="0"/>
                            <a:t>i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0.57735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54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0.888889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0.774597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0.555556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54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0.339981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0.652145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0.861136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0.347855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115499"/>
                  </p:ext>
                </p:extLst>
              </p:nvPr>
            </p:nvGraphicFramePr>
            <p:xfrm>
              <a:off x="4495800" y="2718023"/>
              <a:ext cx="4108648" cy="2636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68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886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x</a:t>
                          </a:r>
                          <a:r>
                            <a:rPr lang="en-US" altLang="zh-TW" i="1" baseline="-25000" dirty="0" smtClean="0"/>
                            <a:t>i</a:t>
                          </a:r>
                          <a:endParaRPr lang="zh-TW" altLang="en-US" i="1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i="1" dirty="0" smtClean="0"/>
                            <a:t>A</a:t>
                          </a:r>
                          <a:r>
                            <a:rPr lang="en-US" altLang="zh-TW" i="1" baseline="-25000" dirty="0" smtClean="0"/>
                            <a:t>i</a:t>
                          </a:r>
                          <a:r>
                            <a:rPr lang="en-US" altLang="zh-TW" dirty="0" smtClean="0"/>
                            <a:t> (or </a:t>
                          </a:r>
                          <a:r>
                            <a:rPr lang="en-US" altLang="zh-TW" i="1" dirty="0" err="1" smtClean="0"/>
                            <a:t>w</a:t>
                          </a:r>
                          <a:r>
                            <a:rPr lang="en-US" altLang="zh-TW" i="1" baseline="-25000" dirty="0" err="1" smtClean="0"/>
                            <a:t>i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2297" t="-224590" r="-87986" b="-4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0.888889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2297" t="-422951" r="-87986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0.555556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2297" t="-531667" r="-8798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0.652145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2297" t="-631667" r="-8798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0.347855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10"/>
          <p:cNvSpPr txBox="1"/>
          <p:nvPr/>
        </p:nvSpPr>
        <p:spPr>
          <a:xfrm>
            <a:off x="5854732" y="5446072"/>
            <a:ext cx="142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N= n+1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039602" y="3632051"/>
            <a:ext cx="2808312" cy="2170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Connector 11"/>
          <p:cNvCxnSpPr>
            <a:stCxn id="10" idx="1"/>
            <a:endCxn id="10" idx="3"/>
          </p:cNvCxnSpPr>
          <p:nvPr/>
        </p:nvCxnSpPr>
        <p:spPr>
          <a:xfrm>
            <a:off x="1039602" y="4717241"/>
            <a:ext cx="28083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0"/>
            <a:endCxn id="10" idx="2"/>
          </p:cNvCxnSpPr>
          <p:nvPr/>
        </p:nvCxnSpPr>
        <p:spPr>
          <a:xfrm>
            <a:off x="2443758" y="3632051"/>
            <a:ext cx="0" cy="21703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51570" y="5427286"/>
            <a:ext cx="1543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1383592" y="3820542"/>
            <a:ext cx="1543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3349565" y="5473993"/>
            <a:ext cx="1543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3349167" y="3791173"/>
            <a:ext cx="1543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2366578" y="5486722"/>
            <a:ext cx="1543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21"/>
          <p:cNvSpPr/>
          <p:nvPr/>
        </p:nvSpPr>
        <p:spPr>
          <a:xfrm>
            <a:off x="2348018" y="3816474"/>
            <a:ext cx="1543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Rectangle 22"/>
          <p:cNvSpPr/>
          <p:nvPr/>
        </p:nvSpPr>
        <p:spPr>
          <a:xfrm>
            <a:off x="3349167" y="4650566"/>
            <a:ext cx="1543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ectangle 23"/>
          <p:cNvSpPr/>
          <p:nvPr/>
        </p:nvSpPr>
        <p:spPr>
          <a:xfrm>
            <a:off x="1351570" y="4650566"/>
            <a:ext cx="1543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 24"/>
          <p:cNvSpPr/>
          <p:nvPr/>
        </p:nvSpPr>
        <p:spPr>
          <a:xfrm>
            <a:off x="2366578" y="4650566"/>
            <a:ext cx="1543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27584" y="5949280"/>
            <a:ext cx="15204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27584" y="4717241"/>
            <a:ext cx="0" cy="123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8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2D Conformation Mapping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400" dirty="0" smtClean="0"/>
              <a:t>Assume that the roots are defined in (</a:t>
            </a:r>
            <a:r>
              <a:rPr lang="en-US" altLang="zh-TW" sz="2400" i="1" dirty="0" err="1" smtClean="0"/>
              <a:t>u,v</a:t>
            </a:r>
            <a:r>
              <a:rPr lang="en-US" altLang="zh-TW" sz="2400" dirty="0" smtClean="0"/>
              <a:t>) space, (-1,-1) – (1,1).</a:t>
            </a:r>
          </a:p>
          <a:p>
            <a:r>
              <a:rPr lang="en-US" altLang="zh-TW" sz="2400" dirty="0" smtClean="0"/>
              <a:t>Assume </a:t>
            </a:r>
            <a:r>
              <a:rPr lang="en-US" altLang="zh-TW" sz="2400" i="1" dirty="0" smtClean="0"/>
              <a:t>x</a:t>
            </a:r>
            <a:r>
              <a:rPr lang="en-US" altLang="zh-TW" sz="2400" dirty="0" smtClean="0"/>
              <a:t>- and </a:t>
            </a:r>
            <a:r>
              <a:rPr lang="en-US" altLang="zh-TW" sz="2400" i="1" dirty="0" smtClean="0"/>
              <a:t>y</a:t>
            </a:r>
            <a:r>
              <a:rPr lang="en-US" altLang="zh-TW" sz="2400" dirty="0" smtClean="0"/>
              <a:t>-coordinates are functions of </a:t>
            </a:r>
            <a:r>
              <a:rPr lang="en-US" altLang="zh-TW" sz="2400" i="1" dirty="0" smtClean="0"/>
              <a:t>u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v</a:t>
            </a:r>
            <a:r>
              <a:rPr lang="en-US" altLang="zh-TW" sz="2400" dirty="0" smtClean="0"/>
              <a:t>: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Transform the root (</a:t>
            </a:r>
            <a:r>
              <a:rPr lang="en-US" altLang="zh-TW" sz="2400" i="1" dirty="0" err="1" smtClean="0"/>
              <a:t>u</a:t>
            </a:r>
            <a:r>
              <a:rPr lang="en-US" altLang="zh-TW" sz="2400" i="1" baseline="-25000" dirty="0" err="1" smtClean="0"/>
              <a:t>i</a:t>
            </a:r>
            <a:r>
              <a:rPr lang="en-US" altLang="zh-TW" sz="2400" dirty="0" smtClean="0"/>
              <a:t>, </a:t>
            </a:r>
            <a:r>
              <a:rPr lang="en-US" altLang="zh-TW" sz="2400" i="1" dirty="0" err="1" smtClean="0"/>
              <a:t>v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dirty="0" smtClean="0"/>
              <a:t>) to (</a:t>
            </a:r>
            <a:r>
              <a:rPr lang="en-US" altLang="zh-TW" sz="2400" i="1" dirty="0" smtClean="0"/>
              <a:t>x</a:t>
            </a:r>
            <a:r>
              <a:rPr lang="en-US" altLang="zh-TW" sz="2400" i="1" baseline="-25000" dirty="0" smtClean="0"/>
              <a:t>i</a:t>
            </a:r>
            <a:r>
              <a:rPr lang="en-US" altLang="zh-TW" sz="2400" dirty="0" smtClean="0"/>
              <a:t>, </a:t>
            </a:r>
            <a:r>
              <a:rPr lang="en-US" altLang="zh-TW" sz="2400" i="1" dirty="0" err="1" smtClean="0"/>
              <a:t>y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dirty="0" smtClean="0"/>
              <a:t>) using the transformation functions.</a:t>
            </a:r>
          </a:p>
          <a:p>
            <a:r>
              <a:rPr lang="en-US" altLang="zh-TW" sz="2400" dirty="0" smtClean="0"/>
              <a:t>Evaluate </a:t>
            </a:r>
            <a:r>
              <a:rPr lang="en-US" altLang="zh-TW" sz="2400" i="1" dirty="0" smtClean="0"/>
              <a:t>f(</a:t>
            </a:r>
            <a:r>
              <a:rPr lang="en-US" altLang="zh-TW" sz="2400" i="1" dirty="0" err="1" smtClean="0"/>
              <a:t>x</a:t>
            </a:r>
            <a:r>
              <a:rPr lang="en-US" altLang="zh-TW" sz="2400" i="1" baseline="-25000" dirty="0" err="1" smtClean="0"/>
              <a:t>i</a:t>
            </a:r>
            <a:r>
              <a:rPr lang="en-US" altLang="zh-TW" sz="2400" i="1" dirty="0" err="1" smtClean="0"/>
              <a:t>,y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i="1" dirty="0" smtClean="0"/>
              <a:t>)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and the integral equation.</a:t>
            </a:r>
            <a:endParaRPr lang="zh-TW" alt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err="1" smtClean="0"/>
              <a:t>Barycentric</a:t>
            </a:r>
            <a:r>
              <a:rPr lang="en-US" altLang="zh-TW" dirty="0" smtClean="0"/>
              <a:t> coordinates </a:t>
            </a:r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D72-969A-45DB-A329-4E2A03A9BE2F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156176" y="2246015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96136" y="3429000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5895975" y="2492896"/>
            <a:ext cx="1352550" cy="1193279"/>
          </a:xfrm>
          <a:custGeom>
            <a:avLst/>
            <a:gdLst>
              <a:gd name="connsiteX0" fmla="*/ 314325 w 1352550"/>
              <a:gd name="connsiteY0" fmla="*/ 123825 h 1304925"/>
              <a:gd name="connsiteX1" fmla="*/ 0 w 1352550"/>
              <a:gd name="connsiteY1" fmla="*/ 914400 h 1304925"/>
              <a:gd name="connsiteX2" fmla="*/ 1352550 w 1352550"/>
              <a:gd name="connsiteY2" fmla="*/ 1304925 h 1304925"/>
              <a:gd name="connsiteX3" fmla="*/ 1104900 w 1352550"/>
              <a:gd name="connsiteY3" fmla="*/ 0 h 1304925"/>
              <a:gd name="connsiteX4" fmla="*/ 314325 w 1352550"/>
              <a:gd name="connsiteY4" fmla="*/ 1238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1304925">
                <a:moveTo>
                  <a:pt x="314325" y="123825"/>
                </a:moveTo>
                <a:lnTo>
                  <a:pt x="0" y="914400"/>
                </a:lnTo>
                <a:lnTo>
                  <a:pt x="1352550" y="1304925"/>
                </a:lnTo>
                <a:lnTo>
                  <a:pt x="1104900" y="0"/>
                </a:lnTo>
                <a:lnTo>
                  <a:pt x="314325" y="12382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19800" y="5085184"/>
            <a:ext cx="1504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732240" y="443711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72200" y="4725144"/>
            <a:ext cx="72008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69959" y="48860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14685" y="4283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6455" y="32448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22612" y="20685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44038" y="3575217"/>
                <a:ext cx="3464923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8" y="3575217"/>
                <a:ext cx="3464923" cy="575927"/>
              </a:xfrm>
              <a:prstGeom prst="rect">
                <a:avLst/>
              </a:prstGeom>
              <a:blipFill>
                <a:blip r:embed="rId2"/>
                <a:stretch>
                  <a:fillRect l="-1761" t="-13684" b="-9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Up-Down Arrow 28"/>
          <p:cNvSpPr/>
          <p:nvPr/>
        </p:nvSpPr>
        <p:spPr>
          <a:xfrm>
            <a:off x="6625165" y="3664016"/>
            <a:ext cx="179040" cy="597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12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Determinant of the Jacobian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The Jacobian Matrix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62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Space transformation</a:t>
            </a:r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D72-969A-45DB-A329-4E2A03A9BE2F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648200" y="1694523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79779" y="2977852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19739" y="4160837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5919578" y="3224733"/>
            <a:ext cx="1352550" cy="1193279"/>
          </a:xfrm>
          <a:custGeom>
            <a:avLst/>
            <a:gdLst>
              <a:gd name="connsiteX0" fmla="*/ 314325 w 1352550"/>
              <a:gd name="connsiteY0" fmla="*/ 123825 h 1304925"/>
              <a:gd name="connsiteX1" fmla="*/ 0 w 1352550"/>
              <a:gd name="connsiteY1" fmla="*/ 914400 h 1304925"/>
              <a:gd name="connsiteX2" fmla="*/ 1352550 w 1352550"/>
              <a:gd name="connsiteY2" fmla="*/ 1304925 h 1304925"/>
              <a:gd name="connsiteX3" fmla="*/ 1104900 w 1352550"/>
              <a:gd name="connsiteY3" fmla="*/ 0 h 1304925"/>
              <a:gd name="connsiteX4" fmla="*/ 314325 w 1352550"/>
              <a:gd name="connsiteY4" fmla="*/ 1238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1304925">
                <a:moveTo>
                  <a:pt x="314325" y="123825"/>
                </a:moveTo>
                <a:lnTo>
                  <a:pt x="0" y="914400"/>
                </a:lnTo>
                <a:lnTo>
                  <a:pt x="1352550" y="1304925"/>
                </a:lnTo>
                <a:lnTo>
                  <a:pt x="1104900" y="0"/>
                </a:lnTo>
                <a:lnTo>
                  <a:pt x="314325" y="12382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43403" y="5817021"/>
            <a:ext cx="1504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755843" y="5168949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95803" y="5456981"/>
            <a:ext cx="72008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93562" y="56179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8288" y="5015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80058" y="39766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46215" y="28004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22" name="Up-Down Arrow 21"/>
          <p:cNvSpPr/>
          <p:nvPr/>
        </p:nvSpPr>
        <p:spPr>
          <a:xfrm>
            <a:off x="6648768" y="4395853"/>
            <a:ext cx="179040" cy="597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20738" y="2221905"/>
                <a:ext cx="3464923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738" y="2221905"/>
                <a:ext cx="3464923" cy="575927"/>
              </a:xfrm>
              <a:prstGeom prst="rect">
                <a:avLst/>
              </a:prstGeom>
              <a:blipFill>
                <a:blip r:embed="rId3"/>
                <a:stretch>
                  <a:fillRect l="-1761" t="-13684" b="-9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8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sz="2400" dirty="0" smtClean="0"/>
                  <a:t>Gaussian quadrature uses Lagrange polynomial of degree n as the interpolation function.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TW" sz="2400" dirty="0" smtClean="0"/>
                  <a:t>Gaussian quadrature formula: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/>
                      </a:rPr>
                      <m:t>)≈</m:t>
                    </m:r>
                    <m:nary>
                      <m:naryPr>
                        <m:chr m:val="∑"/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, where </a:t>
                </a:r>
                <a:r>
                  <a:rPr lang="en-US" altLang="zh-TW" sz="2400" i="1" dirty="0">
                    <a:solidFill>
                      <a:srgbClr val="FF0000"/>
                    </a:solidFill>
                  </a:rPr>
                  <a:t>f</a:t>
                </a:r>
                <a:r>
                  <a:rPr lang="en-US" altLang="zh-TW" sz="2400" i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zh-TW" sz="2400" i="1" dirty="0">
                    <a:solidFill>
                      <a:srgbClr val="FF0000"/>
                    </a:solidFill>
                  </a:rPr>
                  <a:t>f(x</a:t>
                </a:r>
                <a:r>
                  <a:rPr lang="en-US" altLang="zh-TW" sz="2400" i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2400" i="1" dirty="0">
                    <a:solidFill>
                      <a:srgbClr val="FF0000"/>
                    </a:solidFill>
                  </a:rPr>
                  <a:t>).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altLang="zh-TW" sz="2400" dirty="0" smtClean="0"/>
                  <a:t>The samples are computed at the roots of the Legendre polynomial of degree n+1. (There are n+1 roots.)</a:t>
                </a:r>
              </a:p>
              <a:p>
                <a:r>
                  <a:rPr lang="en-US" altLang="zh-TW" sz="2400" dirty="0" smtClean="0"/>
                  <a:t>The integration produces no truncation error, if </a:t>
                </a:r>
                <a:r>
                  <a:rPr lang="en-US" altLang="zh-TW" sz="2400" i="1" dirty="0" smtClean="0"/>
                  <a:t>f(x)</a:t>
                </a:r>
                <a:r>
                  <a:rPr lang="en-US" altLang="zh-TW" sz="2400" dirty="0" smtClean="0"/>
                  <a:t> is of degree </a:t>
                </a:r>
                <a:r>
                  <a:rPr lang="en-US" altLang="zh-TW" sz="2400" dirty="0" smtClean="0">
                    <a:latin typeface="Times New Roman"/>
                    <a:cs typeface="Times New Roman"/>
                  </a:rPr>
                  <a:t>≤ </a:t>
                </a:r>
                <a:r>
                  <a:rPr lang="en-US" altLang="zh-TW" sz="2400" i="1" dirty="0" smtClean="0">
                    <a:latin typeface="Times New Roman"/>
                    <a:cs typeface="Times New Roman"/>
                  </a:rPr>
                  <a:t>2n+1</a:t>
                </a:r>
                <a:r>
                  <a:rPr lang="en-US" altLang="zh-TW" sz="2400" dirty="0" smtClean="0">
                    <a:latin typeface="Times New Roman"/>
                    <a:cs typeface="Times New Roman"/>
                  </a:rPr>
                  <a:t>.</a:t>
                </a:r>
              </a:p>
              <a:p>
                <a:r>
                  <a:rPr lang="en-US" altLang="zh-TW" sz="2400" dirty="0" smtClean="0">
                    <a:latin typeface="Times New Roman"/>
                    <a:cs typeface="Times New Roman"/>
                  </a:rPr>
                  <a:t>But, we still encounter round-off errors.</a:t>
                </a:r>
              </a:p>
              <a:p>
                <a:pPr lvl="1"/>
                <a:r>
                  <a:rPr lang="en-US" altLang="zh-TW" sz="2400" dirty="0" smtClean="0">
                    <a:latin typeface="Times New Roman"/>
                    <a:cs typeface="Times New Roman"/>
                  </a:rPr>
                  <a:t>The weights and roots are not exact.</a:t>
                </a:r>
              </a:p>
              <a:p>
                <a:r>
                  <a:rPr lang="en-US" altLang="zh-TW" sz="2400" dirty="0" smtClean="0">
                    <a:latin typeface="Times New Roman"/>
                    <a:cs typeface="Times New Roman"/>
                  </a:rPr>
                  <a:t>Conform mapping is required, if the integral range is not [-1, 1].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887" r="-296" b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401F-97A2-4F0D-8823-EF05A302F8D5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6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Functional Space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As a set of vectors form a vector space, a group of functions form a 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functional space</a:t>
                </a:r>
                <a:r>
                  <a:rPr lang="en-US" altLang="zh-TW" dirty="0" smtClean="0"/>
                  <a:t>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Example: functional space of polynomial of  degree 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≤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The basis consists of  </a:t>
                </a:r>
                <a:r>
                  <a:rPr lang="en-US" altLang="zh-TW" i="1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n+1</a:t>
                </a:r>
                <a:r>
                  <a:rPr lang="en-US" altLang="zh-TW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basis functions:</a:t>
                </a:r>
              </a:p>
              <a:p>
                <a:pPr marL="457200" lvl="1" indent="0">
                  <a:buNone/>
                </a:pPr>
                <a:r>
                  <a:rPr lang="en-US" altLang="zh-TW" b="0" dirty="0" smtClean="0"/>
                  <a:t>    For example,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{1,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 smtClean="0">
                    <a:solidFill>
                      <a:srgbClr val="0070C0"/>
                    </a:solidFill>
                  </a:rPr>
                  <a:t>All polynomials of degree </a:t>
                </a:r>
                <a:r>
                  <a:rPr lang="en-US" altLang="zh-TW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≤ </a:t>
                </a:r>
                <a:r>
                  <a:rPr lang="en-US" altLang="zh-TW" i="1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altLang="zh-TW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can be constructed by using these basis functions.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,</a:t>
                </a:r>
              </a:p>
              <a:p>
                <a:pPr lvl="1"/>
                <a:r>
                  <a:rPr lang="en-US" altLang="zh-TW" dirty="0" smtClean="0"/>
                  <a:t>Where 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i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are scalars (real numbers).</a:t>
                </a:r>
              </a:p>
              <a:p>
                <a:pPr lvl="1"/>
                <a:r>
                  <a:rPr lang="en-US" altLang="zh-TW" dirty="0" smtClean="0"/>
                  <a:t>Thus,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we form a functional space of 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n+1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 dimensions.</a:t>
                </a:r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1704" b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022-4BCB-43E8-B978-217A5959FBD9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5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Advanced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Study Gaussian quadrature in 3D spaces.</a:t>
            </a:r>
          </a:p>
          <a:p>
            <a:r>
              <a:rPr lang="en-US" altLang="zh-TW" dirty="0" smtClean="0"/>
              <a:t>Study Gaussian quadrature integration in tetrahedral and hexahedral.</a:t>
            </a:r>
          </a:p>
          <a:p>
            <a:pPr lvl="1"/>
            <a:r>
              <a:rPr lang="en-US" altLang="zh-TW" dirty="0" smtClean="0"/>
              <a:t>Similar formulation, but different sample positions.</a:t>
            </a:r>
          </a:p>
          <a:p>
            <a:r>
              <a:rPr lang="en-US" altLang="zh-TW" dirty="0" smtClean="0"/>
              <a:t>There are tables of roots and weights in the internet.</a:t>
            </a:r>
          </a:p>
          <a:p>
            <a:pPr lvl="1"/>
            <a:r>
              <a:rPr lang="en-US" altLang="zh-TW" dirty="0" smtClean="0"/>
              <a:t>Used for </a:t>
            </a:r>
            <a:r>
              <a:rPr lang="en-US" altLang="zh-TW" smtClean="0"/>
              <a:t>finite element method.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4676936" y="1569759"/>
            <a:ext cx="4038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 smtClean="0"/>
              <a:t>Tetrahedral and hexahedra elements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401F-97A2-4F0D-8823-EF05A302F8D5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>
            <a:off x="4968044" y="2708920"/>
            <a:ext cx="792088" cy="108012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5362575" y="2714625"/>
            <a:ext cx="581025" cy="1076325"/>
          </a:xfrm>
          <a:custGeom>
            <a:avLst/>
            <a:gdLst>
              <a:gd name="connsiteX0" fmla="*/ 0 w 581025"/>
              <a:gd name="connsiteY0" fmla="*/ 0 h 1076325"/>
              <a:gd name="connsiteX1" fmla="*/ 581025 w 581025"/>
              <a:gd name="connsiteY1" fmla="*/ 304800 h 1076325"/>
              <a:gd name="connsiteX2" fmla="*/ 419100 w 581025"/>
              <a:gd name="connsiteY2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1076325">
                <a:moveTo>
                  <a:pt x="0" y="0"/>
                </a:moveTo>
                <a:lnTo>
                  <a:pt x="581025" y="304800"/>
                </a:lnTo>
                <a:lnTo>
                  <a:pt x="419100" y="10763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7020272" y="242088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020272" y="364502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7020272" y="2924944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029450" y="2924175"/>
            <a:ext cx="933450" cy="723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029450" y="2924175"/>
            <a:ext cx="710902" cy="2167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740352" y="3140968"/>
            <a:ext cx="222548" cy="5071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7029450" y="2924944"/>
            <a:ext cx="0" cy="7200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029450" y="3645024"/>
            <a:ext cx="9334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879409" y="36480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812859" y="36480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729368" y="27402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550410" y="28479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手繪多邊形 33"/>
          <p:cNvSpPr/>
          <p:nvPr/>
        </p:nvSpPr>
        <p:spPr>
          <a:xfrm>
            <a:off x="4867275" y="4343400"/>
            <a:ext cx="1019175" cy="914400"/>
          </a:xfrm>
          <a:custGeom>
            <a:avLst/>
            <a:gdLst>
              <a:gd name="connsiteX0" fmla="*/ 0 w 1019175"/>
              <a:gd name="connsiteY0" fmla="*/ 0 h 914400"/>
              <a:gd name="connsiteX1" fmla="*/ 171450 w 1019175"/>
              <a:gd name="connsiteY1" fmla="*/ 914400 h 914400"/>
              <a:gd name="connsiteX2" fmla="*/ 1019175 w 1019175"/>
              <a:gd name="connsiteY2" fmla="*/ 904875 h 914400"/>
              <a:gd name="connsiteX3" fmla="*/ 638175 w 1019175"/>
              <a:gd name="connsiteY3" fmla="*/ 85725 h 914400"/>
              <a:gd name="connsiteX4" fmla="*/ 0 w 1019175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914400">
                <a:moveTo>
                  <a:pt x="0" y="0"/>
                </a:moveTo>
                <a:lnTo>
                  <a:pt x="171450" y="914400"/>
                </a:lnTo>
                <a:lnTo>
                  <a:pt x="1019175" y="904875"/>
                </a:lnTo>
                <a:lnTo>
                  <a:pt x="638175" y="85725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4876800" y="4086225"/>
            <a:ext cx="1514475" cy="342900"/>
          </a:xfrm>
          <a:custGeom>
            <a:avLst/>
            <a:gdLst>
              <a:gd name="connsiteX0" fmla="*/ 0 w 1514475"/>
              <a:gd name="connsiteY0" fmla="*/ 228600 h 342900"/>
              <a:gd name="connsiteX1" fmla="*/ 1104900 w 1514475"/>
              <a:gd name="connsiteY1" fmla="*/ 0 h 342900"/>
              <a:gd name="connsiteX2" fmla="*/ 1514475 w 1514475"/>
              <a:gd name="connsiteY2" fmla="*/ 238125 h 342900"/>
              <a:gd name="connsiteX3" fmla="*/ 638175 w 1514475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342900">
                <a:moveTo>
                  <a:pt x="0" y="228600"/>
                </a:moveTo>
                <a:lnTo>
                  <a:pt x="1104900" y="0"/>
                </a:lnTo>
                <a:lnTo>
                  <a:pt x="1514475" y="238125"/>
                </a:lnTo>
                <a:lnTo>
                  <a:pt x="638175" y="342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手繪多邊形 35"/>
          <p:cNvSpPr/>
          <p:nvPr/>
        </p:nvSpPr>
        <p:spPr>
          <a:xfrm>
            <a:off x="5886450" y="4324350"/>
            <a:ext cx="495300" cy="923925"/>
          </a:xfrm>
          <a:custGeom>
            <a:avLst/>
            <a:gdLst>
              <a:gd name="connsiteX0" fmla="*/ 495300 w 495300"/>
              <a:gd name="connsiteY0" fmla="*/ 0 h 923925"/>
              <a:gd name="connsiteX1" fmla="*/ 495300 w 495300"/>
              <a:gd name="connsiteY1" fmla="*/ 581025 h 923925"/>
              <a:gd name="connsiteX2" fmla="*/ 0 w 495300"/>
              <a:gd name="connsiteY2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923925">
                <a:moveTo>
                  <a:pt x="495300" y="0"/>
                </a:moveTo>
                <a:lnTo>
                  <a:pt x="495300" y="581025"/>
                </a:lnTo>
                <a:lnTo>
                  <a:pt x="0" y="9239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/>
          <p:cNvCxnSpPr>
            <a:stCxn id="8" idx="2"/>
            <a:endCxn id="9" idx="1"/>
          </p:cNvCxnSpPr>
          <p:nvPr/>
        </p:nvCxnSpPr>
        <p:spPr>
          <a:xfrm flipV="1">
            <a:off x="4968044" y="3019425"/>
            <a:ext cx="975556" cy="76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34" idx="1"/>
          </p:cNvCxnSpPr>
          <p:nvPr/>
        </p:nvCxnSpPr>
        <p:spPr>
          <a:xfrm flipV="1">
            <a:off x="5038725" y="4800600"/>
            <a:ext cx="847725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35" idx="1"/>
          </p:cNvCxnSpPr>
          <p:nvPr/>
        </p:nvCxnSpPr>
        <p:spPr>
          <a:xfrm flipH="1">
            <a:off x="5886450" y="4086225"/>
            <a:ext cx="95250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endCxn id="36" idx="1"/>
          </p:cNvCxnSpPr>
          <p:nvPr/>
        </p:nvCxnSpPr>
        <p:spPr>
          <a:xfrm>
            <a:off x="5886450" y="4800600"/>
            <a:ext cx="49530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7095152" y="407707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7095152" y="530120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7095152" y="4581128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6954289" y="5304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754009" y="52482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804248" y="4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303377" y="4783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095152" y="4581128"/>
            <a:ext cx="867748" cy="7231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529026" y="4257675"/>
            <a:ext cx="862270" cy="771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/>
          <p:nvPr/>
        </p:nvCxnSpPr>
        <p:spPr>
          <a:xfrm flipV="1">
            <a:off x="7104330" y="4257675"/>
            <a:ext cx="424696" cy="3234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7104330" y="4980806"/>
            <a:ext cx="424696" cy="3234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7986226" y="4248348"/>
            <a:ext cx="424696" cy="3234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7962900" y="5029200"/>
            <a:ext cx="428396" cy="2720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-Right Arrow 9"/>
          <p:cNvSpPr/>
          <p:nvPr/>
        </p:nvSpPr>
        <p:spPr>
          <a:xfrm>
            <a:off x="6228184" y="3217237"/>
            <a:ext cx="432048" cy="1397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Left-Right Arrow 11"/>
          <p:cNvSpPr/>
          <p:nvPr/>
        </p:nvSpPr>
        <p:spPr>
          <a:xfrm>
            <a:off x="6513203" y="4776281"/>
            <a:ext cx="294057" cy="1163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9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Inner Product of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Assume the variable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is confined in a fixed range [</a:t>
                </a:r>
                <a:r>
                  <a:rPr lang="en-US" altLang="zh-TW" i="1" dirty="0" smtClean="0"/>
                  <a:t>a, b</a:t>
                </a:r>
                <a:r>
                  <a:rPr lang="en-US" altLang="zh-TW" dirty="0" smtClean="0"/>
                  <a:t>].</a:t>
                </a:r>
              </a:p>
              <a:p>
                <a:r>
                  <a:rPr lang="en-US" altLang="zh-TW" dirty="0" smtClean="0"/>
                  <a:t>The inner product of functions </a:t>
                </a:r>
                <a:r>
                  <a:rPr lang="en-US" altLang="zh-TW" i="1" dirty="0" smtClean="0"/>
                  <a:t>p(x)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q(x)</a:t>
                </a:r>
                <a:r>
                  <a:rPr lang="en-US" altLang="zh-TW" dirty="0" smtClean="0"/>
                  <a:t> is defined as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&gt; =</m:t>
                    </m:r>
                    <m:nary>
                      <m:nary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,</a:t>
                </a:r>
                <a:r>
                  <a:rPr lang="en-US" altLang="zh-TW" dirty="0" smtClean="0"/>
                  <a:t> or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&lt;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,</m:t>
                    </m:r>
                    <m:r>
                      <a:rPr lang="en-US" altLang="zh-TW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&gt; =</m:t>
                    </m:r>
                    <m:nary>
                      <m:nary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TW" dirty="0" smtClean="0"/>
                  <a:t>, </a:t>
                </a:r>
              </a:p>
              <a:p>
                <a:pPr lvl="1"/>
                <a:r>
                  <a:rPr lang="en-US" altLang="zh-TW" dirty="0" smtClean="0"/>
                  <a:t>where </a:t>
                </a:r>
                <a:r>
                  <a:rPr lang="en-US" altLang="zh-TW" i="1" dirty="0" smtClean="0"/>
                  <a:t>w(x)</a:t>
                </a:r>
                <a:r>
                  <a:rPr lang="en-US" altLang="zh-TW" dirty="0" smtClean="0"/>
                  <a:t> is a weight function.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832-D6D8-44BE-AA4D-BFCD88DEC70F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1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Orthogonality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Definition:</a:t>
            </a:r>
            <a:r>
              <a:rPr lang="en-US" altLang="zh-TW" dirty="0" smtClean="0">
                <a:solidFill>
                  <a:srgbClr val="0070C0"/>
                </a:solidFill>
              </a:rPr>
              <a:t> Functions </a:t>
            </a:r>
            <a:r>
              <a:rPr lang="en-US" altLang="zh-TW" i="1" dirty="0" smtClean="0">
                <a:solidFill>
                  <a:srgbClr val="0070C0"/>
                </a:solidFill>
              </a:rPr>
              <a:t>p(x)</a:t>
            </a:r>
            <a:r>
              <a:rPr lang="en-US" altLang="zh-TW" dirty="0" smtClean="0">
                <a:solidFill>
                  <a:srgbClr val="0070C0"/>
                </a:solidFill>
              </a:rPr>
              <a:t> and </a:t>
            </a:r>
            <a:r>
              <a:rPr lang="en-US" altLang="zh-TW" i="1" dirty="0" smtClean="0">
                <a:solidFill>
                  <a:srgbClr val="0070C0"/>
                </a:solidFill>
              </a:rPr>
              <a:t>q(x)</a:t>
            </a:r>
            <a:r>
              <a:rPr lang="en-US" altLang="zh-TW" dirty="0" smtClean="0">
                <a:solidFill>
                  <a:srgbClr val="0070C0"/>
                </a:solidFill>
              </a:rPr>
              <a:t> are </a:t>
            </a:r>
            <a:r>
              <a:rPr lang="en-US" altLang="zh-TW" b="1" dirty="0" smtClean="0">
                <a:solidFill>
                  <a:srgbClr val="0070C0"/>
                </a:solidFill>
              </a:rPr>
              <a:t>orthogonal</a:t>
            </a:r>
            <a:r>
              <a:rPr lang="en-US" altLang="zh-TW" dirty="0" smtClean="0">
                <a:solidFill>
                  <a:srgbClr val="0070C0"/>
                </a:solidFill>
              </a:rPr>
              <a:t> in the functional space, if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i="1" dirty="0" smtClean="0">
                <a:solidFill>
                  <a:srgbClr val="FF0000"/>
                </a:solidFill>
              </a:rPr>
              <a:t>p(x), q(x)</a:t>
            </a:r>
            <a:r>
              <a:rPr lang="en-US" altLang="zh-TW" dirty="0" smtClean="0">
                <a:solidFill>
                  <a:srgbClr val="FF0000"/>
                </a:solidFill>
              </a:rPr>
              <a:t>&gt; = 0</a:t>
            </a:r>
            <a:r>
              <a:rPr lang="en-US" altLang="zh-TW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TW" dirty="0" smtClean="0"/>
              <a:t>Similar to the orthogonality of vector spaces.</a:t>
            </a:r>
          </a:p>
          <a:p>
            <a:pPr lvl="1"/>
            <a:endParaRPr lang="en-US" altLang="zh-TW" dirty="0" smtClean="0"/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Orthogonal polynomial </a:t>
            </a:r>
            <a:r>
              <a:rPr lang="en-US" altLang="zh-TW" dirty="0" smtClean="0">
                <a:solidFill>
                  <a:srgbClr val="C00000"/>
                </a:solidFill>
              </a:rPr>
              <a:t>of degree </a:t>
            </a:r>
            <a:r>
              <a:rPr lang="en-US" altLang="zh-TW" i="1" dirty="0" smtClean="0">
                <a:solidFill>
                  <a:srgbClr val="C00000"/>
                </a:solidFill>
              </a:rPr>
              <a:t>n</a:t>
            </a:r>
            <a:r>
              <a:rPr lang="en-US" altLang="zh-TW" dirty="0" smtClean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altLang="zh-TW" i="1" dirty="0" err="1" smtClean="0"/>
              <a:t>h</a:t>
            </a:r>
            <a:r>
              <a:rPr lang="en-US" altLang="zh-TW" i="1" baseline="-25000" dirty="0" err="1" smtClean="0"/>
              <a:t>n</a:t>
            </a:r>
            <a:r>
              <a:rPr lang="en-US" altLang="zh-TW" i="1" dirty="0" smtClean="0"/>
              <a:t>(x)</a:t>
            </a:r>
            <a:r>
              <a:rPr lang="en-US" altLang="zh-TW" dirty="0" smtClean="0"/>
              <a:t> is a polynomial of degree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and </a:t>
            </a:r>
          </a:p>
          <a:p>
            <a:pPr lvl="2"/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&lt;</a:t>
            </a:r>
            <a:r>
              <a:rPr lang="en-US" altLang="zh-TW" i="1" dirty="0" err="1" smtClean="0">
                <a:solidFill>
                  <a:srgbClr val="C00000"/>
                </a:solidFill>
              </a:rPr>
              <a:t>h</a:t>
            </a:r>
            <a:r>
              <a:rPr lang="en-US" altLang="zh-TW" i="1" baseline="-25000" dirty="0" err="1" smtClean="0">
                <a:solidFill>
                  <a:srgbClr val="C00000"/>
                </a:solidFill>
              </a:rPr>
              <a:t>n</a:t>
            </a:r>
            <a:r>
              <a:rPr lang="en-US" altLang="zh-TW" i="1" dirty="0" smtClean="0">
                <a:solidFill>
                  <a:srgbClr val="C00000"/>
                </a:solidFill>
              </a:rPr>
              <a:t>(x)</a:t>
            </a:r>
            <a:r>
              <a:rPr lang="en-US" altLang="zh-TW" dirty="0" smtClean="0">
                <a:solidFill>
                  <a:srgbClr val="C00000"/>
                </a:solidFill>
              </a:rPr>
              <a:t>, </a:t>
            </a:r>
            <a:r>
              <a:rPr lang="en-US" altLang="zh-TW" i="1" dirty="0" err="1" smtClean="0">
                <a:solidFill>
                  <a:srgbClr val="C00000"/>
                </a:solidFill>
              </a:rPr>
              <a:t>x</a:t>
            </a:r>
            <a:r>
              <a:rPr lang="en-US" altLang="zh-TW" i="1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zh-TW" dirty="0" smtClean="0">
                <a:solidFill>
                  <a:srgbClr val="C00000"/>
                </a:solidFill>
              </a:rPr>
              <a:t>&gt; = 0, for </a:t>
            </a:r>
            <a:r>
              <a:rPr lang="en-US" altLang="zh-TW" i="1" dirty="0" smtClean="0">
                <a:solidFill>
                  <a:srgbClr val="C00000"/>
                </a:solidFill>
              </a:rPr>
              <a:t>0 </a:t>
            </a:r>
            <a:r>
              <a:rPr lang="en-US" altLang="zh-TW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≤ k ≤ n</a:t>
            </a:r>
            <a:r>
              <a:rPr lang="en-US" altLang="zh-TW" dirty="0" smtClean="0">
                <a:solidFill>
                  <a:srgbClr val="C00000"/>
                </a:solidFill>
                <a:latin typeface="Times New Roman"/>
                <a:cs typeface="Times New Roman"/>
              </a:rPr>
              <a:t>. </a:t>
            </a:r>
          </a:p>
          <a:p>
            <a:pPr lvl="1"/>
            <a:endParaRPr lang="en-US" altLang="zh-TW" dirty="0">
              <a:latin typeface="Times New Roman"/>
              <a:cs typeface="Times New Roman"/>
            </a:endParaRPr>
          </a:p>
          <a:p>
            <a:r>
              <a:rPr lang="en-US" altLang="zh-TW" dirty="0" smtClean="0">
                <a:latin typeface="Times New Roman"/>
                <a:cs typeface="Times New Roman"/>
              </a:rPr>
              <a:t>Properties</a:t>
            </a:r>
          </a:p>
          <a:p>
            <a:pPr lvl="1"/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i="1" dirty="0" err="1">
                <a:latin typeface="Times New Roman"/>
                <a:cs typeface="Times New Roman"/>
              </a:rPr>
              <a:t>h</a:t>
            </a:r>
            <a:r>
              <a:rPr lang="en-US" altLang="zh-TW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altLang="zh-TW" i="1" dirty="0" smtClean="0">
                <a:latin typeface="Times New Roman"/>
                <a:cs typeface="Times New Roman"/>
              </a:rPr>
              <a:t>(x)</a:t>
            </a:r>
            <a:r>
              <a:rPr lang="en-US" altLang="zh-TW" dirty="0" smtClean="0">
                <a:latin typeface="Times New Roman"/>
                <a:cs typeface="Times New Roman"/>
              </a:rPr>
              <a:t> is orthogonal to all polynomial with degrees ≤ </a:t>
            </a:r>
            <a:r>
              <a:rPr lang="en-US" altLang="zh-TW" i="1" dirty="0" smtClean="0">
                <a:latin typeface="Times New Roman"/>
                <a:cs typeface="Times New Roman"/>
              </a:rPr>
              <a:t>n</a:t>
            </a:r>
            <a:r>
              <a:rPr lang="en-US" altLang="zh-TW" dirty="0" smtClean="0">
                <a:latin typeface="Times New Roman"/>
                <a:cs typeface="Times New Roman"/>
              </a:rPr>
              <a:t> in the functional space except itself.</a:t>
            </a:r>
          </a:p>
          <a:p>
            <a:pPr lvl="1"/>
            <a:r>
              <a:rPr lang="en-US" altLang="zh-TW" dirty="0" smtClean="0">
                <a:latin typeface="Times New Roman"/>
                <a:cs typeface="Times New Roman"/>
              </a:rPr>
              <a:t>&lt;</a:t>
            </a:r>
            <a:r>
              <a:rPr lang="en-US" altLang="zh-TW" i="1" dirty="0" err="1">
                <a:latin typeface="Times New Roman"/>
                <a:cs typeface="Times New Roman"/>
              </a:rPr>
              <a:t>h</a:t>
            </a:r>
            <a:r>
              <a:rPr lang="en-US" altLang="zh-TW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altLang="zh-TW" i="1" dirty="0" smtClean="0">
                <a:latin typeface="Times New Roman"/>
                <a:cs typeface="Times New Roman"/>
              </a:rPr>
              <a:t>(x)</a:t>
            </a:r>
            <a:r>
              <a:rPr lang="en-US" altLang="zh-TW" dirty="0" smtClean="0">
                <a:latin typeface="Times New Roman"/>
                <a:cs typeface="Times New Roman"/>
              </a:rPr>
              <a:t>, </a:t>
            </a:r>
            <a:r>
              <a:rPr lang="en-US" altLang="zh-TW" i="1" dirty="0" err="1">
                <a:latin typeface="Times New Roman"/>
                <a:cs typeface="Times New Roman"/>
              </a:rPr>
              <a:t>h</a:t>
            </a:r>
            <a:r>
              <a:rPr lang="en-US" altLang="zh-TW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altLang="zh-TW" i="1" dirty="0" smtClean="0">
                <a:latin typeface="Times New Roman"/>
                <a:cs typeface="Times New Roman"/>
              </a:rPr>
              <a:t>(x)</a:t>
            </a:r>
            <a:r>
              <a:rPr lang="en-US" altLang="zh-TW" dirty="0" smtClean="0">
                <a:latin typeface="Times New Roman"/>
                <a:cs typeface="Times New Roman"/>
              </a:rPr>
              <a:t>&gt; = 1. //maybe another constant.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2B7B-01AB-4C4A-B64D-8AA48631B0D5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Legendre Polynomials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{1,</m:t>
                    </m:r>
                    <m:r>
                      <a:rPr lang="en-US" altLang="zh-TW" i="1" smtClean="0">
                        <a:latin typeface="Cambria Math"/>
                      </a:rPr>
                      <m:t>𝑥</m:t>
                    </m:r>
                    <m:r>
                      <a:rPr lang="en-US" altLang="zh-TW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TW" dirty="0" smtClean="0"/>
                  <a:t> are </a:t>
                </a:r>
                <a:r>
                  <a:rPr lang="en-US" altLang="zh-TW" b="1" dirty="0" smtClean="0"/>
                  <a:t>not </a:t>
                </a:r>
                <a:r>
                  <a:rPr lang="en-US" altLang="zh-TW" dirty="0" smtClean="0"/>
                  <a:t>mutually orthogonal.</a:t>
                </a:r>
              </a:p>
              <a:p>
                <a:pPr marL="742950" lvl="2" indent="-342900"/>
                <a:r>
                  <a:rPr lang="en-US" altLang="zh-TW" dirty="0">
                    <a:solidFill>
                      <a:srgbClr val="0070C0"/>
                    </a:solidFill>
                  </a:rPr>
                  <a:t>Using them as basis functions may result in </a:t>
                </a:r>
                <a:r>
                  <a:rPr lang="en-US" altLang="zh-TW" i="1" dirty="0">
                    <a:solidFill>
                      <a:srgbClr val="0070C0"/>
                    </a:solidFill>
                  </a:rPr>
                  <a:t>ill-conditioned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 system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742950" lvl="2" indent="-342900"/>
                <a:r>
                  <a:rPr lang="en-US" altLang="zh-TW" dirty="0" smtClean="0"/>
                  <a:t>Splines are useful in CAGD, but they are inferior in the aspect of numerical stability.</a:t>
                </a:r>
              </a:p>
              <a:p>
                <a:pPr marL="742950" lvl="2" indent="-342900"/>
                <a:endParaRPr lang="en-US" altLang="zh-TW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TW" dirty="0" smtClean="0"/>
                  <a:t>Using </a:t>
                </a:r>
                <a:r>
                  <a:rPr lang="en-US" altLang="zh-TW" i="1" dirty="0" smtClean="0"/>
                  <a:t>recurrence</a:t>
                </a:r>
                <a:r>
                  <a:rPr lang="en-US" altLang="zh-TW" dirty="0" smtClean="0"/>
                  <a:t> operators, some mathematicians had created orthogonal basis function families.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TW" dirty="0" smtClean="0">
                    <a:solidFill>
                      <a:srgbClr val="0070C0"/>
                    </a:solidFill>
                  </a:rPr>
                  <a:t>Legendre polynomial</a:t>
                </a:r>
              </a:p>
              <a:p>
                <a:pPr marL="7429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zh-TW" dirty="0" smtClean="0"/>
              </a:p>
              <a:p>
                <a:pPr marL="7429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endParaRPr lang="en-US" altLang="zh-TW" dirty="0" smtClean="0"/>
              </a:p>
              <a:p>
                <a:pPr marL="7429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box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b="0" i="1" dirty="0" smtClean="0">
                            <a:latin typeface="Cambria Math"/>
                          </a:rPr>
                          <m:t>−</m:t>
                        </m:r>
                      </m:e>
                    </m:box>
                    <m:box>
                      <m:box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dirty="0" smtClean="0">
                            <a:latin typeface="Cambria Math"/>
                          </a:rPr>
                          <m:t>𝑥</m:t>
                        </m:r>
                      </m:e>
                    </m:box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7429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−(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,</a:t>
                </a:r>
              </a:p>
              <a:p>
                <a:pPr marL="742950" lvl="2" indent="-342900"/>
                <a:r>
                  <a:rPr lang="en-US" altLang="zh-TW" dirty="0" smtClean="0"/>
                  <a:t>The domain of </a:t>
                </a:r>
                <a:r>
                  <a:rPr lang="en-US" altLang="zh-TW" i="1" dirty="0" smtClean="0"/>
                  <a:t>x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is </a:t>
                </a:r>
                <a:r>
                  <a:rPr lang="en-US" altLang="zh-TW" i="1" dirty="0" smtClean="0"/>
                  <a:t>-1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≤ x ≤ 1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</a:t>
                </a:r>
                <a:endParaRPr lang="en-US" altLang="zh-TW" dirty="0"/>
              </a:p>
              <a:p>
                <a:pPr marL="457200" lvl="1" indent="-457200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695" r="-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E2E2-2402-4F9E-B080-0B0BB04E1C9F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68144" y="4221088"/>
                <a:ext cx="2744341" cy="73456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221088"/>
                <a:ext cx="2744341" cy="734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6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69257"/>
            <a:ext cx="6096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Graphs of Legendre Polynomial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From Wiki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401F-97A2-4F0D-8823-EF05A302F8D5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6389" y="3140968"/>
            <a:ext cx="231340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How many roots can 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P</a:t>
            </a:r>
            <a:r>
              <a:rPr lang="en-US" altLang="zh-TW" sz="2000" baseline="-25000" dirty="0" err="1" smtClean="0">
                <a:solidFill>
                  <a:srgbClr val="C00000"/>
                </a:solidFill>
              </a:rPr>
              <a:t>n</a:t>
            </a:r>
            <a:r>
              <a:rPr lang="en-US" altLang="zh-TW" sz="2000" dirty="0" smtClean="0">
                <a:solidFill>
                  <a:srgbClr val="C00000"/>
                </a:solidFill>
              </a:rPr>
              <a:t>(x) possess?</a:t>
            </a:r>
          </a:p>
          <a:p>
            <a:r>
              <a:rPr lang="en-US" altLang="zh-TW" sz="2000" dirty="0" smtClean="0">
                <a:solidFill>
                  <a:srgbClr val="C00000"/>
                </a:solidFill>
              </a:rPr>
              <a:t>Answer: </a:t>
            </a:r>
            <a:r>
              <a:rPr lang="en-US" altLang="zh-TW" sz="2000" i="1" dirty="0" smtClean="0">
                <a:solidFill>
                  <a:srgbClr val="C00000"/>
                </a:solidFill>
              </a:rPr>
              <a:t>n</a:t>
            </a:r>
            <a:r>
              <a:rPr lang="en-US" altLang="zh-TW" sz="2000" dirty="0" smtClean="0">
                <a:solidFill>
                  <a:srgbClr val="C00000"/>
                </a:solidFill>
              </a:rPr>
              <a:t> roots.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Lagrange Polynomial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Input: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The Lagrange polynomial for interpolating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 is defined as  :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857250" lvl="2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)≡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/>
                  <a:t>, 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=0,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=0,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774" r="-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00250"/>
            <a:ext cx="488315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E471-78F9-4FA5-AFA1-F4A8B1E1A517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9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integration problem: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TW" dirty="0" smtClean="0"/>
                  <a:t>, </a:t>
                </a:r>
              </a:p>
              <a:p>
                <a:pPr lvl="1"/>
                <a:r>
                  <a:rPr lang="en-US" altLang="zh-TW" dirty="0" smtClean="0"/>
                  <a:t>where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 is smooth and differentiable.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 can be evaluated within this interval (-1, 1).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The integration can be approximated by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)≈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 where 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f</a:t>
                </a:r>
                <a:r>
                  <a:rPr lang="en-US" altLang="zh-TW" i="1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f(x</a:t>
                </a:r>
                <a:r>
                  <a:rPr lang="en-US" altLang="zh-TW" i="1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).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:r>
                  <a:rPr lang="en-US" altLang="zh-TW" i="1" dirty="0" smtClean="0"/>
                  <a:t>A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 are the weights and 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 are the sample positions.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EDC-7C97-44FF-80C2-2A017BE7BDDE}" type="datetime1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Gaussian Quadrature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0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1245</Words>
  <Application>Microsoft Office PowerPoint</Application>
  <PresentationFormat>On-screen Show (4:3)</PresentationFormat>
  <Paragraphs>461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Gaussian Quadrature Integration</vt:lpstr>
      <vt:lpstr>Outline</vt:lpstr>
      <vt:lpstr>Functional Space</vt:lpstr>
      <vt:lpstr>Inner Product of Functions</vt:lpstr>
      <vt:lpstr>Orthogonality</vt:lpstr>
      <vt:lpstr>Legendre Polynomials</vt:lpstr>
      <vt:lpstr>Graphs of Legendre Polynomial</vt:lpstr>
      <vt:lpstr>Lagrange Polynomial</vt:lpstr>
      <vt:lpstr>Gaussian Quadrature</vt:lpstr>
      <vt:lpstr>Gaussian Quadrature</vt:lpstr>
      <vt:lpstr>Roots of Legendre Polynomial</vt:lpstr>
      <vt:lpstr>Table of Sample Points &amp; Weights</vt:lpstr>
      <vt:lpstr>Conformation Mapping</vt:lpstr>
      <vt:lpstr>Composite Gaussian Quadrature</vt:lpstr>
      <vt:lpstr>Lemma 1 </vt:lpstr>
      <vt:lpstr>Lemma 2</vt:lpstr>
      <vt:lpstr>Lemmas 3 and 4</vt:lpstr>
      <vt:lpstr>Lemma 5</vt:lpstr>
      <vt:lpstr>Accuracy of Gaussian Quadrature</vt:lpstr>
      <vt:lpstr>Accuracy of Gaussian Quadrature</vt:lpstr>
      <vt:lpstr>Truncation Error</vt:lpstr>
      <vt:lpstr>Example</vt:lpstr>
      <vt:lpstr>Example</vt:lpstr>
      <vt:lpstr>2D Gaussian Quadrature</vt:lpstr>
      <vt:lpstr>2D Gaussian Quadrature</vt:lpstr>
      <vt:lpstr>2D Gaussian Quadrature</vt:lpstr>
      <vt:lpstr>2D Conformation Mapping</vt:lpstr>
      <vt:lpstr>The Determinant of the Jacobian Matrix</vt:lpstr>
      <vt:lpstr>Conclusion</vt:lpstr>
      <vt:lpstr>Advanced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Quadrature Integration</dc:title>
  <dc:creator>guest123</dc:creator>
  <cp:lastModifiedBy>guest123</cp:lastModifiedBy>
  <cp:revision>60</cp:revision>
  <dcterms:created xsi:type="dcterms:W3CDTF">2017-07-09T07:02:34Z</dcterms:created>
  <dcterms:modified xsi:type="dcterms:W3CDTF">2019-10-21T02:19:43Z</dcterms:modified>
</cp:coreProperties>
</file>