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72D93-6403-4B57-A5D8-C9352DBC436E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58DD-8541-46B7-B529-8E8BD6CB7E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5F5E-61CF-49A3-A509-729B00BFACB8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4C05-26F7-4917-8C64-19F751F4D447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E3E-3A98-4B5B-847A-C6D9BFA0A5DD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823C-FD4B-47BA-8587-2D2211E9EB6F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A86E-99DE-48C7-BF22-E3DED0A84856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5AF-3E8D-4B5B-860D-0CE28CC8AB32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17B4-C789-4F62-B3C1-F7710BD530A9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1E8F-A60D-444F-B1BA-5105D062ECB9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D65-6A7D-42B9-A370-3F1A5037EF16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1B2-C9D8-40E5-BB07-E3CE51C2506D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2024-A155-4E6C-95CA-E097DC1ABBE5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7CC1-DEBC-409B-AF02-F215F57D3098}" type="datetime1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Numerical Differentiation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Basis for Finite Difference Method (FDM)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 Difference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Approximating 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derivative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lvl="2"/>
                <a:endParaRPr lang="en-US" altLang="zh-TW" dirty="0" smtClean="0"/>
              </a:p>
              <a:p>
                <a:r>
                  <a:rPr lang="en-US" altLang="zh-TW" dirty="0" smtClean="0"/>
                  <a:t>The coefficients result in the following linear system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The coefficients are: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𝐶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The approximation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The truncation error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8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Round-off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Based on the difference methods, we can see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As </a:t>
            </a:r>
            <a:r>
              <a:rPr lang="en-US" altLang="zh-TW" i="1" dirty="0" smtClean="0">
                <a:solidFill>
                  <a:srgbClr val="0070C0"/>
                </a:solidFill>
              </a:rPr>
              <a:t>h</a:t>
            </a:r>
            <a:r>
              <a:rPr lang="en-US" altLang="zh-TW" dirty="0" smtClean="0">
                <a:solidFill>
                  <a:srgbClr val="0070C0"/>
                </a:solidFill>
              </a:rPr>
              <a:t> becomes smaller, the truncation errors are getting smaller too.</a:t>
            </a:r>
          </a:p>
          <a:p>
            <a:r>
              <a:rPr lang="en-US" altLang="zh-TW" dirty="0" smtClean="0"/>
              <a:t>We expect the numerical errors will decline.</a:t>
            </a:r>
          </a:p>
          <a:p>
            <a:r>
              <a:rPr lang="en-US" altLang="zh-TW" dirty="0" smtClean="0"/>
              <a:t>However, numerical errors include</a:t>
            </a:r>
          </a:p>
          <a:p>
            <a:pPr lvl="1"/>
            <a:r>
              <a:rPr lang="en-US" altLang="zh-TW" dirty="0" smtClean="0"/>
              <a:t>Round-off errors (by sampling), arithmetic errors, and truncation errors.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As </a:t>
            </a:r>
            <a:r>
              <a:rPr lang="en-US" altLang="zh-TW" i="1" dirty="0" smtClean="0">
                <a:solidFill>
                  <a:srgbClr val="0070C0"/>
                </a:solidFill>
              </a:rPr>
              <a:t>h</a:t>
            </a:r>
            <a:r>
              <a:rPr lang="en-US" altLang="zh-TW" dirty="0" smtClean="0">
                <a:solidFill>
                  <a:srgbClr val="0070C0"/>
                </a:solidFill>
              </a:rPr>
              <a:t> is reduced, these round-off errors increase.</a:t>
            </a:r>
          </a:p>
          <a:p>
            <a:r>
              <a:rPr lang="en-US" altLang="zh-TW" dirty="0" smtClean="0"/>
              <a:t>Finally, they will cancel the effectiveness of shrinking </a:t>
            </a:r>
            <a:r>
              <a:rPr lang="en-US" altLang="zh-TW" i="1" dirty="0" smtClean="0"/>
              <a:t>h</a:t>
            </a:r>
            <a:r>
              <a:rPr lang="en-US" altLang="zh-TW" dirty="0" smtClean="0"/>
              <a:t> and create large numerical errors.</a:t>
            </a:r>
          </a:p>
          <a:p>
            <a:r>
              <a:rPr lang="en-US" altLang="zh-TW" dirty="0" smtClean="0"/>
              <a:t>See the next slide for explanation.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Round-off Errors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For 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derivatives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The 3 function values contain round-off errors. Thus the equation situation should be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"=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𝜀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 </a:t>
                </a:r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altLang="zh-TW" dirty="0" smtClean="0"/>
                  <a:t>, we have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"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"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"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The relative error caused by these round-off error is bounded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Truncation error of </a:t>
                </a:r>
                <a:r>
                  <a:rPr lang="en-US" altLang="zh-TW" i="1" dirty="0" smtClean="0"/>
                  <a:t>f”(x)</a:t>
                </a:r>
                <a:r>
                  <a:rPr lang="en-US" altLang="zh-TW" dirty="0" smtClean="0"/>
                  <a:t> computed by the central difference method </a:t>
                </a:r>
                <a:r>
                  <a:rPr lang="en-US" altLang="zh-TW" dirty="0"/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 smtClean="0"/>
                  <a:t>The round-off error (relative)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4</m:t>
                        </m:r>
                        <m:r>
                          <a:rPr lang="zh-TW" altLang="en-US" i="1">
                            <a:latin typeface="Cambria Math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where </a:t>
                </a:r>
                <a:r>
                  <a:rPr lang="el-GR" altLang="zh-TW" dirty="0" smtClean="0"/>
                  <a:t>δ</a:t>
                </a:r>
                <a:r>
                  <a:rPr lang="en-US" altLang="zh-TW" dirty="0" smtClean="0"/>
                  <a:t> is the max relative error in evaluating the function values.</a:t>
                </a:r>
              </a:p>
              <a:p>
                <a:r>
                  <a:rPr lang="en-US" altLang="zh-TW" dirty="0" smtClean="0"/>
                  <a:t>As </a:t>
                </a:r>
                <a:r>
                  <a:rPr lang="en-US" altLang="zh-TW" i="1" dirty="0" smtClean="0"/>
                  <a:t>h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0, the truncation error decreases while the round-off error increases.</a:t>
                </a: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At first, the reduction of truncation error dominates the growth of round-off error.</a:t>
                </a: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As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h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is further reduced, we reach a break-even point where the total error is minimized.</a:t>
                </a: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Then the total error grows </a:t>
                </a:r>
                <a:r>
                  <a:rPr lang="en-US" altLang="zh-TW" dirty="0" err="1" smtClean="0">
                    <a:sym typeface="Wingdings" panose="05000000000000000000" pitchFamily="2" charset="2"/>
                  </a:rPr>
                  <a:t>quadratically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905" t="-1887" r="-3771" b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Let N</a:t>
            </a:r>
            <a:r>
              <a:rPr lang="en-US" altLang="zh-TW" i="1" dirty="0" smtClean="0"/>
              <a:t>=1/h</a:t>
            </a:r>
            <a:r>
              <a:rPr lang="en-US" altLang="zh-TW" dirty="0" smtClean="0"/>
              <a:t>, the following figure shows the relation between N and the total error.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364088" y="2780928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364088" y="4869160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02535" y="488818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N</a:t>
            </a:r>
            <a:r>
              <a:rPr lang="en-US" altLang="zh-TW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64288" y="4869160"/>
            <a:ext cx="72008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926018" y="49148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N</a:t>
            </a:r>
            <a:r>
              <a:rPr lang="en-US" altLang="zh-TW" baseline="-25000" dirty="0" err="1" smtClean="0">
                <a:solidFill>
                  <a:srgbClr val="0070C0"/>
                </a:solidFill>
              </a:rPr>
              <a:t>opt</a:t>
            </a:r>
            <a:endParaRPr lang="zh-TW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16416" y="46844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73371" y="24115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Error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5364088" y="4149080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手繪多邊形 16"/>
          <p:cNvSpPr/>
          <p:nvPr/>
        </p:nvSpPr>
        <p:spPr>
          <a:xfrm>
            <a:off x="5419725" y="2657475"/>
            <a:ext cx="2638425" cy="1506159"/>
          </a:xfrm>
          <a:custGeom>
            <a:avLst/>
            <a:gdLst>
              <a:gd name="connsiteX0" fmla="*/ 0 w 2638425"/>
              <a:gd name="connsiteY0" fmla="*/ 304800 h 1506159"/>
              <a:gd name="connsiteX1" fmla="*/ 438150 w 2638425"/>
              <a:gd name="connsiteY1" fmla="*/ 1152525 h 1506159"/>
              <a:gd name="connsiteX2" fmla="*/ 1819275 w 2638425"/>
              <a:gd name="connsiteY2" fmla="*/ 1495425 h 1506159"/>
              <a:gd name="connsiteX3" fmla="*/ 2390775 w 2638425"/>
              <a:gd name="connsiteY3" fmla="*/ 790575 h 1506159"/>
              <a:gd name="connsiteX4" fmla="*/ 2638425 w 2638425"/>
              <a:gd name="connsiteY4" fmla="*/ 0 h 150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506159">
                <a:moveTo>
                  <a:pt x="0" y="304800"/>
                </a:moveTo>
                <a:cubicBezTo>
                  <a:pt x="67468" y="629443"/>
                  <a:pt x="134937" y="954087"/>
                  <a:pt x="438150" y="1152525"/>
                </a:cubicBezTo>
                <a:cubicBezTo>
                  <a:pt x="741363" y="1350963"/>
                  <a:pt x="1493838" y="1555750"/>
                  <a:pt x="1819275" y="1495425"/>
                </a:cubicBezTo>
                <a:cubicBezTo>
                  <a:pt x="2144713" y="1435100"/>
                  <a:pt x="2254250" y="1039812"/>
                  <a:pt x="2390775" y="790575"/>
                </a:cubicBezTo>
                <a:cubicBezTo>
                  <a:pt x="2527300" y="541338"/>
                  <a:pt x="2582862" y="270669"/>
                  <a:pt x="263842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6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 Noises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If the function values are contaminated with noises, the difference methods will be numerical unstable.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Similar to the round-off error, the error caused by the noises </a:t>
                </a:r>
                <a:r>
                  <a:rPr lang="en-US" altLang="zh-TW" dirty="0"/>
                  <a:t>is bounded by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  <a:endParaRPr lang="en-US" altLang="zh-TW" dirty="0" smtClean="0"/>
              </a:p>
              <a:p>
                <a:pPr lvl="1"/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max amplitude of the noises </a:t>
                </a:r>
              </a:p>
              <a:p>
                <a:pPr lvl="1"/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1/h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sample rate, related to the frequencies of the noises.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61" t="-1887" r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Sampling and noises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5941132" y="2898998"/>
            <a:ext cx="1583196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48064" y="328498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92080" y="2898998"/>
            <a:ext cx="0" cy="38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8104" y="2898998"/>
            <a:ext cx="0" cy="38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24128" y="2898998"/>
            <a:ext cx="0" cy="38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096000" y="3018850"/>
            <a:ext cx="1295400" cy="267275"/>
          </a:xfrm>
          <a:custGeom>
            <a:avLst/>
            <a:gdLst>
              <a:gd name="connsiteX0" fmla="*/ 0 w 1295400"/>
              <a:gd name="connsiteY0" fmla="*/ 267275 h 267275"/>
              <a:gd name="connsiteX1" fmla="*/ 323850 w 1295400"/>
              <a:gd name="connsiteY1" fmla="*/ 575 h 267275"/>
              <a:gd name="connsiteX2" fmla="*/ 771525 w 1295400"/>
              <a:gd name="connsiteY2" fmla="*/ 191075 h 267275"/>
              <a:gd name="connsiteX3" fmla="*/ 1295400 w 1295400"/>
              <a:gd name="connsiteY3" fmla="*/ 10100 h 2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267275">
                <a:moveTo>
                  <a:pt x="0" y="267275"/>
                </a:moveTo>
                <a:cubicBezTo>
                  <a:pt x="97631" y="140275"/>
                  <a:pt x="195263" y="13275"/>
                  <a:pt x="323850" y="575"/>
                </a:cubicBezTo>
                <a:cubicBezTo>
                  <a:pt x="452437" y="-12125"/>
                  <a:pt x="609600" y="189487"/>
                  <a:pt x="771525" y="191075"/>
                </a:cubicBezTo>
                <a:cubicBezTo>
                  <a:pt x="933450" y="192662"/>
                  <a:pt x="1114425" y="101381"/>
                  <a:pt x="1295400" y="101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946639" y="3047847"/>
            <a:ext cx="288032" cy="26613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7524328" y="31870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7866790" y="2631377"/>
            <a:ext cx="447730" cy="210050"/>
          </a:xfrm>
          <a:custGeom>
            <a:avLst/>
            <a:gdLst>
              <a:gd name="connsiteX0" fmla="*/ 0 w 447730"/>
              <a:gd name="connsiteY0" fmla="*/ 85725 h 85725"/>
              <a:gd name="connsiteX1" fmla="*/ 57150 w 447730"/>
              <a:gd name="connsiteY1" fmla="*/ 28575 h 85725"/>
              <a:gd name="connsiteX2" fmla="*/ 85725 w 447730"/>
              <a:gd name="connsiteY2" fmla="*/ 47625 h 85725"/>
              <a:gd name="connsiteX3" fmla="*/ 114300 w 447730"/>
              <a:gd name="connsiteY3" fmla="*/ 38100 h 85725"/>
              <a:gd name="connsiteX4" fmla="*/ 152400 w 447730"/>
              <a:gd name="connsiteY4" fmla="*/ 19050 h 85725"/>
              <a:gd name="connsiteX5" fmla="*/ 180975 w 447730"/>
              <a:gd name="connsiteY5" fmla="*/ 9525 h 85725"/>
              <a:gd name="connsiteX6" fmla="*/ 228600 w 447730"/>
              <a:gd name="connsiteY6" fmla="*/ 0 h 85725"/>
              <a:gd name="connsiteX7" fmla="*/ 257175 w 447730"/>
              <a:gd name="connsiteY7" fmla="*/ 9525 h 85725"/>
              <a:gd name="connsiteX8" fmla="*/ 266700 w 447730"/>
              <a:gd name="connsiteY8" fmla="*/ 38100 h 85725"/>
              <a:gd name="connsiteX9" fmla="*/ 333375 w 447730"/>
              <a:gd name="connsiteY9" fmla="*/ 47625 h 85725"/>
              <a:gd name="connsiteX10" fmla="*/ 371475 w 447730"/>
              <a:gd name="connsiteY10" fmla="*/ 66675 h 85725"/>
              <a:gd name="connsiteX11" fmla="*/ 419100 w 447730"/>
              <a:gd name="connsiteY11" fmla="*/ 76200 h 85725"/>
              <a:gd name="connsiteX12" fmla="*/ 447675 w 447730"/>
              <a:gd name="connsiteY12" fmla="*/ 476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730" h="85725">
                <a:moveTo>
                  <a:pt x="0" y="85725"/>
                </a:moveTo>
                <a:cubicBezTo>
                  <a:pt x="10538" y="68161"/>
                  <a:pt x="23595" y="22982"/>
                  <a:pt x="57150" y="28575"/>
                </a:cubicBezTo>
                <a:cubicBezTo>
                  <a:pt x="68442" y="30457"/>
                  <a:pt x="76200" y="41275"/>
                  <a:pt x="85725" y="47625"/>
                </a:cubicBezTo>
                <a:cubicBezTo>
                  <a:pt x="95250" y="44450"/>
                  <a:pt x="107200" y="45200"/>
                  <a:pt x="114300" y="38100"/>
                </a:cubicBezTo>
                <a:cubicBezTo>
                  <a:pt x="146050" y="6350"/>
                  <a:pt x="95250" y="0"/>
                  <a:pt x="152400" y="19050"/>
                </a:cubicBezTo>
                <a:cubicBezTo>
                  <a:pt x="161925" y="15875"/>
                  <a:pt x="171071" y="7874"/>
                  <a:pt x="180975" y="9525"/>
                </a:cubicBezTo>
                <a:cubicBezTo>
                  <a:pt x="230505" y="17780"/>
                  <a:pt x="191770" y="55245"/>
                  <a:pt x="228600" y="0"/>
                </a:cubicBezTo>
                <a:cubicBezTo>
                  <a:pt x="238125" y="3175"/>
                  <a:pt x="250075" y="2425"/>
                  <a:pt x="257175" y="9525"/>
                </a:cubicBezTo>
                <a:cubicBezTo>
                  <a:pt x="264275" y="16625"/>
                  <a:pt x="257720" y="33610"/>
                  <a:pt x="266700" y="38100"/>
                </a:cubicBezTo>
                <a:cubicBezTo>
                  <a:pt x="286780" y="48140"/>
                  <a:pt x="311150" y="44450"/>
                  <a:pt x="333375" y="47625"/>
                </a:cubicBezTo>
                <a:cubicBezTo>
                  <a:pt x="401108" y="25047"/>
                  <a:pt x="329142" y="38453"/>
                  <a:pt x="371475" y="66675"/>
                </a:cubicBezTo>
                <a:cubicBezTo>
                  <a:pt x="384945" y="75655"/>
                  <a:pt x="403225" y="73025"/>
                  <a:pt x="419100" y="76200"/>
                </a:cubicBezTo>
                <a:cubicBezTo>
                  <a:pt x="450317" y="55389"/>
                  <a:pt x="447675" y="68598"/>
                  <a:pt x="447675" y="4762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8090655" y="2841427"/>
            <a:ext cx="9737" cy="20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</p:cNvCxnSpPr>
          <p:nvPr/>
        </p:nvCxnSpPr>
        <p:spPr>
          <a:xfrm>
            <a:off x="8234671" y="3180914"/>
            <a:ext cx="297769" cy="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98671" y="252539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Function or process</a:t>
            </a:r>
            <a:endParaRPr lang="zh-TW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56559" y="3515171"/>
            <a:ext cx="1910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Sampling,</a:t>
            </a:r>
          </a:p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Train of delta functions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75773" y="227549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Noises </a:t>
            </a:r>
            <a:endParaRPr lang="zh-TW" alt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68144" y="5157192"/>
            <a:ext cx="183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941361" y="4641186"/>
            <a:ext cx="1295400" cy="267275"/>
          </a:xfrm>
          <a:custGeom>
            <a:avLst/>
            <a:gdLst>
              <a:gd name="connsiteX0" fmla="*/ 0 w 1295400"/>
              <a:gd name="connsiteY0" fmla="*/ 267275 h 267275"/>
              <a:gd name="connsiteX1" fmla="*/ 323850 w 1295400"/>
              <a:gd name="connsiteY1" fmla="*/ 575 h 267275"/>
              <a:gd name="connsiteX2" fmla="*/ 771525 w 1295400"/>
              <a:gd name="connsiteY2" fmla="*/ 191075 h 267275"/>
              <a:gd name="connsiteX3" fmla="*/ 1295400 w 1295400"/>
              <a:gd name="connsiteY3" fmla="*/ 10100 h 2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267275">
                <a:moveTo>
                  <a:pt x="0" y="267275"/>
                </a:moveTo>
                <a:cubicBezTo>
                  <a:pt x="97631" y="140275"/>
                  <a:pt x="195263" y="13275"/>
                  <a:pt x="323850" y="575"/>
                </a:cubicBezTo>
                <a:cubicBezTo>
                  <a:pt x="452437" y="-12125"/>
                  <a:pt x="609600" y="189487"/>
                  <a:pt x="771525" y="191075"/>
                </a:cubicBezTo>
                <a:cubicBezTo>
                  <a:pt x="933450" y="192662"/>
                  <a:pt x="1114425" y="101381"/>
                  <a:pt x="1295400" y="101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019800" y="4908461"/>
            <a:ext cx="0" cy="2487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28184" y="4581128"/>
            <a:ext cx="0" cy="5701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44208" y="4641186"/>
            <a:ext cx="0" cy="5160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57975" y="4908461"/>
            <a:ext cx="0" cy="2487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6256" y="4908461"/>
            <a:ext cx="0" cy="2487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280" y="4641186"/>
            <a:ext cx="0" cy="5160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27900" y="529392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Contaminated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33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Using low-pass filters to reduce the noise level in the differentiations.</a:t>
            </a:r>
          </a:p>
          <a:p>
            <a:endParaRPr lang="en-US" altLang="zh-TW" dirty="0"/>
          </a:p>
          <a:p>
            <a:r>
              <a:rPr lang="en-US" altLang="zh-TW" dirty="0" smtClean="0"/>
              <a:t>Two methods:</a:t>
            </a:r>
          </a:p>
          <a:p>
            <a:pPr lvl="1"/>
            <a:r>
              <a:rPr lang="en-US" altLang="zh-TW" dirty="0" smtClean="0"/>
              <a:t>Filtering the sample data before computing the derivatives.</a:t>
            </a:r>
          </a:p>
          <a:p>
            <a:pPr lvl="1"/>
            <a:r>
              <a:rPr lang="en-US" altLang="zh-TW" dirty="0" smtClean="0"/>
              <a:t>Filtering the computed derivatives.</a:t>
            </a:r>
          </a:p>
          <a:p>
            <a:r>
              <a:rPr lang="en-US" altLang="zh-TW" dirty="0" smtClean="0"/>
              <a:t>Both methods work well.</a:t>
            </a:r>
          </a:p>
          <a:p>
            <a:r>
              <a:rPr lang="en-US" altLang="zh-TW" dirty="0" smtClean="0"/>
              <a:t>Good filters</a:t>
            </a:r>
          </a:p>
          <a:p>
            <a:pPr lvl="1"/>
            <a:r>
              <a:rPr lang="en-US" altLang="zh-TW" dirty="0" smtClean="0"/>
              <a:t>Gaussian filters</a:t>
            </a:r>
          </a:p>
          <a:p>
            <a:pPr lvl="1"/>
            <a:r>
              <a:rPr lang="en-US" altLang="zh-TW" dirty="0" smtClean="0"/>
              <a:t>Box filters</a:t>
            </a:r>
          </a:p>
          <a:p>
            <a:pPr lvl="1"/>
            <a:r>
              <a:rPr lang="en-US" altLang="zh-TW" dirty="0" smtClean="0"/>
              <a:t>Tent filters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Filters 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80112" y="306896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53100" y="5013176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80112" y="4077072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580112" y="2512942"/>
            <a:ext cx="877838" cy="544583"/>
          </a:xfrm>
          <a:custGeom>
            <a:avLst/>
            <a:gdLst>
              <a:gd name="connsiteX0" fmla="*/ 0 w 800100"/>
              <a:gd name="connsiteY0" fmla="*/ 544583 h 544583"/>
              <a:gd name="connsiteX1" fmla="*/ 438150 w 800100"/>
              <a:gd name="connsiteY1" fmla="*/ 401708 h 544583"/>
              <a:gd name="connsiteX2" fmla="*/ 695325 w 800100"/>
              <a:gd name="connsiteY2" fmla="*/ 49283 h 544583"/>
              <a:gd name="connsiteX3" fmla="*/ 800100 w 800100"/>
              <a:gd name="connsiteY3" fmla="*/ 11183 h 5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544583">
                <a:moveTo>
                  <a:pt x="0" y="544583"/>
                </a:moveTo>
                <a:cubicBezTo>
                  <a:pt x="161131" y="514420"/>
                  <a:pt x="322263" y="484258"/>
                  <a:pt x="438150" y="401708"/>
                </a:cubicBezTo>
                <a:cubicBezTo>
                  <a:pt x="554037" y="319158"/>
                  <a:pt x="635000" y="114370"/>
                  <a:pt x="695325" y="49283"/>
                </a:cubicBezTo>
                <a:cubicBezTo>
                  <a:pt x="755650" y="-15804"/>
                  <a:pt x="777875" y="-2311"/>
                  <a:pt x="800100" y="111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Freeform 15"/>
          <p:cNvSpPr/>
          <p:nvPr/>
        </p:nvSpPr>
        <p:spPr>
          <a:xfrm flipH="1">
            <a:off x="6435824" y="2512942"/>
            <a:ext cx="779512" cy="544583"/>
          </a:xfrm>
          <a:custGeom>
            <a:avLst/>
            <a:gdLst>
              <a:gd name="connsiteX0" fmla="*/ 0 w 800100"/>
              <a:gd name="connsiteY0" fmla="*/ 544583 h 544583"/>
              <a:gd name="connsiteX1" fmla="*/ 438150 w 800100"/>
              <a:gd name="connsiteY1" fmla="*/ 401708 h 544583"/>
              <a:gd name="connsiteX2" fmla="*/ 695325 w 800100"/>
              <a:gd name="connsiteY2" fmla="*/ 49283 h 544583"/>
              <a:gd name="connsiteX3" fmla="*/ 800100 w 800100"/>
              <a:gd name="connsiteY3" fmla="*/ 11183 h 54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544583">
                <a:moveTo>
                  <a:pt x="0" y="544583"/>
                </a:moveTo>
                <a:cubicBezTo>
                  <a:pt x="161131" y="514420"/>
                  <a:pt x="322263" y="484258"/>
                  <a:pt x="438150" y="401708"/>
                </a:cubicBezTo>
                <a:cubicBezTo>
                  <a:pt x="554037" y="319158"/>
                  <a:pt x="635000" y="114370"/>
                  <a:pt x="695325" y="49283"/>
                </a:cubicBezTo>
                <a:cubicBezTo>
                  <a:pt x="755650" y="-15804"/>
                  <a:pt x="777875" y="-2311"/>
                  <a:pt x="800100" y="111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35824" y="2204864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35824" y="3429000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19031" y="3861048"/>
            <a:ext cx="80654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454874" y="4365104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019031" y="4581128"/>
            <a:ext cx="438919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51799" y="4588185"/>
            <a:ext cx="424457" cy="42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9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Numerical differentiations are widely used in the following areas:</a:t>
            </a:r>
          </a:p>
          <a:p>
            <a:pPr lvl="1"/>
            <a:r>
              <a:rPr lang="en-US" altLang="zh-TW" dirty="0" smtClean="0"/>
              <a:t>Computer graphics</a:t>
            </a:r>
          </a:p>
          <a:p>
            <a:pPr lvl="1"/>
            <a:r>
              <a:rPr lang="en-US" altLang="zh-TW" dirty="0" smtClean="0"/>
              <a:t>Data visualization and analysis</a:t>
            </a:r>
          </a:p>
          <a:p>
            <a:pPr lvl="1"/>
            <a:r>
              <a:rPr lang="en-US" altLang="zh-TW" dirty="0" smtClean="0"/>
              <a:t>Computer vision</a:t>
            </a:r>
          </a:p>
          <a:p>
            <a:pPr lvl="1"/>
            <a:r>
              <a:rPr lang="en-US" altLang="zh-TW" dirty="0" smtClean="0"/>
              <a:t>Image processing</a:t>
            </a:r>
          </a:p>
          <a:p>
            <a:pPr lvl="1"/>
            <a:r>
              <a:rPr lang="en-US" altLang="zh-TW" dirty="0" smtClean="0"/>
              <a:t>Partial differential equation solvers</a:t>
            </a:r>
          </a:p>
          <a:p>
            <a:pPr lvl="1"/>
            <a:r>
              <a:rPr lang="en-US" altLang="zh-TW" dirty="0" smtClean="0"/>
              <a:t>Ordinary differential equation solvers</a:t>
            </a:r>
          </a:p>
          <a:p>
            <a:pPr lvl="1"/>
            <a:r>
              <a:rPr lang="en-US" altLang="zh-TW" dirty="0" smtClean="0"/>
              <a:t>Computer-Aided Geometry Design (CAGD)</a:t>
            </a:r>
          </a:p>
          <a:p>
            <a:pPr lvl="1"/>
            <a:r>
              <a:rPr lang="en-US" altLang="zh-TW" smtClean="0"/>
              <a:t>…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9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772816"/>
            <a:ext cx="57310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Study for the </a:t>
            </a:r>
            <a:r>
              <a:rPr lang="en-US" altLang="zh-TW" sz="2800" dirty="0" smtClean="0"/>
              <a:t>midterm </a:t>
            </a:r>
            <a:r>
              <a:rPr lang="en-US" altLang="zh-TW" sz="2800" dirty="0" smtClean="0"/>
              <a:t>exam</a:t>
            </a:r>
            <a:r>
              <a:rPr lang="en-US" altLang="zh-TW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smtClean="0"/>
              <a:t>Complete project #3.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報考本系</a:t>
            </a:r>
            <a:r>
              <a:rPr lang="zh-TW" altLang="en-US" sz="2800" dirty="0"/>
              <a:t>研</a:t>
            </a:r>
            <a:r>
              <a:rPr lang="zh-TW" altLang="en-US" sz="2800" dirty="0" smtClean="0"/>
              <a:t>究所，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月底</a:t>
            </a:r>
            <a:r>
              <a:rPr lang="zh-TW" altLang="en-US" sz="2800" dirty="0"/>
              <a:t>截</a:t>
            </a:r>
            <a:r>
              <a:rPr lang="zh-TW" altLang="en-US" sz="2800" dirty="0" smtClean="0"/>
              <a:t>止。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956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order differentiation</a:t>
            </a:r>
          </a:p>
          <a:p>
            <a:pPr lvl="1"/>
            <a:r>
              <a:rPr lang="en-US" altLang="zh-TW" dirty="0" smtClean="0"/>
              <a:t>Forward method</a:t>
            </a:r>
          </a:p>
          <a:p>
            <a:pPr lvl="1"/>
            <a:r>
              <a:rPr lang="en-US" altLang="zh-TW" dirty="0" smtClean="0"/>
              <a:t>Backward method</a:t>
            </a:r>
          </a:p>
          <a:p>
            <a:pPr lvl="1"/>
            <a:r>
              <a:rPr lang="en-US" altLang="zh-TW" dirty="0" smtClean="0"/>
              <a:t>Central difference method</a:t>
            </a:r>
          </a:p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order differentiation</a:t>
            </a:r>
          </a:p>
          <a:p>
            <a:pPr lvl="1"/>
            <a:r>
              <a:rPr lang="en-US" altLang="zh-TW" dirty="0" smtClean="0"/>
              <a:t>Undetermined coefficient method</a:t>
            </a:r>
          </a:p>
          <a:p>
            <a:pPr lvl="1"/>
            <a:r>
              <a:rPr lang="en-US" altLang="zh-TW" dirty="0" smtClean="0"/>
              <a:t>Central difference method</a:t>
            </a:r>
          </a:p>
          <a:p>
            <a:pPr lvl="1"/>
            <a:r>
              <a:rPr lang="en-US" altLang="zh-TW" dirty="0" smtClean="0"/>
              <a:t>Differentiation at boundaries</a:t>
            </a:r>
          </a:p>
          <a:p>
            <a:r>
              <a:rPr lang="en-US" altLang="zh-TW" dirty="0" smtClean="0"/>
              <a:t>Truncation error vs. round-off error</a:t>
            </a:r>
          </a:p>
          <a:p>
            <a:r>
              <a:rPr lang="en-US" altLang="zh-TW" dirty="0" smtClean="0"/>
              <a:t>Noses and numerical differentiation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7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 Difference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Definition: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Forward difference method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Taylor expansion of </a:t>
                </a:r>
                <a:r>
                  <a:rPr lang="en-US" altLang="zh-TW" i="1" dirty="0" smtClean="0"/>
                  <a:t>f(</a:t>
                </a:r>
                <a:r>
                  <a:rPr lang="en-US" altLang="zh-TW" i="1" dirty="0" err="1" smtClean="0"/>
                  <a:t>x+h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at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zh-TW" altLang="en-US" b="0" i="1" smtClean="0">
                        <a:latin typeface="Cambria Math"/>
                      </a:rPr>
                      <m:t>𝜉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Thus,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𝜉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r>
                  <a:rPr lang="en-US" altLang="zh-TW" dirty="0" smtClean="0"/>
                  <a:t>Truncation error,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𝐸𝑟𝑟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"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658921" y="2545865"/>
            <a:ext cx="2729503" cy="1440160"/>
            <a:chOff x="5658921" y="2545865"/>
            <a:chExt cx="2729503" cy="14401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96136" y="3212976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5947792" y="2545865"/>
              <a:ext cx="2376264" cy="1440160"/>
            </a:xfrm>
            <a:custGeom>
              <a:avLst/>
              <a:gdLst>
                <a:gd name="connsiteX0" fmla="*/ 0 w 1819275"/>
                <a:gd name="connsiteY0" fmla="*/ 923834 h 923834"/>
                <a:gd name="connsiteX1" fmla="*/ 771525 w 1819275"/>
                <a:gd name="connsiteY1" fmla="*/ 695234 h 923834"/>
                <a:gd name="connsiteX2" fmla="*/ 1552575 w 1819275"/>
                <a:gd name="connsiteY2" fmla="*/ 85634 h 923834"/>
                <a:gd name="connsiteX3" fmla="*/ 1819275 w 1819275"/>
                <a:gd name="connsiteY3" fmla="*/ 18959 h 92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275" h="923834">
                  <a:moveTo>
                    <a:pt x="0" y="923834"/>
                  </a:moveTo>
                  <a:cubicBezTo>
                    <a:pt x="256381" y="879384"/>
                    <a:pt x="512762" y="834934"/>
                    <a:pt x="771525" y="695234"/>
                  </a:cubicBezTo>
                  <a:cubicBezTo>
                    <a:pt x="1030288" y="555534"/>
                    <a:pt x="1377950" y="198346"/>
                    <a:pt x="1552575" y="85634"/>
                  </a:cubicBezTo>
                  <a:cubicBezTo>
                    <a:pt x="1727200" y="-27079"/>
                    <a:pt x="1773237" y="-4060"/>
                    <a:pt x="1819275" y="1895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63414" y="314096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44791" y="314096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75784" y="31409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10431" y="3140968"/>
              <a:ext cx="6368" cy="654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131534" y="3193495"/>
              <a:ext cx="7775" cy="26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616799" y="3468451"/>
              <a:ext cx="522510" cy="32748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94996" y="2773632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dirty="0" err="1" smtClean="0"/>
                <a:t>+h</a:t>
              </a:r>
              <a:endParaRPr lang="zh-TW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6758" y="27728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58921" y="28076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dirty="0" smtClean="0"/>
                <a:t>-h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6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Backward Differentiation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Expand </a:t>
                </a:r>
                <a:r>
                  <a:rPr lang="en-US" altLang="zh-TW" i="1" dirty="0" smtClean="0"/>
                  <a:t>f(x-h)</a:t>
                </a:r>
                <a:r>
                  <a:rPr lang="en-US" altLang="zh-TW" dirty="0" smtClean="0"/>
                  <a:t> at </a:t>
                </a:r>
                <a:r>
                  <a:rPr lang="en-US" altLang="zh-TW" i="1" dirty="0" smtClean="0"/>
                  <a:t>x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"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𝜉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Approximating </a:t>
                </a:r>
                <a:r>
                  <a:rPr lang="en-US" altLang="zh-TW" i="1" dirty="0" smtClean="0"/>
                  <a:t>f’(x) </a:t>
                </a:r>
                <a:r>
                  <a:rPr lang="en-US" altLang="zh-TW" dirty="0" smtClean="0"/>
                  <a:t>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The truncation error is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𝐸𝑟𝑟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"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166573" y="4168119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6318229" y="3501008"/>
            <a:ext cx="2376264" cy="1440160"/>
          </a:xfrm>
          <a:custGeom>
            <a:avLst/>
            <a:gdLst>
              <a:gd name="connsiteX0" fmla="*/ 0 w 1819275"/>
              <a:gd name="connsiteY0" fmla="*/ 923834 h 923834"/>
              <a:gd name="connsiteX1" fmla="*/ 771525 w 1819275"/>
              <a:gd name="connsiteY1" fmla="*/ 695234 h 923834"/>
              <a:gd name="connsiteX2" fmla="*/ 1552575 w 1819275"/>
              <a:gd name="connsiteY2" fmla="*/ 85634 h 923834"/>
              <a:gd name="connsiteX3" fmla="*/ 1819275 w 1819275"/>
              <a:gd name="connsiteY3" fmla="*/ 18959 h 92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923834">
                <a:moveTo>
                  <a:pt x="0" y="923834"/>
                </a:moveTo>
                <a:cubicBezTo>
                  <a:pt x="256381" y="879384"/>
                  <a:pt x="512762" y="834934"/>
                  <a:pt x="771525" y="695234"/>
                </a:cubicBezTo>
                <a:cubicBezTo>
                  <a:pt x="1030288" y="555534"/>
                  <a:pt x="1377950" y="198346"/>
                  <a:pt x="1552575" y="85634"/>
                </a:cubicBezTo>
                <a:cubicBezTo>
                  <a:pt x="1727200" y="-27079"/>
                  <a:pt x="1773237" y="-4060"/>
                  <a:pt x="1819275" y="1895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7433851" y="409611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6915228" y="409611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6246221" y="4096111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80868" y="4096111"/>
            <a:ext cx="6368" cy="65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5433" y="372877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</a:t>
            </a:r>
            <a:r>
              <a:rPr lang="en-US" altLang="zh-TW" dirty="0" err="1" smtClean="0"/>
              <a:t>+h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7195" y="37279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9358" y="376278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-h</a:t>
            </a:r>
            <a:endParaRPr lang="zh-TW" altLang="en-US" dirty="0"/>
          </a:p>
        </p:txBody>
      </p:sp>
      <p:cxnSp>
        <p:nvCxnSpPr>
          <p:cNvPr id="19" name="Straight Connector 18"/>
          <p:cNvCxnSpPr>
            <a:stCxn id="11" idx="4"/>
          </p:cNvCxnSpPr>
          <p:nvPr/>
        </p:nvCxnSpPr>
        <p:spPr>
          <a:xfrm flipH="1">
            <a:off x="6314669" y="4240127"/>
            <a:ext cx="3560" cy="70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6318229" y="4751078"/>
            <a:ext cx="669007" cy="1900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 Difference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6051801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sz="2400" dirty="0" smtClean="0"/>
                  <a:t>Using </a:t>
                </a:r>
                <a:r>
                  <a:rPr lang="en-US" altLang="zh-TW" sz="2400" i="1" dirty="0" smtClean="0"/>
                  <a:t>f(</a:t>
                </a:r>
                <a:r>
                  <a:rPr lang="en-US" altLang="zh-TW" sz="2400" i="1" dirty="0" err="1" smtClean="0"/>
                  <a:t>x+h</a:t>
                </a:r>
                <a:r>
                  <a:rPr lang="en-US" altLang="zh-TW" sz="2400" i="1" dirty="0" smtClean="0"/>
                  <a:t>)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f(x-h)</a:t>
                </a:r>
                <a:r>
                  <a:rPr lang="en-US" altLang="zh-TW" sz="2400" dirty="0" smtClean="0"/>
                  <a:t>, we can approximate </a:t>
                </a:r>
                <a:r>
                  <a:rPr lang="en-US" altLang="zh-TW" sz="2400" i="1" dirty="0" smtClean="0"/>
                  <a:t>f’(x)</a:t>
                </a:r>
                <a:r>
                  <a:rPr lang="en-US" altLang="zh-TW" sz="2400" dirty="0" smtClean="0"/>
                  <a:t>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 altLang="zh-TW" sz="2400" dirty="0" smtClean="0"/>
                  <a:t>Truncation error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/>
                          </a:rPr>
                          <m:t>+</m:t>
                        </m:r>
                        <m:r>
                          <a:rPr lang="en-US" altLang="zh-TW" sz="20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r>
                      <a:rPr lang="en-US" altLang="zh-TW" sz="2000" i="1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sz="200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h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000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. </a:t>
                </a:r>
                <a:endParaRPr lang="en-US" altLang="zh-TW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𝐸𝑟𝑟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zh-TW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𝜉</m:t>
                    </m:r>
                    <m:r>
                      <a:rPr lang="zh-TW" alt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∈[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</a:rPr>
                  <a:t>.</a:t>
                </a:r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6051801" cy="4525963"/>
              </a:xfrm>
              <a:blipFill>
                <a:blip r:embed="rId2"/>
                <a:stretch>
                  <a:fillRect l="-1108" t="-943" r="-2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019800" y="1916832"/>
            <a:ext cx="2729503" cy="1440160"/>
            <a:chOff x="5658921" y="2545865"/>
            <a:chExt cx="2729503" cy="14401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96136" y="3212976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5947792" y="2545865"/>
              <a:ext cx="2376264" cy="1440160"/>
            </a:xfrm>
            <a:custGeom>
              <a:avLst/>
              <a:gdLst>
                <a:gd name="connsiteX0" fmla="*/ 0 w 1819275"/>
                <a:gd name="connsiteY0" fmla="*/ 923834 h 923834"/>
                <a:gd name="connsiteX1" fmla="*/ 771525 w 1819275"/>
                <a:gd name="connsiteY1" fmla="*/ 695234 h 923834"/>
                <a:gd name="connsiteX2" fmla="*/ 1552575 w 1819275"/>
                <a:gd name="connsiteY2" fmla="*/ 85634 h 923834"/>
                <a:gd name="connsiteX3" fmla="*/ 1819275 w 1819275"/>
                <a:gd name="connsiteY3" fmla="*/ 18959 h 92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275" h="923834">
                  <a:moveTo>
                    <a:pt x="0" y="923834"/>
                  </a:moveTo>
                  <a:cubicBezTo>
                    <a:pt x="256381" y="879384"/>
                    <a:pt x="512762" y="834934"/>
                    <a:pt x="771525" y="695234"/>
                  </a:cubicBezTo>
                  <a:cubicBezTo>
                    <a:pt x="1030288" y="555534"/>
                    <a:pt x="1377950" y="198346"/>
                    <a:pt x="1552575" y="85634"/>
                  </a:cubicBezTo>
                  <a:cubicBezTo>
                    <a:pt x="1727200" y="-27079"/>
                    <a:pt x="1773237" y="-4060"/>
                    <a:pt x="1819275" y="1895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063414" y="314096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44791" y="314096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75784" y="31409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131534" y="3193495"/>
              <a:ext cx="7775" cy="26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94996" y="2773632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dirty="0" err="1" smtClean="0"/>
                <a:t>+h</a:t>
              </a:r>
              <a:endParaRPr lang="zh-TW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6758" y="27728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8921" y="28076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dirty="0" smtClean="0"/>
                <a:t>-h</a:t>
              </a:r>
              <a:endParaRPr lang="zh-TW" alt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305428" y="2533026"/>
            <a:ext cx="8267" cy="82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 flipV="1">
            <a:off x="6308671" y="2831403"/>
            <a:ext cx="1219875" cy="525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68825" y="3057351"/>
            <a:ext cx="587050" cy="237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54970" y="2531826"/>
            <a:ext cx="38344" cy="6442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Central difference method is more accurate then backward- and forward-differentiation by 1 order.</a:t>
            </a:r>
          </a:p>
          <a:p>
            <a:pPr marL="914400" lvl="1" indent="-514350"/>
            <a:r>
              <a:rPr lang="en-US" altLang="zh-TW" i="1" dirty="0" smtClean="0">
                <a:solidFill>
                  <a:srgbClr val="FF0000"/>
                </a:solidFill>
              </a:rPr>
              <a:t>O(h</a:t>
            </a:r>
            <a:r>
              <a:rPr lang="en-US" altLang="zh-TW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vs. </a:t>
            </a:r>
            <a:r>
              <a:rPr lang="en-US" altLang="zh-TW" i="1" dirty="0" smtClean="0">
                <a:solidFill>
                  <a:srgbClr val="FF0000"/>
                </a:solidFill>
              </a:rPr>
              <a:t>O(h)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Central difference is exact for polynomial with degree </a:t>
            </a:r>
            <a:r>
              <a:rPr lang="en-US" altLang="zh-TW" dirty="0" smtClean="0">
                <a:latin typeface="Times New Roman"/>
                <a:cs typeface="Times New Roman"/>
              </a:rPr>
              <a:t>≤ 2.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Difference methods are the kernel of </a:t>
            </a:r>
            <a:r>
              <a:rPr lang="en-US" altLang="zh-TW" dirty="0"/>
              <a:t>F</a:t>
            </a:r>
            <a:r>
              <a:rPr lang="en-US" altLang="zh-TW" dirty="0" smtClean="0"/>
              <a:t>inite </a:t>
            </a:r>
            <a:r>
              <a:rPr lang="en-US" altLang="zh-TW" dirty="0"/>
              <a:t>D</a:t>
            </a:r>
            <a:r>
              <a:rPr lang="en-US" altLang="zh-TW" dirty="0" smtClean="0"/>
              <a:t>ifference Method (FDM) and other numerical methods for solving differential equations.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For time-dependent differential equations</a:t>
            </a:r>
          </a:p>
          <a:p>
            <a:pPr marL="914400" lvl="1" indent="-514350"/>
            <a:r>
              <a:rPr lang="en-US" altLang="zh-TW" dirty="0" smtClean="0"/>
              <a:t>Forward method: quickest </a:t>
            </a:r>
          </a:p>
          <a:p>
            <a:pPr marL="914400" lvl="1" indent="-514350"/>
            <a:r>
              <a:rPr lang="en-US" altLang="zh-TW" dirty="0" smtClean="0"/>
              <a:t>Central difference: most accurate</a:t>
            </a:r>
          </a:p>
          <a:p>
            <a:pPr marL="914400" lvl="1" indent="-514350"/>
            <a:r>
              <a:rPr lang="en-US" altLang="zh-TW" dirty="0" smtClean="0"/>
              <a:t>Backward method and central difference produce numerical stable algebraic equations.</a:t>
            </a:r>
          </a:p>
          <a:p>
            <a:pPr marL="914400" lvl="1" indent="-514350"/>
            <a:r>
              <a:rPr lang="en-US" altLang="zh-TW" dirty="0" smtClean="0"/>
              <a:t>Forward method is numerical unstable.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Order Differentiation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Definition: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Intuitively,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−2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  <m:t>)+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truncation error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Instead of using intuitive method, we adopt a systematic way to deduce approximation rules.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Undetermined Coefficient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Assume 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order differentiation can be approximated by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𝐴𝑓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𝐵𝑓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𝐶𝑓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en-US" altLang="zh-TW" dirty="0" smtClean="0"/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coefficients </a:t>
                </a:r>
                <a:r>
                  <a:rPr lang="en-US" altLang="zh-TW" i="1" dirty="0" smtClean="0"/>
                  <a:t>A, B</a:t>
                </a:r>
                <a:r>
                  <a:rPr lang="en-US" altLang="zh-TW" dirty="0" smtClean="0"/>
                  <a:t>, and 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 have to be determined.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order differentiation at the left boundary</a:t>
            </a:r>
          </a:p>
          <a:p>
            <a:pPr lvl="1"/>
            <a:r>
              <a:rPr lang="en-US" altLang="zh-TW" dirty="0" smtClean="0"/>
              <a:t>3 points are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x+h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x+2h</a:t>
            </a:r>
            <a:endParaRPr lang="zh-TW" altLang="en-US" i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48064" y="3212976"/>
            <a:ext cx="0" cy="1224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148064" y="382504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6015186" y="375303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20272" y="3761395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076056" y="3753036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6848" y="3838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3842" y="38374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</a:t>
            </a:r>
            <a:r>
              <a:rPr lang="en-US" altLang="zh-TW" dirty="0" err="1" smtClean="0"/>
              <a:t>+h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69224" y="38672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x+2h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4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Undetermined Coefficient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zh-TW" dirty="0" smtClean="0"/>
                  <a:t>Taylor expansions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+2</m:t>
                        </m:r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h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8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The approximation: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𝐴𝑓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𝐵𝑓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𝐶𝑓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Thus the coefficient of </a:t>
                </a:r>
                <a:r>
                  <a:rPr lang="en-US" altLang="zh-TW" i="1" dirty="0" smtClean="0"/>
                  <a:t>f(x)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f’(x) </a:t>
                </a:r>
                <a:r>
                  <a:rPr lang="en-US" altLang="zh-TW" dirty="0" smtClean="0"/>
                  <a:t>should be 0, and the coefficient of </a:t>
                </a:r>
                <a:r>
                  <a:rPr lang="en-US" altLang="zh-TW" i="1" dirty="0" smtClean="0"/>
                  <a:t>f”(x) </a:t>
                </a:r>
                <a:r>
                  <a:rPr lang="en-US" altLang="zh-TW" dirty="0" smtClean="0"/>
                  <a:t>should be 1.</a:t>
                </a:r>
              </a:p>
              <a:p>
                <a:pPr lvl="1"/>
                <a:r>
                  <a:rPr lang="en-US" altLang="zh-TW" dirty="0" smtClean="0"/>
                  <a:t>The linear system of A, B, and C::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h𝐵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h𝐶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Solve the linear system,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𝐶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 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The truncation error is bounded by </a:t>
                </a:r>
                <a:r>
                  <a:rPr lang="en-US" altLang="zh-TW" i="1" dirty="0" smtClean="0"/>
                  <a:t>O(h*f</a:t>
                </a:r>
                <a:r>
                  <a:rPr lang="en-US" altLang="zh-TW" i="1" baseline="30000" dirty="0" smtClean="0"/>
                  <a:t>(3)</a:t>
                </a:r>
                <a:r>
                  <a:rPr lang="en-US" altLang="zh-TW" i="1" dirty="0" smtClean="0"/>
                  <a:t>)=O(h).</a:t>
                </a:r>
                <a:endParaRPr lang="en-US" altLang="zh-TW" i="1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022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Differentiation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534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Numerical Differentiation</vt:lpstr>
      <vt:lpstr>Outline</vt:lpstr>
      <vt:lpstr>Forward Difference</vt:lpstr>
      <vt:lpstr>Backward Differentiation</vt:lpstr>
      <vt:lpstr>Central Difference Method</vt:lpstr>
      <vt:lpstr>Discussion</vt:lpstr>
      <vt:lpstr>2nd Order Differentiation</vt:lpstr>
      <vt:lpstr>Undetermined Coefficient Method</vt:lpstr>
      <vt:lpstr>Undetermined Coefficient Method</vt:lpstr>
      <vt:lpstr>Central Difference Method</vt:lpstr>
      <vt:lpstr>Round-off Error</vt:lpstr>
      <vt:lpstr>Round-off Errors</vt:lpstr>
      <vt:lpstr>Discussion</vt:lpstr>
      <vt:lpstr>Sampling Noises</vt:lpstr>
      <vt:lpstr>Filtering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guest123</dc:creator>
  <cp:lastModifiedBy>guest123</cp:lastModifiedBy>
  <cp:revision>30</cp:revision>
  <dcterms:created xsi:type="dcterms:W3CDTF">2017-07-09T07:03:14Z</dcterms:created>
  <dcterms:modified xsi:type="dcterms:W3CDTF">2019-10-27T11:08:43Z</dcterms:modified>
</cp:coreProperties>
</file>