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0" r:id="rId19"/>
    <p:sldId id="271" r:id="rId20"/>
    <p:sldId id="272" r:id="rId21"/>
    <p:sldId id="273" r:id="rId22"/>
    <p:sldId id="277" r:id="rId23"/>
    <p:sldId id="27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48D77-3185-4E06-81D4-5C0069978BC2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8FDFB-ADF8-401B-BCE3-813D39C26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6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261-2DE9-4CED-B64A-9FD0CD089E40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597B-CBE0-45F1-960B-A52DCAC59C02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4FB1-7BEB-48AB-8123-B4433F5CEFF1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A874-ED53-4A18-B089-0EB6AC278FA3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7E37-AD07-438F-9491-8CE6AF320240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47AD-F119-404E-B152-2CBA14C6FE55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0A90-CB41-4AE6-BA06-99863902C374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F0C2-0D36-4E8C-AA98-B455DACB9D81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FCE7-37F9-4FED-A06D-9D4197509730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CE3E-553B-4037-AF77-B3A3AC6C4A54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B267-7E7F-4744-85D6-C00355DE304A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373AD-5856-48C3-8CE6-D5A8FA447C71}" type="datetime1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Linear System &amp; Gaussian Elimination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r>
              <a:rPr lang="zh-TW" altLang="en-US" dirty="0" smtClean="0"/>
              <a:t>高斯消去法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 of Row Operations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The linear system: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zh-TW" dirty="0" smtClean="0"/>
                  <a:t>Multiplying both sides by a row-operation matrix </a:t>
                </a:r>
                <a:r>
                  <a:rPr lang="en-US" altLang="zh-TW" b="1" dirty="0" smtClean="0"/>
                  <a:t>B</a:t>
                </a:r>
                <a:r>
                  <a:rPr lang="en-US" altLang="zh-TW" dirty="0" smtClean="0"/>
                  <a:t> does not affect the solution of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.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</a:t>
                </a:r>
                <a:r>
                  <a:rPr lang="en-US" altLang="zh-TW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 is invertible.</a:t>
                </a: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𝐵𝐴𝑥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𝐵𝑏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857250" lvl="2" indent="0">
                  <a:buNone/>
                </a:pP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/>
                  <a:t>In direct methods, we apply consecutive row-operations upon the system to reduce </a:t>
                </a:r>
                <a:r>
                  <a:rPr lang="en-US" altLang="zh-TW" b="1" dirty="0" smtClean="0"/>
                  <a:t>A</a:t>
                </a:r>
                <a:r>
                  <a:rPr lang="en-US" altLang="zh-TW" dirty="0" smtClean="0"/>
                  <a:t> into a simpler form (an upper triangle matrix </a:t>
                </a:r>
                <a:r>
                  <a:rPr lang="en-US" altLang="zh-TW" b="1" dirty="0" smtClean="0"/>
                  <a:t>U</a:t>
                </a:r>
                <a:r>
                  <a:rPr lang="en-US" altLang="zh-TW" dirty="0" smtClean="0"/>
                  <a:t>, for example).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sym typeface="Wingdings" panose="05000000000000000000" pitchFamily="2" charset="2"/>
                      </a:rPr>
                      <m:t>𝑈𝑥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Why?</a:t>
                </a:r>
              </a:p>
              <a:p>
                <a:pPr lvl="1"/>
                <a:r>
                  <a:rPr lang="en-US" altLang="zh-TW" dirty="0" smtClean="0"/>
                  <a:t>The simpler system is easier to solve (by using backward substitution, for example).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7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Gaussian Elimination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A two stage method: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 smtClean="0"/>
                  <a:t>Using basic row operations to convert the system into an </a:t>
                </a:r>
                <a:r>
                  <a:rPr lang="en-US" altLang="zh-TW" b="1" dirty="0" smtClean="0"/>
                  <a:t>upper triangle </a:t>
                </a:r>
                <a:r>
                  <a:rPr lang="en-US" altLang="zh-TW" dirty="0" smtClean="0"/>
                  <a:t>system. (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Forward elimination</a:t>
                </a:r>
                <a:r>
                  <a:rPr lang="en-US" altLang="zh-TW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 smtClean="0"/>
                  <a:t>Solving the upper triangle system by using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backward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substitution</a:t>
                </a:r>
                <a:r>
                  <a:rPr lang="en-US" altLang="zh-TW" dirty="0" smtClean="0"/>
                  <a:t>.</a:t>
                </a:r>
              </a:p>
              <a:p>
                <a:pPr marL="514350" indent="-457200"/>
                <a:r>
                  <a:rPr lang="en-US" altLang="zh-TW" dirty="0" smtClean="0"/>
                  <a:t>Upper triangle matrix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𝑈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=0, </m:t>
                    </m:r>
                    <m:r>
                      <a:rPr lang="en-US" altLang="zh-TW" b="0" i="1" dirty="0" smtClean="0">
                        <a:latin typeface="Cambria Math"/>
                      </a:rPr>
                      <m:t>𝑖𝑓</m:t>
                    </m:r>
                    <m:r>
                      <a:rPr lang="en-US" altLang="zh-TW" b="0" i="1" dirty="0" smtClean="0">
                        <a:latin typeface="Cambria Math"/>
                      </a:rPr>
                      <m:t> </m:t>
                    </m:r>
                    <m:r>
                      <a:rPr lang="en-US" altLang="zh-TW" b="0" i="1" dirty="0" smtClean="0">
                        <a:latin typeface="Cambria Math"/>
                      </a:rPr>
                      <m:t>𝑗</m:t>
                    </m:r>
                    <m:r>
                      <a:rPr lang="en-US" altLang="zh-TW" b="0" i="1" dirty="0" smtClean="0">
                        <a:latin typeface="Cambria Math"/>
                      </a:rPr>
                      <m:t>&gt;</m:t>
                    </m:r>
                    <m:r>
                      <a:rPr lang="en-US" altLang="zh-TW" b="0" i="1" dirty="0" smtClean="0">
                        <a:latin typeface="Cambria Math"/>
                      </a:rPr>
                      <m:t>𝑖</m:t>
                    </m:r>
                    <m:r>
                      <a:rPr lang="en-US" altLang="zh-TW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pPr marL="514350" indent="-457200"/>
                <a:r>
                  <a:rPr lang="en-US" altLang="zh-TW" dirty="0" smtClean="0"/>
                  <a:t>Lower triangle matrix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=0, </m:t>
                    </m:r>
                    <m:r>
                      <a:rPr lang="en-US" altLang="zh-TW" b="0" i="1" dirty="0" smtClean="0">
                        <a:latin typeface="Cambria Math"/>
                      </a:rPr>
                      <m:t>𝑖𝑓</m:t>
                    </m:r>
                    <m:r>
                      <a:rPr lang="en-US" altLang="zh-TW" b="0" i="1" dirty="0" smtClean="0">
                        <a:latin typeface="Cambria Math"/>
                      </a:rPr>
                      <m:t> </m:t>
                    </m:r>
                    <m:r>
                      <a:rPr lang="en-US" altLang="zh-TW" b="0" i="1" dirty="0" smtClean="0">
                        <a:latin typeface="Cambria Math"/>
                      </a:rPr>
                      <m:t>𝑖</m:t>
                    </m:r>
                    <m:r>
                      <a:rPr lang="en-US" altLang="zh-TW" b="0" i="1" dirty="0" smtClean="0">
                        <a:latin typeface="Cambria Math"/>
                      </a:rPr>
                      <m:t>&gt;</m:t>
                    </m:r>
                    <m:r>
                      <a:rPr lang="en-US" altLang="zh-TW" b="0" i="1" dirty="0" smtClean="0">
                        <a:latin typeface="Cambria Math"/>
                      </a:rPr>
                      <m:t>𝑗</m:t>
                    </m:r>
                    <m:r>
                      <a:rPr lang="en-US" altLang="zh-TW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1314450" lvl="2" indent="-457200"/>
                <a:endParaRPr lang="en-US" altLang="zh-TW" dirty="0" smtClean="0"/>
              </a:p>
              <a:p>
                <a:pPr marL="914400" lvl="1" indent="-457200"/>
                <a:endParaRPr lang="en-US" altLang="zh-TW" dirty="0" smtClean="0"/>
              </a:p>
              <a:p>
                <a:pPr marL="514350" indent="-457200"/>
                <a:r>
                  <a:rPr lang="en-US" altLang="zh-TW" dirty="0" smtClean="0"/>
                  <a:t>Backward &amp; forward substitutions will be presented in following slides.</a:t>
                </a:r>
              </a:p>
              <a:p>
                <a:pPr marL="914400" lvl="1" indent="-457200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1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Forward Elimination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Goal: to convert the system into an upper triangle matrix.</a:t>
                </a:r>
              </a:p>
              <a:p>
                <a:r>
                  <a:rPr lang="en-US" altLang="zh-TW" dirty="0" smtClean="0"/>
                  <a:t>Method:</a:t>
                </a:r>
              </a:p>
              <a:p>
                <a:pPr lvl="1"/>
                <a:r>
                  <a:rPr lang="en-US" altLang="zh-TW" dirty="0" smtClean="0"/>
                  <a:t>For </a:t>
                </a:r>
                <a:r>
                  <a:rPr lang="en-US" altLang="zh-TW" i="1" dirty="0" err="1" smtClean="0"/>
                  <a:t>i</a:t>
                </a:r>
                <a:r>
                  <a:rPr lang="en-US" altLang="zh-TW" i="1" dirty="0" smtClean="0"/>
                  <a:t> = 0 </a:t>
                </a:r>
                <a:r>
                  <a:rPr lang="en-US" altLang="zh-TW" dirty="0" smtClean="0"/>
                  <a:t>to </a:t>
                </a:r>
                <a:r>
                  <a:rPr lang="en-US" altLang="zh-TW" i="1" dirty="0" smtClean="0"/>
                  <a:t>n-2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dirty="0" smtClean="0"/>
                  <a:t> make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ij</a:t>
                </a:r>
                <a:r>
                  <a:rPr lang="en-US" altLang="zh-TW" dirty="0" smtClean="0"/>
                  <a:t> = 0, for </a:t>
                </a:r>
                <a:r>
                  <a:rPr lang="en-US" altLang="zh-TW" i="1" dirty="0" smtClean="0"/>
                  <a:t>i+1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≤ j ≤ n-1</a:t>
                </a: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How to eliminate 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i="1" baseline="-25000" dirty="0" err="1" smtClean="0">
                    <a:latin typeface="Times New Roman"/>
                    <a:cs typeface="Times New Roman"/>
                  </a:rPr>
                  <a:t>ij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?</a:t>
                </a:r>
              </a:p>
              <a:p>
                <a:pPr lvl="1"/>
                <a:r>
                  <a:rPr lang="en-US" altLang="zh-TW" dirty="0" smtClean="0">
                    <a:latin typeface="Times New Roman"/>
                    <a:cs typeface="Times New Roman"/>
                  </a:rPr>
                  <a:t>Let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C00000"/>
                        </a:solidFill>
                        <a:latin typeface="Cambria Math"/>
                        <a:cs typeface="Times New Roman"/>
                      </a:rPr>
                      <m:t>𝛼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Times New Roman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𝑟𝑜𝑤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𝑟𝑜𝑤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𝑟𝑜𝑤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𝑗𝑖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𝑖𝑖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=0;</m:t>
                    </m:r>
                  </m:oMath>
                </a14:m>
                <a:endParaRPr lang="en-US" altLang="zh-TW" b="0" dirty="0" smtClean="0">
                  <a:cs typeface="Times New Roman"/>
                </a:endParaRPr>
              </a:p>
              <a:p>
                <a:r>
                  <a:rPr lang="en-US" altLang="zh-TW" dirty="0" smtClean="0"/>
                  <a:t>Don’t forget to modify </a:t>
                </a:r>
                <a:r>
                  <a:rPr lang="en-US" altLang="zh-TW" i="1" dirty="0" err="1" smtClean="0"/>
                  <a:t>b</a:t>
                </a:r>
                <a:r>
                  <a:rPr lang="en-US" altLang="zh-TW" i="1" baseline="-25000" dirty="0" err="1" smtClean="0"/>
                  <a:t>j</a:t>
                </a:r>
                <a:r>
                  <a:rPr lang="en-US" altLang="zh-TW" i="1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−(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cs typeface="Times New Roman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)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59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527934" y="16288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Forward elimination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32040" y="2492896"/>
            <a:ext cx="1152128" cy="10081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189451" y="2897138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18684" y="2492896"/>
            <a:ext cx="11204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6915151" y="2495550"/>
            <a:ext cx="1123950" cy="1005458"/>
          </a:xfrm>
          <a:custGeom>
            <a:avLst/>
            <a:gdLst>
              <a:gd name="connsiteX0" fmla="*/ 0 w 1609725"/>
              <a:gd name="connsiteY0" fmla="*/ 0 h 1009650"/>
              <a:gd name="connsiteX1" fmla="*/ 0 w 1609725"/>
              <a:gd name="connsiteY1" fmla="*/ 190500 h 1009650"/>
              <a:gd name="connsiteX2" fmla="*/ 190500 w 1609725"/>
              <a:gd name="connsiteY2" fmla="*/ 190500 h 1009650"/>
              <a:gd name="connsiteX3" fmla="*/ 190500 w 1609725"/>
              <a:gd name="connsiteY3" fmla="*/ 1009650 h 1009650"/>
              <a:gd name="connsiteX4" fmla="*/ 1600200 w 1609725"/>
              <a:gd name="connsiteY4" fmla="*/ 1009650 h 1009650"/>
              <a:gd name="connsiteX5" fmla="*/ 1609725 w 1609725"/>
              <a:gd name="connsiteY5" fmla="*/ 9525 h 1009650"/>
              <a:gd name="connsiteX6" fmla="*/ 0 w 1609725"/>
              <a:gd name="connsiteY6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9725" h="1009650">
                <a:moveTo>
                  <a:pt x="0" y="0"/>
                </a:moveTo>
                <a:lnTo>
                  <a:pt x="0" y="190500"/>
                </a:lnTo>
                <a:lnTo>
                  <a:pt x="190500" y="190500"/>
                </a:lnTo>
                <a:lnTo>
                  <a:pt x="190500" y="1009650"/>
                </a:lnTo>
                <a:lnTo>
                  <a:pt x="1600200" y="1009650"/>
                </a:lnTo>
                <a:lnTo>
                  <a:pt x="16097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63058" y="4293095"/>
            <a:ext cx="1121110" cy="1012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4962525" y="4295775"/>
            <a:ext cx="1121643" cy="1019175"/>
          </a:xfrm>
          <a:custGeom>
            <a:avLst/>
            <a:gdLst>
              <a:gd name="connsiteX0" fmla="*/ 0 w 1590675"/>
              <a:gd name="connsiteY0" fmla="*/ 0 h 1019175"/>
              <a:gd name="connsiteX1" fmla="*/ 9525 w 1590675"/>
              <a:gd name="connsiteY1" fmla="*/ 142875 h 1019175"/>
              <a:gd name="connsiteX2" fmla="*/ 180975 w 1590675"/>
              <a:gd name="connsiteY2" fmla="*/ 142875 h 1019175"/>
              <a:gd name="connsiteX3" fmla="*/ 180975 w 1590675"/>
              <a:gd name="connsiteY3" fmla="*/ 285750 h 1019175"/>
              <a:gd name="connsiteX4" fmla="*/ 333375 w 1590675"/>
              <a:gd name="connsiteY4" fmla="*/ 276225 h 1019175"/>
              <a:gd name="connsiteX5" fmla="*/ 342900 w 1590675"/>
              <a:gd name="connsiteY5" fmla="*/ 419100 h 1019175"/>
              <a:gd name="connsiteX6" fmla="*/ 476250 w 1590675"/>
              <a:gd name="connsiteY6" fmla="*/ 419100 h 1019175"/>
              <a:gd name="connsiteX7" fmla="*/ 476250 w 1590675"/>
              <a:gd name="connsiteY7" fmla="*/ 1009650 h 1019175"/>
              <a:gd name="connsiteX8" fmla="*/ 1590675 w 1590675"/>
              <a:gd name="connsiteY8" fmla="*/ 1019175 h 1019175"/>
              <a:gd name="connsiteX9" fmla="*/ 1581150 w 1590675"/>
              <a:gd name="connsiteY9" fmla="*/ 0 h 1019175"/>
              <a:gd name="connsiteX10" fmla="*/ 0 w 1590675"/>
              <a:gd name="connsiteY10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0675" h="1019175">
                <a:moveTo>
                  <a:pt x="0" y="0"/>
                </a:moveTo>
                <a:lnTo>
                  <a:pt x="9525" y="142875"/>
                </a:lnTo>
                <a:lnTo>
                  <a:pt x="180975" y="142875"/>
                </a:lnTo>
                <a:lnTo>
                  <a:pt x="180975" y="285750"/>
                </a:lnTo>
                <a:lnTo>
                  <a:pt x="333375" y="276225"/>
                </a:lnTo>
                <a:lnTo>
                  <a:pt x="342900" y="419100"/>
                </a:lnTo>
                <a:lnTo>
                  <a:pt x="476250" y="419100"/>
                </a:lnTo>
                <a:lnTo>
                  <a:pt x="476250" y="1009650"/>
                </a:lnTo>
                <a:lnTo>
                  <a:pt x="1590675" y="1019175"/>
                </a:lnTo>
                <a:lnTo>
                  <a:pt x="1581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927924" y="4293096"/>
            <a:ext cx="111117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6924675" y="4295775"/>
            <a:ext cx="1114425" cy="1009650"/>
          </a:xfrm>
          <a:custGeom>
            <a:avLst/>
            <a:gdLst>
              <a:gd name="connsiteX0" fmla="*/ 0 w 1114425"/>
              <a:gd name="connsiteY0" fmla="*/ 0 h 1009650"/>
              <a:gd name="connsiteX1" fmla="*/ 9525 w 1114425"/>
              <a:gd name="connsiteY1" fmla="*/ 180975 h 1009650"/>
              <a:gd name="connsiteX2" fmla="*/ 180975 w 1114425"/>
              <a:gd name="connsiteY2" fmla="*/ 180975 h 1009650"/>
              <a:gd name="connsiteX3" fmla="*/ 180975 w 1114425"/>
              <a:gd name="connsiteY3" fmla="*/ 314325 h 1009650"/>
              <a:gd name="connsiteX4" fmla="*/ 314325 w 1114425"/>
              <a:gd name="connsiteY4" fmla="*/ 323850 h 1009650"/>
              <a:gd name="connsiteX5" fmla="*/ 323850 w 1114425"/>
              <a:gd name="connsiteY5" fmla="*/ 438150 h 1009650"/>
              <a:gd name="connsiteX6" fmla="*/ 447675 w 1114425"/>
              <a:gd name="connsiteY6" fmla="*/ 438150 h 1009650"/>
              <a:gd name="connsiteX7" fmla="*/ 457200 w 1114425"/>
              <a:gd name="connsiteY7" fmla="*/ 561975 h 1009650"/>
              <a:gd name="connsiteX8" fmla="*/ 590550 w 1114425"/>
              <a:gd name="connsiteY8" fmla="*/ 561975 h 1009650"/>
              <a:gd name="connsiteX9" fmla="*/ 600075 w 1114425"/>
              <a:gd name="connsiteY9" fmla="*/ 666750 h 1009650"/>
              <a:gd name="connsiteX10" fmla="*/ 714375 w 1114425"/>
              <a:gd name="connsiteY10" fmla="*/ 666750 h 1009650"/>
              <a:gd name="connsiteX11" fmla="*/ 723900 w 1114425"/>
              <a:gd name="connsiteY11" fmla="*/ 781050 h 1009650"/>
              <a:gd name="connsiteX12" fmla="*/ 838200 w 1114425"/>
              <a:gd name="connsiteY12" fmla="*/ 790575 h 1009650"/>
              <a:gd name="connsiteX13" fmla="*/ 847725 w 1114425"/>
              <a:gd name="connsiteY13" fmla="*/ 895350 h 1009650"/>
              <a:gd name="connsiteX14" fmla="*/ 962025 w 1114425"/>
              <a:gd name="connsiteY14" fmla="*/ 895350 h 1009650"/>
              <a:gd name="connsiteX15" fmla="*/ 962025 w 1114425"/>
              <a:gd name="connsiteY15" fmla="*/ 1009650 h 1009650"/>
              <a:gd name="connsiteX16" fmla="*/ 1114425 w 1114425"/>
              <a:gd name="connsiteY16" fmla="*/ 1009650 h 1009650"/>
              <a:gd name="connsiteX17" fmla="*/ 1095375 w 1114425"/>
              <a:gd name="connsiteY17" fmla="*/ 0 h 1009650"/>
              <a:gd name="connsiteX18" fmla="*/ 0 w 1114425"/>
              <a:gd name="connsiteY18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4425" h="1009650">
                <a:moveTo>
                  <a:pt x="0" y="0"/>
                </a:moveTo>
                <a:lnTo>
                  <a:pt x="9525" y="180975"/>
                </a:lnTo>
                <a:lnTo>
                  <a:pt x="180975" y="180975"/>
                </a:lnTo>
                <a:lnTo>
                  <a:pt x="180975" y="314325"/>
                </a:lnTo>
                <a:lnTo>
                  <a:pt x="314325" y="323850"/>
                </a:lnTo>
                <a:lnTo>
                  <a:pt x="323850" y="438150"/>
                </a:lnTo>
                <a:lnTo>
                  <a:pt x="447675" y="438150"/>
                </a:lnTo>
                <a:lnTo>
                  <a:pt x="457200" y="561975"/>
                </a:lnTo>
                <a:lnTo>
                  <a:pt x="590550" y="561975"/>
                </a:lnTo>
                <a:lnTo>
                  <a:pt x="600075" y="666750"/>
                </a:lnTo>
                <a:lnTo>
                  <a:pt x="714375" y="666750"/>
                </a:lnTo>
                <a:lnTo>
                  <a:pt x="723900" y="781050"/>
                </a:lnTo>
                <a:lnTo>
                  <a:pt x="838200" y="790575"/>
                </a:lnTo>
                <a:lnTo>
                  <a:pt x="847725" y="895350"/>
                </a:lnTo>
                <a:lnTo>
                  <a:pt x="962025" y="895350"/>
                </a:lnTo>
                <a:lnTo>
                  <a:pt x="962025" y="1009650"/>
                </a:lnTo>
                <a:lnTo>
                  <a:pt x="1114425" y="1009650"/>
                </a:lnTo>
                <a:lnTo>
                  <a:pt x="1095375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5940152" y="3573016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189451" y="4869160"/>
            <a:ext cx="542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932040" y="2492896"/>
            <a:ext cx="1584176" cy="10081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32040" y="2495550"/>
            <a:ext cx="144016" cy="141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45002" y="2674479"/>
            <a:ext cx="144016" cy="141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92080" y="4710708"/>
            <a:ext cx="144016" cy="141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 Pivoting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Consider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These 2 entries contain round-off errors.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𝑟𝑎𝑡𝑖𝑜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(1+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(1+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(1+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The resultant round-off error is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|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|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/>
                            <a:ea typeface="Cambria Math"/>
                          </a:rPr>
                          <m:t>ε</m:t>
                        </m:r>
                      </m:e>
                    </m:d>
                  </m:oMath>
                </a14:m>
                <a:r>
                  <a:rPr lang="en-US" altLang="zh-TW" dirty="0" smtClean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|</m:t>
                    </m:r>
                    <m:r>
                      <a:rPr lang="zh-TW" altLang="en-US" b="0" i="1" smtClean="0">
                        <a:latin typeface="Cambria Math"/>
                      </a:rPr>
                      <m:t>𝜀</m:t>
                    </m:r>
                    <m:r>
                      <a:rPr lang="en-US" altLang="zh-TW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the maximum round-off error in the representation of floating point number.</a:t>
                </a:r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&gt;|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TW" dirty="0" smtClean="0"/>
                  <a:t>, then this error is bounded by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2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𝜀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However, this error may be large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078" r="-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2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 Pivoting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How to guarantee the round-off error is bounded?</a:t>
                </a:r>
              </a:p>
              <a:p>
                <a:pPr lvl="1"/>
                <a:r>
                  <a:rPr lang="en-US" altLang="zh-TW" dirty="0" smtClean="0">
                    <a:solidFill>
                      <a:srgbClr val="C00000"/>
                    </a:solidFill>
                  </a:rPr>
                  <a:t>Searching all entries |</a:t>
                </a:r>
                <a:r>
                  <a:rPr lang="en-US" altLang="zh-TW" i="1" dirty="0" err="1" smtClean="0">
                    <a:solidFill>
                      <a:srgbClr val="C00000"/>
                    </a:solidFill>
                  </a:rPr>
                  <a:t>A</a:t>
                </a:r>
                <a:r>
                  <a:rPr lang="en-US" altLang="zh-TW" i="1" baseline="-25000" dirty="0" err="1" smtClean="0">
                    <a:solidFill>
                      <a:srgbClr val="C00000"/>
                    </a:solidFill>
                  </a:rPr>
                  <a:t>ji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|, </a:t>
                </a:r>
                <a:r>
                  <a:rPr lang="en-US" altLang="zh-TW" i="1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i="1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≤ j ≤ n-1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:pPr lvl="1"/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Locating the entry with the max magnitude;</a:t>
                </a:r>
              </a:p>
              <a:p>
                <a:pPr lvl="1"/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Assuming it is </a:t>
                </a:r>
                <a:r>
                  <a:rPr lang="en-US" altLang="zh-TW" i="1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altLang="zh-TW" i="1" baseline="-25000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ki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, exchange row(</a:t>
                </a:r>
                <a:r>
                  <a:rPr lang="en-US" altLang="zh-TW" i="1" dirty="0" err="1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) and row(</a:t>
                </a:r>
                <a:r>
                  <a:rPr lang="en-US" altLang="zh-TW" i="1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) before the </a:t>
                </a:r>
                <a:r>
                  <a:rPr lang="en-US" altLang="zh-TW" i="1" dirty="0" err="1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altLang="zh-TW" dirty="0" err="1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-th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 elimination process.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altLang="zh-TW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altLang="zh-TW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+1;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−1;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++</m:t>
                        </m:r>
                      </m:e>
                    </m:d>
                  </m:oMath>
                </a14:m>
                <a:endParaRPr lang="en-US" altLang="zh-TW" b="0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𝑖𝑓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𝑡𝑒𝑚𝑝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𝑓𝑜𝑟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−1;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++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</m:oMath>
                </a14:m>
                <a:endParaRPr lang="en-US" altLang="zh-TW" b="0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altLang="zh-TW" b="0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altLang="zh-TW" b="0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en-US" altLang="zh-TW" b="0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68144" y="3861048"/>
            <a:ext cx="2592288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5867400" y="3848100"/>
            <a:ext cx="2609850" cy="1743075"/>
          </a:xfrm>
          <a:custGeom>
            <a:avLst/>
            <a:gdLst>
              <a:gd name="connsiteX0" fmla="*/ 0 w 2609850"/>
              <a:gd name="connsiteY0" fmla="*/ 247650 h 1743075"/>
              <a:gd name="connsiteX1" fmla="*/ 133350 w 2609850"/>
              <a:gd name="connsiteY1" fmla="*/ 247650 h 1743075"/>
              <a:gd name="connsiteX2" fmla="*/ 133350 w 2609850"/>
              <a:gd name="connsiteY2" fmla="*/ 447675 h 1743075"/>
              <a:gd name="connsiteX3" fmla="*/ 295275 w 2609850"/>
              <a:gd name="connsiteY3" fmla="*/ 447675 h 1743075"/>
              <a:gd name="connsiteX4" fmla="*/ 285750 w 2609850"/>
              <a:gd name="connsiteY4" fmla="*/ 1743075 h 1743075"/>
              <a:gd name="connsiteX5" fmla="*/ 2609850 w 2609850"/>
              <a:gd name="connsiteY5" fmla="*/ 1733550 h 1743075"/>
              <a:gd name="connsiteX6" fmla="*/ 2600325 w 2609850"/>
              <a:gd name="connsiteY6" fmla="*/ 19050 h 1743075"/>
              <a:gd name="connsiteX7" fmla="*/ 19050 w 2609850"/>
              <a:gd name="connsiteY7" fmla="*/ 0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9850" h="1743075">
                <a:moveTo>
                  <a:pt x="0" y="247650"/>
                </a:moveTo>
                <a:lnTo>
                  <a:pt x="133350" y="247650"/>
                </a:lnTo>
                <a:lnTo>
                  <a:pt x="133350" y="447675"/>
                </a:lnTo>
                <a:lnTo>
                  <a:pt x="295275" y="447675"/>
                </a:lnTo>
                <a:lnTo>
                  <a:pt x="285750" y="1743075"/>
                </a:lnTo>
                <a:lnTo>
                  <a:pt x="2609850" y="1733550"/>
                </a:lnTo>
                <a:lnTo>
                  <a:pt x="2600325" y="19050"/>
                </a:lnTo>
                <a:lnTo>
                  <a:pt x="19050" y="0"/>
                </a:lnTo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56176" y="4293096"/>
            <a:ext cx="144016" cy="12980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52120" y="573972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Pivot = the max entry in the current column.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6228184" y="5591175"/>
            <a:ext cx="0" cy="358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56176" y="4293096"/>
            <a:ext cx="1440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1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Forward Elimination with Partial Pivoting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=0;i&lt;n-1;i++){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//Partial pivoting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2060"/>
                </a:solidFill>
              </a:rPr>
              <a:t>k=</a:t>
            </a:r>
            <a:r>
              <a:rPr lang="en-US" altLang="zh-TW" dirty="0" err="1" smtClean="0">
                <a:solidFill>
                  <a:srgbClr val="002060"/>
                </a:solidFill>
              </a:rPr>
              <a:t>i</a:t>
            </a:r>
            <a:r>
              <a:rPr lang="en-US" altLang="zh-TW" dirty="0" smtClean="0">
                <a:solidFill>
                  <a:srgbClr val="002060"/>
                </a:solidFill>
              </a:rPr>
              <a:t>; temp=</a:t>
            </a:r>
            <a:r>
              <a:rPr lang="en-US" altLang="zh-TW" dirty="0" err="1" smtClean="0">
                <a:solidFill>
                  <a:srgbClr val="002060"/>
                </a:solidFill>
              </a:rPr>
              <a:t>fabs</a:t>
            </a:r>
            <a:r>
              <a:rPr lang="en-US" altLang="zh-TW" dirty="0" smtClean="0">
                <a:solidFill>
                  <a:srgbClr val="002060"/>
                </a:solidFill>
              </a:rPr>
              <a:t>(A[</a:t>
            </a:r>
            <a:r>
              <a:rPr lang="en-US" altLang="zh-TW" dirty="0" err="1" smtClean="0">
                <a:solidFill>
                  <a:srgbClr val="002060"/>
                </a:solidFill>
              </a:rPr>
              <a:t>i</a:t>
            </a:r>
            <a:r>
              <a:rPr lang="en-US" altLang="zh-TW" dirty="0" smtClean="0">
                <a:solidFill>
                  <a:srgbClr val="002060"/>
                </a:solidFill>
              </a:rPr>
              <a:t>][</a:t>
            </a:r>
            <a:r>
              <a:rPr lang="en-US" altLang="zh-TW" dirty="0" err="1" smtClean="0">
                <a:solidFill>
                  <a:srgbClr val="002060"/>
                </a:solidFill>
              </a:rPr>
              <a:t>i</a:t>
            </a:r>
            <a:r>
              <a:rPr lang="en-US" altLang="zh-TW" dirty="0" smtClean="0">
                <a:solidFill>
                  <a:srgbClr val="002060"/>
                </a:solidFill>
              </a:rPr>
              <a:t>]);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   for(j=i+1;j&lt;=n-1;j++)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      if(</a:t>
            </a:r>
            <a:r>
              <a:rPr lang="en-US" altLang="zh-TW" dirty="0" err="1" smtClean="0">
                <a:solidFill>
                  <a:srgbClr val="002060"/>
                </a:solidFill>
              </a:rPr>
              <a:t>fabs</a:t>
            </a:r>
            <a:r>
              <a:rPr lang="en-US" altLang="zh-TW" dirty="0" smtClean="0">
                <a:solidFill>
                  <a:srgbClr val="002060"/>
                </a:solidFill>
              </a:rPr>
              <a:t>(A[j][</a:t>
            </a:r>
            <a:r>
              <a:rPr lang="en-US" altLang="zh-TW" dirty="0" err="1" smtClean="0">
                <a:solidFill>
                  <a:srgbClr val="002060"/>
                </a:solidFill>
              </a:rPr>
              <a:t>i</a:t>
            </a:r>
            <a:r>
              <a:rPr lang="en-US" altLang="zh-TW" dirty="0" smtClean="0">
                <a:solidFill>
                  <a:srgbClr val="002060"/>
                </a:solidFill>
              </a:rPr>
              <a:t>]&gt;temp){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         k=j; temp=</a:t>
            </a:r>
            <a:r>
              <a:rPr lang="en-US" altLang="zh-TW" dirty="0" err="1" smtClean="0">
                <a:solidFill>
                  <a:srgbClr val="002060"/>
                </a:solidFill>
              </a:rPr>
              <a:t>fabs</a:t>
            </a:r>
            <a:r>
              <a:rPr lang="en-US" altLang="zh-TW" dirty="0" smtClean="0">
                <a:solidFill>
                  <a:srgbClr val="002060"/>
                </a:solidFill>
              </a:rPr>
              <a:t>(A[j][</a:t>
            </a:r>
            <a:r>
              <a:rPr lang="en-US" altLang="zh-TW" dirty="0" err="1" smtClean="0">
                <a:solidFill>
                  <a:srgbClr val="002060"/>
                </a:solidFill>
              </a:rPr>
              <a:t>i</a:t>
            </a:r>
            <a:r>
              <a:rPr lang="en-US" altLang="zh-TW" dirty="0" smtClean="0">
                <a:solidFill>
                  <a:srgbClr val="002060"/>
                </a:solidFill>
              </a:rPr>
              <a:t>]);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      }</a:t>
            </a:r>
          </a:p>
          <a:p>
            <a:r>
              <a:rPr lang="en-US" altLang="zh-TW" dirty="0" smtClean="0"/>
              <a:t>    //</a:t>
            </a:r>
            <a:r>
              <a:rPr lang="en-US" altLang="zh-TW" dirty="0"/>
              <a:t>swapping is necessary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if(</a:t>
            </a:r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!=k)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      for(j=</a:t>
            </a:r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</a:rPr>
              <a:t>i;j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&lt;=n-1;j++){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         temp = A[</a:t>
            </a:r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][j];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         A[</a:t>
            </a:r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][j] = A[k][j];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         A[k][j] = temp;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      }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460726" y="1600200"/>
            <a:ext cx="447484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    //Elimination of rows below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C00000"/>
                </a:solidFill>
              </a:rPr>
              <a:t>for(j=i+1;j&lt;=n-1;j++){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      if(A[j][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r>
              <a:rPr lang="en-US" altLang="zh-TW" dirty="0" smtClean="0">
                <a:solidFill>
                  <a:srgbClr val="C00000"/>
                </a:solidFill>
              </a:rPr>
              <a:t>]==0.0) continue;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      ratio = A[j][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r>
              <a:rPr lang="en-US" altLang="zh-TW" dirty="0" smtClean="0">
                <a:solidFill>
                  <a:srgbClr val="C00000"/>
                </a:solidFill>
              </a:rPr>
              <a:t>]/A[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r>
              <a:rPr lang="en-US" altLang="zh-TW" dirty="0" smtClean="0">
                <a:solidFill>
                  <a:srgbClr val="C00000"/>
                </a:solidFill>
              </a:rPr>
              <a:t>][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r>
              <a:rPr lang="en-US" altLang="zh-TW" dirty="0" smtClean="0">
                <a:solidFill>
                  <a:srgbClr val="C00000"/>
                </a:solidFill>
              </a:rPr>
              <a:t>];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      for(k=</a:t>
            </a:r>
            <a:r>
              <a:rPr lang="en-US" altLang="zh-TW" dirty="0" err="1" smtClean="0">
                <a:solidFill>
                  <a:srgbClr val="C00000"/>
                </a:solidFill>
              </a:rPr>
              <a:t>i;k</a:t>
            </a:r>
            <a:r>
              <a:rPr lang="en-US" altLang="zh-TW" dirty="0" smtClean="0">
                <a:solidFill>
                  <a:srgbClr val="C00000"/>
                </a:solidFill>
              </a:rPr>
              <a:t>&lt;=n-1;k++)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          A[j][k] = A[j][</a:t>
            </a:r>
            <a:r>
              <a:rPr lang="en-US" altLang="zh-TW" dirty="0">
                <a:solidFill>
                  <a:srgbClr val="C00000"/>
                </a:solidFill>
              </a:rPr>
              <a:t>k</a:t>
            </a:r>
            <a:r>
              <a:rPr lang="en-US" altLang="zh-TW" dirty="0" smtClean="0">
                <a:solidFill>
                  <a:srgbClr val="C00000"/>
                </a:solidFill>
              </a:rPr>
              <a:t>] - ratio*A[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r>
              <a:rPr lang="en-US" altLang="zh-TW" dirty="0" smtClean="0">
                <a:solidFill>
                  <a:srgbClr val="C00000"/>
                </a:solidFill>
              </a:rPr>
              <a:t>][k];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   }//</a:t>
            </a:r>
            <a:r>
              <a:rPr lang="en-US" altLang="zh-TW" dirty="0" err="1" smtClean="0">
                <a:solidFill>
                  <a:srgbClr val="C00000"/>
                </a:solidFill>
              </a:rPr>
              <a:t>end_for</a:t>
            </a:r>
            <a:r>
              <a:rPr lang="en-US" altLang="zh-TW" dirty="0" smtClean="0">
                <a:solidFill>
                  <a:srgbClr val="C00000"/>
                </a:solidFill>
              </a:rPr>
              <a:t>(j)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}//</a:t>
            </a:r>
            <a:r>
              <a:rPr lang="en-US" altLang="zh-TW" dirty="0" err="1" smtClean="0">
                <a:solidFill>
                  <a:srgbClr val="C00000"/>
                </a:solidFill>
              </a:rPr>
              <a:t>end_for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5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Backward Substitution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In an upper triangle system, the last equation can be solved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solidFill>
                      <a:srgbClr val="C00000"/>
                    </a:solidFill>
                  </a:rPr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TW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57250" lvl="2" indent="0">
                  <a:buNone/>
                </a:pPr>
                <a:endParaRPr lang="en-US" altLang="zh-TW" sz="1600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TW" sz="2000" dirty="0" smtClean="0"/>
                  <a:t>Once </a:t>
                </a:r>
                <a:r>
                  <a:rPr lang="en-US" altLang="zh-TW" sz="2000" i="1" dirty="0" smtClean="0"/>
                  <a:t>x</a:t>
                </a:r>
                <a:r>
                  <a:rPr lang="en-US" altLang="zh-TW" sz="2000" i="1" baseline="-25000" dirty="0" smtClean="0"/>
                  <a:t>n-1</a:t>
                </a:r>
                <a:r>
                  <a:rPr lang="en-US" altLang="zh-TW" sz="2000" dirty="0" smtClean="0"/>
                  <a:t> has been solved, its value can be substituted into other equations to move the terms involving </a:t>
                </a:r>
                <a:r>
                  <a:rPr lang="en-US" altLang="zh-TW" sz="2000" i="1" dirty="0" smtClean="0"/>
                  <a:t>x</a:t>
                </a:r>
                <a:r>
                  <a:rPr lang="en-US" altLang="zh-TW" sz="2000" i="1" baseline="-25000" dirty="0" smtClean="0"/>
                  <a:t>n-1</a:t>
                </a:r>
                <a:r>
                  <a:rPr lang="en-US" altLang="zh-TW" sz="2000" dirty="0" smtClean="0"/>
                  <a:t> to the </a:t>
                </a:r>
                <a:r>
                  <a:rPr lang="en-US" altLang="zh-TW" sz="2000" i="1" dirty="0" err="1" smtClean="0"/>
                  <a:t>rhs</a:t>
                </a:r>
                <a:r>
                  <a:rPr lang="en-US" altLang="zh-TW" sz="2000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/>
                          </a:rPr>
                          <m:t>,</m:t>
                        </m:r>
                        <m:r>
                          <a:rPr lang="en-US" altLang="zh-TW" sz="2000" i="1"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20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/>
                          </a:rPr>
                          <m:t>,</m:t>
                        </m:r>
                        <m:r>
                          <a:rPr lang="en-US" altLang="zh-TW" sz="2000" i="1"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sz="1600" dirty="0" smtClean="0"/>
              </a:p>
              <a:p>
                <a:r>
                  <a:rPr lang="en-US" altLang="zh-TW" sz="2000" dirty="0" smtClean="0"/>
                  <a:t>Then </a:t>
                </a:r>
                <a:r>
                  <a:rPr lang="en-US" altLang="zh-TW" sz="2000" i="1" dirty="0" smtClean="0"/>
                  <a:t>x</a:t>
                </a:r>
                <a:r>
                  <a:rPr lang="en-US" altLang="zh-TW" sz="2000" i="1" baseline="-25000" dirty="0" smtClean="0"/>
                  <a:t>n-2</a:t>
                </a:r>
                <a:r>
                  <a:rPr lang="en-US" altLang="zh-TW" sz="2000" dirty="0" smtClean="0"/>
                  <a:t> is solved and its value is substituted into the remaining equation.</a:t>
                </a:r>
              </a:p>
              <a:p>
                <a:r>
                  <a:rPr lang="en-US" altLang="zh-TW" sz="2000" dirty="0" smtClean="0"/>
                  <a:t>Repeat this process until </a:t>
                </a:r>
                <a:r>
                  <a:rPr lang="en-US" altLang="zh-TW" sz="2000" i="1" dirty="0" smtClean="0"/>
                  <a:t>x</a:t>
                </a:r>
                <a:r>
                  <a:rPr lang="en-US" altLang="zh-TW" sz="2000" i="1" baseline="-25000" dirty="0" smtClean="0"/>
                  <a:t>0</a:t>
                </a:r>
                <a:r>
                  <a:rPr lang="en-US" altLang="zh-TW" sz="2000" dirty="0" smtClean="0"/>
                  <a:t> has been computed.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923928" y="2060848"/>
            <a:ext cx="1739878" cy="1093440"/>
            <a:chOff x="6199485" y="2121074"/>
            <a:chExt cx="1739878" cy="1093440"/>
          </a:xfrm>
        </p:grpSpPr>
        <p:sp>
          <p:nvSpPr>
            <p:cNvPr id="8" name="Rectangle 7"/>
            <p:cNvSpPr/>
            <p:nvPr/>
          </p:nvSpPr>
          <p:spPr>
            <a:xfrm>
              <a:off x="6199485" y="2121074"/>
              <a:ext cx="1018456" cy="1080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228184" y="2134394"/>
              <a:ext cx="1009650" cy="1066800"/>
            </a:xfrm>
            <a:custGeom>
              <a:avLst/>
              <a:gdLst>
                <a:gd name="connsiteX0" fmla="*/ 0 w 1009650"/>
                <a:gd name="connsiteY0" fmla="*/ 0 h 1066800"/>
                <a:gd name="connsiteX1" fmla="*/ 1009650 w 1009650"/>
                <a:gd name="connsiteY1" fmla="*/ 0 h 1066800"/>
                <a:gd name="connsiteX2" fmla="*/ 1009650 w 1009650"/>
                <a:gd name="connsiteY2" fmla="*/ 1066800 h 1066800"/>
                <a:gd name="connsiteX3" fmla="*/ 0 w 1009650"/>
                <a:gd name="connsiteY3" fmla="*/ 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50" h="1066800">
                  <a:moveTo>
                    <a:pt x="0" y="0"/>
                  </a:moveTo>
                  <a:lnTo>
                    <a:pt x="1009650" y="0"/>
                  </a:lnTo>
                  <a:lnTo>
                    <a:pt x="1009650" y="1066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Equal 9"/>
            <p:cNvSpPr/>
            <p:nvPr/>
          </p:nvSpPr>
          <p:spPr>
            <a:xfrm>
              <a:off x="7518254" y="2478572"/>
              <a:ext cx="216024" cy="216024"/>
            </a:xfrm>
            <a:prstGeom prst="mathEqual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85003" y="2127734"/>
              <a:ext cx="154360" cy="108012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83741" y="2134394"/>
              <a:ext cx="154360" cy="10801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92280" y="3068960"/>
              <a:ext cx="847083" cy="138894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Left Arrow 16"/>
          <p:cNvSpPr/>
          <p:nvPr/>
        </p:nvSpPr>
        <p:spPr>
          <a:xfrm>
            <a:off x="5722676" y="3008734"/>
            <a:ext cx="288032" cy="761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8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3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altLang="zh-TW" sz="3800" dirty="0" smtClean="0"/>
                  <a:t>An upper triangle system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altLang="zh-TW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00</m:t>
                        </m:r>
                      </m:sub>
                    </m:sSub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320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</m:t>
                        </m:r>
                        <m:r>
                          <a:rPr lang="en-US" altLang="zh-TW" sz="320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320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</m:t>
                        </m:r>
                        <m:r>
                          <a:rPr lang="en-US" altLang="zh-TW" sz="320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320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</m:t>
                        </m:r>
                        <m:r>
                          <a:rPr lang="en-US" altLang="zh-TW" sz="320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sz="32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3200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sz="3200" dirty="0" smtClean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320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20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1</m:t>
                        </m:r>
                        <m:r>
                          <a:rPr lang="en-US" altLang="zh-TW" sz="32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1</m:t>
                        </m:r>
                        <m:r>
                          <a:rPr lang="en-US" altLang="zh-TW" sz="32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endParaRPr lang="en-US" altLang="zh-TW" sz="3200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sz="3200" dirty="0" smtClean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32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32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320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3200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sz="3200" dirty="0" smtClean="0"/>
                  <a:t>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33</m:t>
                        </m:r>
                      </m:sub>
                    </m:sSub>
                    <m:sSub>
                      <m:sSubPr>
                        <m:ctrlP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sz="320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3200" dirty="0" smtClean="0"/>
                  <a:t> </a:t>
                </a:r>
                <a:endParaRPr lang="en-US" altLang="zh-TW" sz="32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altLang="zh-TW" sz="32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00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02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3200" i="1" dirty="0" smtClean="0">
                    <a:latin typeface="Cambria Math"/>
                  </a:rPr>
                  <a:t> </a:t>
                </a:r>
                <a:endParaRPr lang="en-US" altLang="zh-TW" sz="3200" i="1" dirty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sz="3200" dirty="0"/>
                  <a:t>             </a:t>
                </a:r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32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altLang="zh-TW" sz="3200" i="1" dirty="0" smtClean="0">
                    <a:latin typeface="Cambria Math"/>
                  </a:rPr>
                  <a:t> </a:t>
                </a:r>
                <a:endParaRPr lang="en-US" altLang="zh-TW" sz="3200" i="1" dirty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sz="3200" dirty="0"/>
                  <a:t>                            </a:t>
                </a:r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320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3200" i="1" dirty="0" smtClean="0">
                    <a:latin typeface="Cambria Math"/>
                  </a:rPr>
                  <a:t> </a:t>
                </a:r>
                <a:endParaRPr lang="en-US" altLang="zh-TW" sz="3200" i="1" dirty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sz="3200" dirty="0"/>
                  <a:t>                                            </a:t>
                </a:r>
                <a:endParaRPr lang="zh-TW" altLang="en-US" sz="32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00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3200" i="1" dirty="0" smtClean="0">
                    <a:latin typeface="Cambria Math"/>
                  </a:rPr>
                  <a:t> </a:t>
                </a:r>
                <a:endParaRPr lang="en-US" altLang="zh-TW" sz="3200" i="1" dirty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sz="3200" dirty="0"/>
                  <a:t>             </a:t>
                </a:r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sz="32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altLang="zh-TW" sz="3200" i="1" dirty="0" smtClean="0">
                    <a:latin typeface="Cambria Math"/>
                  </a:rPr>
                  <a:t> </a:t>
                </a:r>
                <a:endParaRPr lang="en-US" altLang="zh-TW" sz="3200" i="1" dirty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sz="3200" dirty="0"/>
                  <a:t>                                       </a:t>
                </a:r>
                <a:endParaRPr lang="en-US" altLang="zh-TW" sz="3200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00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32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3200" i="1" dirty="0" smtClean="0">
                    <a:latin typeface="Cambria Math"/>
                  </a:rPr>
                  <a:t> </a:t>
                </a:r>
                <a:r>
                  <a:rPr lang="en-US" altLang="zh-TW" sz="3200" dirty="0" smtClean="0"/>
                  <a:t>                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9" name="內容版面配置區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889" t="-2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9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Backward Substitution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=n-1;i&gt;=0;i--){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//Solve </a:t>
            </a:r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.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x[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b[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]/A[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//backward substitution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for(j=i-1;j&gt;=0;j--)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b[j] = b[j] – A[j][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]*x[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} //end 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2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Forward elimination requires </a:t>
                </a:r>
                <a:r>
                  <a:rPr lang="en-US" altLang="zh-TW" i="1" dirty="0" smtClean="0"/>
                  <a:t>T(n)</a:t>
                </a:r>
                <a:r>
                  <a:rPr lang="en-US" altLang="zh-TW" dirty="0" smtClean="0"/>
                  <a:t> multiplications. Where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dirty="0" smtClean="0"/>
                  <a:t>Since the forward elimination is more expensive, the time complexity of Gaussian elimination is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62" t="-2156" r="-40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Backward substitution requires </a:t>
                </a:r>
                <a:r>
                  <a:rPr lang="en-US" altLang="zh-TW" i="1" dirty="0" smtClean="0"/>
                  <a:t>T(n)</a:t>
                </a:r>
                <a:r>
                  <a:rPr lang="en-US" altLang="zh-TW" dirty="0" smtClean="0"/>
                  <a:t> steps.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e>
                        </m:nary>
                      </m:e>
                    </m:nary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17" t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3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Linear systems</a:t>
            </a:r>
          </a:p>
          <a:p>
            <a:r>
              <a:rPr lang="en-US" altLang="zh-TW" dirty="0" smtClean="0"/>
              <a:t>Basic raw operations</a:t>
            </a:r>
          </a:p>
          <a:p>
            <a:r>
              <a:rPr lang="en-US" altLang="zh-TW" dirty="0" smtClean="0"/>
              <a:t>Fundamentals of Gaussian elimination</a:t>
            </a:r>
          </a:p>
          <a:p>
            <a:r>
              <a:rPr lang="en-US" altLang="zh-TW" dirty="0" smtClean="0"/>
              <a:t>Partial and full pivoting</a:t>
            </a:r>
          </a:p>
          <a:p>
            <a:r>
              <a:rPr lang="en-US" altLang="zh-TW" dirty="0" smtClean="0"/>
              <a:t>Revised Gaussian elimination</a:t>
            </a:r>
          </a:p>
          <a:p>
            <a:r>
              <a:rPr lang="en-US" altLang="zh-TW" dirty="0" smtClean="0"/>
              <a:t>Round-off error analysis</a:t>
            </a:r>
          </a:p>
          <a:p>
            <a:r>
              <a:rPr lang="en-US" altLang="zh-TW" dirty="0" smtClean="0"/>
              <a:t>Matrix norms</a:t>
            </a:r>
          </a:p>
          <a:p>
            <a:r>
              <a:rPr lang="en-US" altLang="zh-TW" dirty="0" smtClean="0"/>
              <a:t>Condition </a:t>
            </a:r>
            <a:r>
              <a:rPr lang="en-US" altLang="zh-TW" dirty="0" smtClean="0"/>
              <a:t>numbers of linear systems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4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Round-off Error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The error of forward elimination is bounded by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𝑓𝑤𝑑</m:t>
                        </m:r>
                      </m:sub>
                    </m:sSub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This max error is contained in </a:t>
                </a:r>
                <a:r>
                  <a:rPr lang="en-US" altLang="zh-TW" i="1" dirty="0" smtClean="0"/>
                  <a:t>A</a:t>
                </a:r>
                <a:r>
                  <a:rPr lang="en-US" altLang="zh-TW" i="1" baseline="-25000" dirty="0" smtClean="0"/>
                  <a:t>n-1,n-1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b</a:t>
                </a:r>
                <a:r>
                  <a:rPr lang="en-US" altLang="zh-TW" i="1" baseline="-25000" dirty="0" smtClean="0"/>
                  <a:t>n-1</a:t>
                </a:r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The round-off error of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i,j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b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dirty="0" smtClean="0"/>
                  <a:t> is bounded by O(</a:t>
                </a:r>
                <a:r>
                  <a:rPr lang="en-US" altLang="zh-TW" i="1" dirty="0" smtClean="0"/>
                  <a:t>i</a:t>
                </a:r>
                <a:r>
                  <a:rPr lang="en-US" altLang="zh-TW" i="1" baseline="30000" dirty="0" smtClean="0"/>
                  <a:t>3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).</a:t>
                </a:r>
              </a:p>
              <a:p>
                <a:endParaRPr lang="en-US" altLang="zh-TW" dirty="0">
                  <a:latin typeface="Times New Roman"/>
                  <a:cs typeface="Times New Roman"/>
                </a:endParaRP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Try to deduce this error bound by yourself.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59" t="-2426" r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55976" y="1600200"/>
                <a:ext cx="4330824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Backward substitution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zh-TW" alt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−1,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zh-TW" alt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(1+</m:t>
                    </m:r>
                    <m:r>
                      <a:rPr lang="zh-TW" altLang="en-US" b="0" i="1" smtClean="0">
                        <a:latin typeface="Cambria Math"/>
                      </a:rPr>
                      <m:t>𝜀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Round-off error of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n-1</a:t>
                </a:r>
                <a:r>
                  <a:rPr lang="en-US" altLang="zh-TW" dirty="0" smtClean="0"/>
                  <a:t> is (</a:t>
                </a:r>
                <a:r>
                  <a:rPr lang="en-US" altLang="zh-TW" i="1" dirty="0" smtClean="0"/>
                  <a:t>2n</a:t>
                </a:r>
                <a:r>
                  <a:rPr lang="en-US" altLang="zh-TW" i="1" baseline="30000" dirty="0" smtClean="0"/>
                  <a:t>3</a:t>
                </a:r>
                <a:r>
                  <a:rPr lang="en-US" altLang="zh-TW" i="1" dirty="0" smtClean="0"/>
                  <a:t>+1</a:t>
                </a:r>
                <a:r>
                  <a:rPr lang="en-US" altLang="zh-TW" dirty="0" smtClean="0"/>
                  <a:t>)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Substituting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x</a:t>
                </a:r>
                <a:r>
                  <a:rPr lang="en-US" altLang="zh-TW" i="1" baseline="-25000" dirty="0" smtClean="0">
                    <a:latin typeface="Times New Roman"/>
                    <a:cs typeface="Times New Roman"/>
                  </a:rPr>
                  <a:t>n-1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into other equations to modify the </a:t>
                </a:r>
                <a:r>
                  <a:rPr lang="en-US" altLang="zh-TW" i="1" dirty="0" err="1" smtClean="0">
                    <a:latin typeface="Times New Roman"/>
                    <a:cs typeface="Times New Roman"/>
                  </a:rPr>
                  <a:t>rhs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zh-TW" altLang="en-US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zh-TW" altLang="en-US" i="1">
                        <a:latin typeface="Cambria Math"/>
                      </a:rPr>
                      <m:t>𝜀</m:t>
                    </m:r>
                    <m:r>
                      <a:rPr lang="en-US" altLang="zh-TW" b="0" i="0" smtClean="0">
                        <a:latin typeface="Cambria Math"/>
                      </a:rPr>
                      <m:t>)(1+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zh-TW" altLang="en-US" b="0" i="1" smtClean="0">
                        <a:latin typeface="Cambria Math"/>
                      </a:rPr>
                      <m:t>𝜀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𝑒𝑟𝑟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zh-TW" alt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zh-TW" altLang="en-US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Solving </a:t>
                </a:r>
                <a:r>
                  <a:rPr lang="en-US" altLang="zh-TW" i="1" dirty="0" smtClean="0"/>
                  <a:t>x</a:t>
                </a:r>
                <a:r>
                  <a:rPr lang="en-US" altLang="zh-TW" i="1" baseline="-25000" dirty="0" smtClean="0"/>
                  <a:t>n-2</a:t>
                </a:r>
                <a:r>
                  <a:rPr lang="en-US" altLang="zh-TW" dirty="0" smtClean="0"/>
                  <a:t>, </a:t>
                </a:r>
              </a:p>
              <a:p>
                <a:pPr marL="800100" lvl="2" indent="-40005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−2,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zh-TW" altLang="en-US" i="1">
                                <a:latin typeface="Cambria Math"/>
                              </a:rPr>
                              <m:t>𝜀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/>
                      </a:rPr>
                      <m:t>(1+</m:t>
                    </m:r>
                    <m:r>
                      <a:rPr lang="zh-TW" altLang="en-US" i="1">
                        <a:latin typeface="Cambria Math"/>
                      </a:rPr>
                      <m:t>𝜀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</a:t>
                </a:r>
                <a:endParaRPr lang="en-US" altLang="zh-TW" dirty="0" smtClean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𝐸𝑟𝑟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(4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7429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zh-TW" altLang="en-US" i="1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r>
                      <a:rPr lang="en-US" altLang="zh-TW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zh-TW" altLang="en-US" i="1">
                        <a:latin typeface="Cambria Math"/>
                      </a:rPr>
                      <m:t>𝜀</m:t>
                    </m:r>
                    <m:r>
                      <a:rPr lang="en-US" altLang="zh-TW">
                        <a:latin typeface="Cambria Math"/>
                      </a:rPr>
                      <m:t>)(1+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zh-TW" altLang="en-US" i="1">
                        <a:latin typeface="Cambria Math"/>
                      </a:rPr>
                      <m:t>𝜀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742950" lvl="2" indent="-342900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55976" y="1600200"/>
                <a:ext cx="4330824" cy="4525963"/>
              </a:xfrm>
              <a:blipFill>
                <a:blip r:embed="rId3"/>
                <a:stretch>
                  <a:fillRect l="-1690" t="-2426" r="-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1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Round-off Error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</a:rPr>
                  <a:t>Theorem: The round-off error is bounded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zh-TW" alt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𝜀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, where </a:t>
                </a:r>
                <a:r>
                  <a:rPr lang="el-GR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 is the machine precision.</a:t>
                </a: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Problem: if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cs typeface="Times New Roman"/>
                      </a:rPr>
                      <m:t>𝜀</m:t>
                    </m:r>
                    <m:r>
                      <a:rPr lang="en-US" altLang="zh-TW" b="0" i="1" smtClean="0">
                        <a:latin typeface="Cambria Math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cs typeface="Times New Roman"/>
                          </a:rPr>
                          <m:t>−15</m:t>
                        </m:r>
                      </m:sup>
                    </m:sSup>
                  </m:oMath>
                </a14:m>
                <a:r>
                  <a:rPr lang="en-US" altLang="zh-TW" dirty="0" smtClean="0"/>
                  <a:t>, how large can the linear system be if we need 3 digit of precision?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−15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 &lt;10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TW" i="1" smtClean="0">
                        <a:latin typeface="Cambria Math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12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Take log on both sides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4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&lt;12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&lt;3</m:t>
                    </m:r>
                  </m:oMath>
                </a14:m>
                <a:endParaRPr lang="en-US" altLang="zh-TW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Practice</a:t>
                </a:r>
              </a:p>
              <a:p>
                <a:pPr lvl="1"/>
                <a:r>
                  <a:rPr lang="en-US" altLang="zh-TW" dirty="0" smtClean="0"/>
                  <a:t>Generate an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by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system.</a:t>
                </a:r>
              </a:p>
              <a:p>
                <a:pPr lvl="1"/>
                <a:r>
                  <a:rPr lang="en-US" altLang="zh-TW" dirty="0" smtClean="0"/>
                  <a:t>Solve the system by using Gaussian elimination.</a:t>
                </a:r>
              </a:p>
              <a:p>
                <a:pPr lvl="1"/>
                <a:r>
                  <a:rPr lang="en-US" altLang="zh-TW" dirty="0" smtClean="0"/>
                  <a:t>Let n = 600. Gradually increase n by n = n + 200.</a:t>
                </a:r>
              </a:p>
              <a:p>
                <a:pPr lvl="1"/>
                <a:r>
                  <a:rPr lang="en-US" altLang="zh-TW" dirty="0" smtClean="0"/>
                  <a:t>When will you get </a:t>
                </a:r>
                <a:r>
                  <a:rPr lang="en-US" altLang="zh-TW" dirty="0" err="1" smtClean="0"/>
                  <a:t>NaN</a:t>
                </a:r>
                <a:r>
                  <a:rPr lang="en-US" altLang="zh-TW" dirty="0" smtClean="0"/>
                  <a:t> ?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dirty="0" smtClean="0"/>
                  <a:t>n 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≈ 3000 by using double-precision.</a:t>
                </a:r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3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Digression, Basic Column Operation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If matrix </a:t>
                </a:r>
                <a:r>
                  <a:rPr lang="en-US" altLang="zh-TW" b="1" i="1" dirty="0" smtClean="0"/>
                  <a:t>B</a:t>
                </a:r>
                <a:r>
                  <a:rPr lang="en-US" altLang="zh-TW" dirty="0" smtClean="0"/>
                  <a:t> is post-multiplied with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, we have a basic column operation: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lang="en-US" altLang="zh-TW" dirty="0" smtClean="0"/>
                  <a:t>Basic column operations</a:t>
                </a:r>
              </a:p>
              <a:p>
                <a:pPr lvl="1"/>
                <a:r>
                  <a:rPr lang="en-US" altLang="zh-TW" dirty="0" smtClean="0"/>
                  <a:t>Multiplying a column by a scalar,</a:t>
                </a:r>
              </a:p>
              <a:p>
                <a:pPr lvl="1"/>
                <a:r>
                  <a:rPr lang="en-US" altLang="zh-TW" dirty="0" smtClean="0"/>
                  <a:t>Exchanging two columns,</a:t>
                </a:r>
              </a:p>
              <a:p>
                <a:pPr lvl="1"/>
                <a:r>
                  <a:rPr lang="en-US" altLang="zh-TW" dirty="0" smtClean="0"/>
                  <a:t>Adding one column to another.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When will we use basic column operations?</a:t>
                </a:r>
              </a:p>
              <a:p>
                <a:pPr lvl="1"/>
                <a:r>
                  <a:rPr lang="en-US" altLang="zh-TW" dirty="0" smtClean="0"/>
                  <a:t>Similarity transformation in computing eigenvectors and eigenvalues.</a:t>
                </a:r>
              </a:p>
              <a:p>
                <a:pPr lvl="1"/>
                <a:r>
                  <a:rPr lang="en-US" altLang="zh-TW" dirty="0" smtClean="0"/>
                  <a:t>Full-pivoting for linear systems.</a:t>
                </a:r>
              </a:p>
              <a:p>
                <a:pPr lvl="2"/>
                <a:r>
                  <a:rPr lang="en-US" altLang="zh-TW" dirty="0" smtClean="0"/>
                  <a:t>Expensive operations</a:t>
                </a:r>
              </a:p>
              <a:p>
                <a:pPr lvl="2"/>
                <a:r>
                  <a:rPr lang="en-US" altLang="zh-TW" dirty="0" smtClean="0"/>
                  <a:t>Except some special cases, full-pivoting is no better than partial pivoting.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4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Linear systems are every where in scientific and engineering applications.</a:t>
                </a:r>
              </a:p>
              <a:p>
                <a:r>
                  <a:rPr lang="en-US" altLang="zh-TW" dirty="0" smtClean="0"/>
                  <a:t>Gaussian elimination is the most efficient solver for small linear systems.</a:t>
                </a:r>
              </a:p>
              <a:p>
                <a:pPr lvl="1"/>
                <a:r>
                  <a:rPr lang="en-US" altLang="zh-TW" dirty="0" smtClean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for an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by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system.</a:t>
                </a:r>
              </a:p>
              <a:p>
                <a:pPr lvl="1"/>
                <a:r>
                  <a:rPr lang="en-US" altLang="zh-TW" dirty="0" smtClean="0"/>
                  <a:t>Note: some methods have lower time complexities but are numerical unstable.</a:t>
                </a:r>
              </a:p>
              <a:p>
                <a:r>
                  <a:rPr lang="en-US" altLang="zh-TW" dirty="0" smtClean="0"/>
                  <a:t>Gaussian elimination relies on basic row operations.</a:t>
                </a:r>
              </a:p>
              <a:p>
                <a:pPr lvl="1"/>
                <a:r>
                  <a:rPr lang="en-US" altLang="zh-TW" dirty="0" smtClean="0"/>
                  <a:t>Exchanging 2 rows, multiplying a row with a scalar, adding a row to another</a:t>
                </a:r>
              </a:p>
              <a:p>
                <a:r>
                  <a:rPr lang="en-US" altLang="zh-TW" dirty="0" smtClean="0"/>
                  <a:t>With partial pivoting, Gaussian elimination achieves better numerical stability.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 r="-16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1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System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A linear system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0,0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0,1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0,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: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−1,0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−1,1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𝑋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zh-TW" b="0" i="1" smtClean="0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is the unknown vector.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/>
                      </a:rPr>
                      <m:t>𝒃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mr>
                        </m:m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 smtClean="0"/>
                  <a:t>forms the right hand side (</a:t>
                </a:r>
                <a:r>
                  <a:rPr lang="en-US" altLang="zh-TW" i="1" dirty="0" err="1" smtClean="0"/>
                  <a:t>rhs</a:t>
                </a:r>
                <a:r>
                  <a:rPr lang="en-US" altLang="zh-TW" dirty="0" smtClean="0"/>
                  <a:t>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−1,0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is the coefficient matrix.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7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Form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In matrix form, the linear system is expressed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𝐴𝑋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: the coefficient matrix,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 the </a:t>
                </a:r>
                <a:r>
                  <a:rPr lang="en-US" altLang="zh-TW" dirty="0" err="1" smtClean="0"/>
                  <a:t>rhs</a:t>
                </a:r>
                <a:r>
                  <a:rPr lang="en-US" altLang="zh-TW" dirty="0" smtClean="0"/>
                  <a:t> vector, and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the unknown vector.</a:t>
                </a:r>
                <a:endParaRPr lang="en-US" altLang="zh-TW" dirty="0" smtClean="0"/>
              </a:p>
              <a:p>
                <a:r>
                  <a:rPr lang="en-US" altLang="zh-TW" dirty="0" smtClean="0"/>
                  <a:t>What to compute? </a:t>
                </a:r>
                <a:r>
                  <a:rPr lang="en-US" altLang="zh-TW" dirty="0" smtClean="0"/>
                  <a:t>the </a:t>
                </a:r>
                <a:r>
                  <a:rPr lang="en-US" altLang="zh-TW" dirty="0" smtClean="0"/>
                  <a:t>unknown vector</a:t>
                </a:r>
                <a:r>
                  <a:rPr lang="en-US" altLang="zh-TW" i="1" dirty="0" smtClean="0"/>
                  <a:t> </a:t>
                </a:r>
                <a:r>
                  <a:rPr lang="en-US" altLang="zh-TW" i="1" dirty="0" smtClean="0"/>
                  <a:t>X</a:t>
                </a:r>
                <a:r>
                  <a:rPr lang="en-US" altLang="zh-TW" dirty="0"/>
                  <a:t>,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Some </a:t>
                </a:r>
                <a:r>
                  <a:rPr lang="en-US" altLang="zh-TW" dirty="0" smtClean="0"/>
                  <a:t>confinements (conditions)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is a square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by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matrix.</a:t>
                </a:r>
              </a:p>
              <a:p>
                <a:pPr marL="457200" lvl="1" indent="0">
                  <a:buNone/>
                </a:pP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is invertible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We can lift these conditions, but talk it later.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774" b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Linear systems are used in many scientific and engineering applications:</a:t>
            </a:r>
          </a:p>
          <a:p>
            <a:pPr lvl="1"/>
            <a:r>
              <a:rPr lang="en-US" altLang="zh-TW" dirty="0" smtClean="0"/>
              <a:t>Finite element analysis</a:t>
            </a:r>
          </a:p>
          <a:p>
            <a:pPr lvl="1"/>
            <a:r>
              <a:rPr lang="en-US" altLang="zh-TW" dirty="0" smtClean="0"/>
              <a:t>Finite difference method</a:t>
            </a:r>
          </a:p>
          <a:p>
            <a:pPr lvl="1"/>
            <a:r>
              <a:rPr lang="en-US" altLang="zh-TW" dirty="0" smtClean="0"/>
              <a:t>Linear programming</a:t>
            </a:r>
          </a:p>
          <a:p>
            <a:pPr lvl="1"/>
            <a:r>
              <a:rPr lang="en-US" altLang="zh-TW" dirty="0" smtClean="0"/>
              <a:t>Dynamic programming</a:t>
            </a:r>
          </a:p>
          <a:p>
            <a:pPr lvl="1"/>
            <a:r>
              <a:rPr lang="en-US" altLang="zh-TW" dirty="0" smtClean="0"/>
              <a:t>Operation research problems</a:t>
            </a:r>
          </a:p>
          <a:p>
            <a:pPr lvl="1"/>
            <a:r>
              <a:rPr lang="en-US" altLang="zh-TW" dirty="0" smtClean="0"/>
              <a:t>Computer graphics (</a:t>
            </a:r>
            <a:r>
              <a:rPr lang="en-US" altLang="zh-TW" dirty="0" err="1" smtClean="0"/>
              <a:t>Radiosity</a:t>
            </a:r>
            <a:r>
              <a:rPr lang="en-US" altLang="zh-TW" dirty="0" smtClean="0"/>
              <a:t> for example)</a:t>
            </a:r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We usually convert differential, integral, and </a:t>
            </a:r>
            <a:r>
              <a:rPr lang="en-US" altLang="zh-TW" dirty="0" smtClean="0"/>
              <a:t>non-linear algebraic </a:t>
            </a:r>
            <a:r>
              <a:rPr lang="en-US" altLang="zh-TW" dirty="0" smtClean="0"/>
              <a:t>equations into linear systems.</a:t>
            </a:r>
          </a:p>
          <a:p>
            <a:r>
              <a:rPr lang="en-US" altLang="zh-TW" dirty="0" smtClean="0"/>
              <a:t>Then we use linear system solvers to compute the target function values.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7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Linear System Solvers,</a:t>
            </a:r>
            <a:br>
              <a:rPr lang="en-US" altLang="zh-TW" dirty="0" smtClean="0"/>
            </a:br>
            <a:r>
              <a:rPr lang="en-US" altLang="zh-TW" dirty="0" smtClean="0"/>
              <a:t>2 major groups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b="1" dirty="0" smtClean="0"/>
              <a:t>Direct methods</a:t>
            </a:r>
          </a:p>
          <a:p>
            <a:pPr lvl="1"/>
            <a:r>
              <a:rPr lang="en-US" altLang="zh-TW" dirty="0" smtClean="0"/>
              <a:t>Using basic row and column operations to convert matrix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into a simpler form and solving the unknowns by using substitution.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Gaussian elimination</a:t>
            </a:r>
          </a:p>
          <a:p>
            <a:pPr lvl="1"/>
            <a:r>
              <a:rPr lang="en-US" altLang="zh-TW" dirty="0" smtClean="0">
                <a:solidFill>
                  <a:srgbClr val="002060"/>
                </a:solidFill>
              </a:rPr>
              <a:t>LU-decomposition methods,</a:t>
            </a:r>
            <a:endParaRPr lang="en-US" altLang="zh-TW" dirty="0" smtClean="0">
              <a:solidFill>
                <a:srgbClr val="00206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2060"/>
                </a:solidFill>
              </a:rPr>
              <a:t>QR </a:t>
            </a:r>
            <a:r>
              <a:rPr lang="en-US" altLang="zh-TW" dirty="0" smtClean="0">
                <a:solidFill>
                  <a:srgbClr val="002060"/>
                </a:solidFill>
              </a:rPr>
              <a:t>method, …</a:t>
            </a:r>
            <a:endParaRPr lang="en-US" altLang="zh-TW" dirty="0" smtClean="0">
              <a:solidFill>
                <a:srgbClr val="002060"/>
              </a:solidFill>
            </a:endParaRPr>
          </a:p>
          <a:p>
            <a:r>
              <a:rPr lang="en-US" altLang="zh-TW" b="1" dirty="0" smtClean="0"/>
              <a:t>Iterative methods</a:t>
            </a:r>
          </a:p>
          <a:p>
            <a:pPr lvl="1"/>
            <a:r>
              <a:rPr lang="en-US" altLang="zh-TW" dirty="0" smtClean="0"/>
              <a:t>Select an initial  guess for the unknown vector.</a:t>
            </a:r>
          </a:p>
          <a:p>
            <a:pPr lvl="1"/>
            <a:r>
              <a:rPr lang="en-US" altLang="zh-TW" dirty="0" smtClean="0"/>
              <a:t>Revise the unknown vector in each iteration based on the residual, previous unknown vectors, and some heuristic rules.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</a:rPr>
              <a:t>Jacobi method, Gauss-Seidel method, </a:t>
            </a:r>
            <a:r>
              <a:rPr lang="en-US" altLang="zh-TW" dirty="0" smtClean="0">
                <a:solidFill>
                  <a:srgbClr val="C00000"/>
                </a:solidFill>
              </a:rPr>
              <a:t>SOR method</a:t>
            </a:r>
          </a:p>
          <a:p>
            <a:pPr lvl="1"/>
            <a:r>
              <a:rPr lang="en-US" altLang="zh-TW" dirty="0" smtClean="0"/>
              <a:t>Gradient methods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Conjugate gradient methods</a:t>
            </a:r>
          </a:p>
          <a:p>
            <a:pPr lvl="1"/>
            <a:r>
              <a:rPr lang="en-US" altLang="zh-TW" dirty="0" smtClean="0"/>
              <a:t>Multi-grid method</a:t>
            </a:r>
          </a:p>
          <a:p>
            <a:pPr lvl="1"/>
            <a:r>
              <a:rPr lang="en-US" altLang="zh-TW" dirty="0" smtClean="0">
                <a:solidFill>
                  <a:srgbClr val="0070C0"/>
                </a:solidFill>
              </a:rPr>
              <a:t>Alternating Direction Iteration (ADI) method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9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2492896"/>
            <a:ext cx="5190844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/>
              <a:t>Direct Method</a:t>
            </a:r>
          </a:p>
          <a:p>
            <a:pPr algn="ctr"/>
            <a:r>
              <a:rPr lang="en-US" altLang="zh-TW" sz="4000" dirty="0" smtClean="0"/>
              <a:t> </a:t>
            </a:r>
            <a:r>
              <a:rPr lang="en-US" altLang="zh-TW" sz="4000" b="1" dirty="0" smtClean="0"/>
              <a:t>Gaussian Elimination</a:t>
            </a:r>
            <a:r>
              <a:rPr lang="en-US" altLang="zh-TW" sz="4000" dirty="0" smtClean="0"/>
              <a:t> </a:t>
            </a:r>
          </a:p>
          <a:p>
            <a:pPr algn="ctr"/>
            <a:r>
              <a:rPr lang="en-US" altLang="zh-TW" sz="2800" dirty="0" smtClean="0"/>
              <a:t>with partial pivoting</a:t>
            </a:r>
          </a:p>
          <a:p>
            <a:pPr algn="ctr"/>
            <a:r>
              <a:rPr lang="en-US" altLang="zh-TW" sz="2800" dirty="0" smtClean="0"/>
              <a:t>Chapter 2</a:t>
            </a:r>
            <a:r>
              <a:rPr lang="en-US" altLang="zh-TW" sz="2800" smtClean="0"/>
              <a:t>, Section 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692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Row Operations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Basic row and column operations</a:t>
                </a:r>
              </a:p>
              <a:p>
                <a:pPr lvl="1"/>
                <a:r>
                  <a:rPr lang="en-US" altLang="zh-TW" dirty="0" smtClean="0"/>
                  <a:t>Assume </a:t>
                </a:r>
                <a:r>
                  <a:rPr lang="en-US" altLang="zh-TW" b="1" dirty="0" smtClean="0"/>
                  <a:t>B</a:t>
                </a:r>
                <a:r>
                  <a:rPr lang="en-US" altLang="zh-TW" dirty="0" smtClean="0"/>
                  <a:t> is an invertible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by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matrix.</a:t>
                </a:r>
              </a:p>
              <a:p>
                <a:pPr lvl="1"/>
                <a:r>
                  <a:rPr lang="en-US" altLang="zh-TW" b="1" dirty="0" smtClean="0"/>
                  <a:t>B</a:t>
                </a:r>
                <a:r>
                  <a:rPr lang="en-US" altLang="zh-TW" dirty="0" smtClean="0"/>
                  <a:t> is created by modifying the identity matrix </a:t>
                </a:r>
                <a:r>
                  <a:rPr lang="en-US" altLang="zh-TW" b="1" dirty="0" smtClean="0"/>
                  <a:t>I</a:t>
                </a:r>
                <a:r>
                  <a:rPr lang="en-US" altLang="zh-TW" dirty="0" smtClean="0"/>
                  <a:t>.</a:t>
                </a:r>
              </a:p>
              <a:p>
                <a:pPr lvl="2"/>
                <a:r>
                  <a:rPr lang="en-US" altLang="zh-TW" dirty="0" smtClean="0">
                    <a:solidFill>
                      <a:srgbClr val="002060"/>
                    </a:solidFill>
                  </a:rPr>
                  <a:t>Multiplying a row of </a:t>
                </a:r>
                <a:r>
                  <a:rPr lang="en-US" altLang="zh-TW" b="1" dirty="0" smtClean="0">
                    <a:solidFill>
                      <a:srgbClr val="002060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 by a scalar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solidFill>
                          <a:srgbClr val="002060"/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lvl="2"/>
                <a:r>
                  <a:rPr lang="en-US" altLang="zh-TW" dirty="0" smtClean="0">
                    <a:solidFill>
                      <a:srgbClr val="002060"/>
                    </a:solidFill>
                  </a:rPr>
                  <a:t>Exchanging 2 rows of </a:t>
                </a:r>
                <a:r>
                  <a:rPr lang="en-US" altLang="zh-TW" b="1" dirty="0" smtClean="0">
                    <a:solidFill>
                      <a:srgbClr val="002060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lvl="2"/>
                <a:r>
                  <a:rPr lang="en-US" altLang="zh-TW" dirty="0" smtClean="0">
                    <a:solidFill>
                      <a:srgbClr val="002060"/>
                    </a:solidFill>
                  </a:rPr>
                  <a:t>Adding 1 row to another 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row 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US" altLang="zh-TW" b="1" dirty="0" smtClean="0">
                    <a:solidFill>
                      <a:srgbClr val="002060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  <a:endParaRPr lang="en-US" altLang="zh-TW" dirty="0" smtClean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altLang="zh-TW" dirty="0" smtClean="0"/>
                  <a:t>Assume </a:t>
                </a:r>
                <a:r>
                  <a:rPr lang="en-US" altLang="zh-TW" b="1" dirty="0" smtClean="0"/>
                  <a:t>A</a:t>
                </a:r>
                <a:r>
                  <a:rPr lang="en-US" altLang="zh-TW" dirty="0" smtClean="0"/>
                  <a:t> is an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by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 matrix</a:t>
                </a:r>
              </a:p>
              <a:p>
                <a:pPr lvl="2"/>
                <a:r>
                  <a:rPr lang="en-US" altLang="zh-TW" dirty="0" smtClean="0">
                    <a:solidFill>
                      <a:srgbClr val="FF0000"/>
                    </a:solidFill>
                  </a:rPr>
                  <a:t>Basic row operation on </a:t>
                </a:r>
                <a:r>
                  <a:rPr lang="en-US" altLang="zh-TW" b="1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TW" b="1" i="1" dirty="0" smtClean="0">
                    <a:solidFill>
                      <a:srgbClr val="FF0000"/>
                    </a:solidFill>
                  </a:rPr>
                  <a:t>B*A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//</a:t>
                </a:r>
                <a:r>
                  <a:rPr lang="zh-TW" altLang="en-US" dirty="0" smtClean="0">
                    <a:solidFill>
                      <a:srgbClr val="00B050"/>
                    </a:solidFill>
                  </a:rPr>
                  <a:t>注意， 前乘法。</a:t>
                </a:r>
                <a:endParaRPr lang="en-US" altLang="zh-TW" dirty="0" smtClean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altLang="zh-TW" dirty="0" smtClean="0"/>
                  <a:t>Basic column operation on </a:t>
                </a:r>
                <a:r>
                  <a:rPr lang="en-US" altLang="zh-TW" b="1" dirty="0" smtClean="0"/>
                  <a:t>A</a:t>
                </a:r>
                <a:r>
                  <a:rPr lang="en-US" altLang="zh-TW" dirty="0" smtClean="0"/>
                  <a:t>: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=</a:t>
                </a:r>
                <a:r>
                  <a:rPr lang="en-US" altLang="zh-TW" b="1" i="1" dirty="0" smtClean="0"/>
                  <a:t>A*B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In direct methods, 3 basic row operations are used to modify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>
                    <a:solidFill>
                      <a:srgbClr val="002060"/>
                    </a:solidFill>
                  </a:rPr>
                  <a:t>Multiplying a row by a scalar </a:t>
                </a:r>
                <a:r>
                  <a:rPr lang="el-GR" altLang="zh-TW" i="1" dirty="0" smtClean="0">
                    <a:solidFill>
                      <a:srgbClr val="002060"/>
                    </a:solidFill>
                  </a:rPr>
                  <a:t>α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solidFill>
                      <a:srgbClr val="002060"/>
                    </a:solidFill>
                  </a:rPr>
                  <a:t>Adding the </a:t>
                </a:r>
                <a:r>
                  <a:rPr lang="en-US" altLang="zh-TW" i="1" dirty="0" err="1" smtClean="0">
                    <a:solidFill>
                      <a:srgbClr val="002060"/>
                    </a:solidFill>
                  </a:rPr>
                  <a:t>i</a:t>
                </a:r>
                <a:r>
                  <a:rPr lang="en-US" altLang="zh-TW" dirty="0" err="1" smtClean="0">
                    <a:solidFill>
                      <a:srgbClr val="002060"/>
                    </a:solidFill>
                  </a:rPr>
                  <a:t>th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 row to the </a:t>
                </a:r>
                <a:r>
                  <a:rPr lang="en-US" altLang="zh-TW" i="1" dirty="0" err="1" smtClean="0">
                    <a:solidFill>
                      <a:srgbClr val="002060"/>
                    </a:solidFill>
                  </a:rPr>
                  <a:t>j</a:t>
                </a:r>
                <a:r>
                  <a:rPr lang="en-US" altLang="zh-TW" dirty="0" err="1" smtClean="0">
                    <a:solidFill>
                      <a:srgbClr val="002060"/>
                    </a:solidFill>
                  </a:rPr>
                  <a:t>th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 row.</a:t>
                </a:r>
              </a:p>
              <a:p>
                <a:pPr lvl="1"/>
                <a:r>
                  <a:rPr lang="en-US" altLang="zh-TW" dirty="0" smtClean="0">
                    <a:solidFill>
                      <a:srgbClr val="002060"/>
                    </a:solidFill>
                  </a:rPr>
                  <a:t>Exchanging row </a:t>
                </a:r>
                <a:r>
                  <a:rPr lang="en-US" altLang="zh-TW" i="1" dirty="0" err="1" smtClean="0">
                    <a:solidFill>
                      <a:srgbClr val="002060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 and row </a:t>
                </a:r>
                <a:r>
                  <a:rPr lang="en-US" altLang="zh-TW" i="1" dirty="0" smtClean="0">
                    <a:solidFill>
                      <a:srgbClr val="002060"/>
                    </a:solidFill>
                  </a:rPr>
                  <a:t>j</a:t>
                </a:r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5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Row-operation Matrices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TW" dirty="0" smtClean="0"/>
                  <a:t>Multiplying a row by a scalar </a:t>
                </a:r>
                <a:r>
                  <a:rPr lang="el-GR" altLang="zh-TW" dirty="0"/>
                  <a:t>α</a:t>
                </a:r>
                <a:r>
                  <a:rPr lang="en-US" altLang="zh-TW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endParaRPr lang="en-US" altLang="zh-TW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>
                      <a:rPr lang="zh-TW" altLang="en-US" b="0" i="1" dirty="0" smtClean="0">
                        <a:latin typeface="Cambria Math"/>
                      </a:rPr>
                      <m:t>𝛼</m:t>
                    </m:r>
                    <m:r>
                      <a:rPr lang="en-US" altLang="zh-TW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=1.0</m:t>
                    </m:r>
                    <m:r>
                      <a:rPr lang="en-US" altLang="zh-TW" b="0" i="0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=0.0, </m:t>
                    </m:r>
                    <m:r>
                      <a:rPr lang="en-US" altLang="zh-TW" b="0" i="1" dirty="0" smtClean="0">
                        <a:latin typeface="Cambria Math"/>
                      </a:rPr>
                      <m:t>𝑖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/>
                  <a:t>Adding the j</a:t>
                </a:r>
                <a:r>
                  <a:rPr lang="en-US" altLang="zh-TW" dirty="0" smtClean="0"/>
                  <a:t>-</a:t>
                </a:r>
                <a:r>
                  <a:rPr lang="en-US" altLang="zh-TW" dirty="0" err="1" smtClean="0"/>
                  <a:t>th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row to the </a:t>
                </a:r>
                <a:r>
                  <a:rPr lang="en-US" altLang="zh-TW" dirty="0" err="1"/>
                  <a:t>i</a:t>
                </a:r>
                <a:r>
                  <a:rPr lang="en-US" altLang="zh-TW" dirty="0" err="1" smtClean="0"/>
                  <a:t>-th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row.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𝐵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, adding the 1</a:t>
                </a:r>
                <a:r>
                  <a:rPr lang="en-US" altLang="zh-TW" baseline="30000" dirty="0" smtClean="0"/>
                  <a:t>st</a:t>
                </a:r>
                <a:r>
                  <a:rPr lang="en-US" altLang="zh-TW" dirty="0" smtClean="0"/>
                  <a:t> row to the 0-th row.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=1.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Exchanging row </a:t>
                </a:r>
                <a:r>
                  <a:rPr lang="en-US" altLang="zh-TW" i="1" dirty="0" err="1" smtClean="0"/>
                  <a:t>i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and row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𝐵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exchanges row 0 and row 1. 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Gauusian Elimination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2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1059</Words>
  <Application>Microsoft Office PowerPoint</Application>
  <PresentationFormat>On-screen Show (4:3)</PresentationFormat>
  <Paragraphs>310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Linear System &amp; Gaussian Elimination</vt:lpstr>
      <vt:lpstr>Outline</vt:lpstr>
      <vt:lpstr>Linear System</vt:lpstr>
      <vt:lpstr>Matrix Form</vt:lpstr>
      <vt:lpstr>Applications</vt:lpstr>
      <vt:lpstr>Linear System Solvers, 2 major groups</vt:lpstr>
      <vt:lpstr>PowerPoint Presentation</vt:lpstr>
      <vt:lpstr>Basic Row Operations</vt:lpstr>
      <vt:lpstr>Basic Row-operation Matrices</vt:lpstr>
      <vt:lpstr>Applications of Row Operations</vt:lpstr>
      <vt:lpstr>Gaussian Elimination Method</vt:lpstr>
      <vt:lpstr>Forward Elimination</vt:lpstr>
      <vt:lpstr>Partial Pivoting</vt:lpstr>
      <vt:lpstr>Partial Pivoting</vt:lpstr>
      <vt:lpstr>Forward Elimination with Partial Pivoting</vt:lpstr>
      <vt:lpstr>Backward Substitution</vt:lpstr>
      <vt:lpstr>Example</vt:lpstr>
      <vt:lpstr>Backward Substitution</vt:lpstr>
      <vt:lpstr>Time Complexity</vt:lpstr>
      <vt:lpstr>Round-off Error Analysis</vt:lpstr>
      <vt:lpstr>Round-off Error Analysis</vt:lpstr>
      <vt:lpstr>Digression, Basic Column Operation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 &amp; Gaussian Elimination</dc:title>
  <dc:creator>guest123</dc:creator>
  <cp:lastModifiedBy>guest123</cp:lastModifiedBy>
  <cp:revision>41</cp:revision>
  <dcterms:created xsi:type="dcterms:W3CDTF">2017-07-09T07:03:35Z</dcterms:created>
  <dcterms:modified xsi:type="dcterms:W3CDTF">2019-11-06T02:52:21Z</dcterms:modified>
</cp:coreProperties>
</file>