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C4BB-D7EA-4655-94BC-746846E2099A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5234-B3BC-4717-B998-8089492C68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4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74CF-33DD-48D7-92A3-C3BDB26ADB2B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3AA5-2BB8-4D0E-80C2-01E62C0FEF7D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B6FB-A93F-414F-A1C0-B206DF5F0CD3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3F59-4333-4DA7-9908-43605EA5309C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5358-21BF-4BF9-B6E3-9F0E368CC3E8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BB25-A751-455C-B397-613CDBB00A4B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50F6-5012-40BF-9298-7ED082CFD8A4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4297-3A0A-4406-878E-B4CC0AEF02A4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C55D-4FA8-406A-BE09-5844FC66988A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0A9F-A474-4252-9510-9B278C704054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7539-8A0B-4793-A300-0B9329810AC8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65A0D-3FD9-426E-B4ED-AC4EE86CA9E2}" type="datetime1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LU-Decomposition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Doolittle’s Method</a:t>
            </a:r>
          </a:p>
          <a:p>
            <a:r>
              <a:rPr lang="en-US" altLang="zh-TW" dirty="0" smtClean="0"/>
              <a:t>Ch. 2.2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Doolittle’s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For the </a:t>
                </a:r>
                <a:r>
                  <a:rPr lang="en-US" altLang="zh-TW" i="1" dirty="0" err="1" smtClean="0"/>
                  <a:t>m</a:t>
                </a:r>
                <a:r>
                  <a:rPr lang="en-US" altLang="zh-TW" i="1" baseline="30000" dirty="0" err="1" smtClean="0"/>
                  <a:t>th</a:t>
                </a:r>
                <a:r>
                  <a:rPr lang="en-US" altLang="zh-TW" dirty="0" smtClean="0"/>
                  <a:t> row of </a:t>
                </a:r>
                <a:r>
                  <a:rPr lang="en-US" altLang="zh-TW" i="1" dirty="0" smtClean="0"/>
                  <a:t>U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𝑚𝑘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   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𝑚𝑚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Configuration in the m-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round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60132" y="2708920"/>
            <a:ext cx="18002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95839" y="4308834"/>
            <a:ext cx="18002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4317454"/>
            <a:ext cx="18002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716016" y="4317454"/>
            <a:ext cx="180020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 13"/>
          <p:cNvSpPr/>
          <p:nvPr/>
        </p:nvSpPr>
        <p:spPr>
          <a:xfrm>
            <a:off x="4714875" y="4305300"/>
            <a:ext cx="523875" cy="1390650"/>
          </a:xfrm>
          <a:custGeom>
            <a:avLst/>
            <a:gdLst>
              <a:gd name="connsiteX0" fmla="*/ 0 w 523875"/>
              <a:gd name="connsiteY0" fmla="*/ 0 h 1390650"/>
              <a:gd name="connsiteX1" fmla="*/ 0 w 523875"/>
              <a:gd name="connsiteY1" fmla="*/ 1390650 h 1390650"/>
              <a:gd name="connsiteX2" fmla="*/ 495300 w 523875"/>
              <a:gd name="connsiteY2" fmla="*/ 1390650 h 1390650"/>
              <a:gd name="connsiteX3" fmla="*/ 523875 w 523875"/>
              <a:gd name="connsiteY3" fmla="*/ 409575 h 1390650"/>
              <a:gd name="connsiteX4" fmla="*/ 0 w 523875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1390650">
                <a:moveTo>
                  <a:pt x="0" y="0"/>
                </a:moveTo>
                <a:lnTo>
                  <a:pt x="0" y="1390650"/>
                </a:lnTo>
                <a:lnTo>
                  <a:pt x="495300" y="1390650"/>
                </a:lnTo>
                <a:lnTo>
                  <a:pt x="523875" y="40957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6795839" y="4305300"/>
            <a:ext cx="1800200" cy="137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 19"/>
          <p:cNvSpPr/>
          <p:nvPr/>
        </p:nvSpPr>
        <p:spPr>
          <a:xfrm>
            <a:off x="6800850" y="4314825"/>
            <a:ext cx="1800225" cy="466725"/>
          </a:xfrm>
          <a:custGeom>
            <a:avLst/>
            <a:gdLst>
              <a:gd name="connsiteX0" fmla="*/ 0 w 1800225"/>
              <a:gd name="connsiteY0" fmla="*/ 0 h 466725"/>
              <a:gd name="connsiteX1" fmla="*/ 1800225 w 1800225"/>
              <a:gd name="connsiteY1" fmla="*/ 0 h 466725"/>
              <a:gd name="connsiteX2" fmla="*/ 1800225 w 1800225"/>
              <a:gd name="connsiteY2" fmla="*/ 466725 h 466725"/>
              <a:gd name="connsiteX3" fmla="*/ 628650 w 1800225"/>
              <a:gd name="connsiteY3" fmla="*/ 466725 h 466725"/>
              <a:gd name="connsiteX4" fmla="*/ 0 w 1800225"/>
              <a:gd name="connsiteY4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225" h="466725">
                <a:moveTo>
                  <a:pt x="0" y="0"/>
                </a:moveTo>
                <a:lnTo>
                  <a:pt x="1800225" y="0"/>
                </a:lnTo>
                <a:lnTo>
                  <a:pt x="1800225" y="466725"/>
                </a:lnTo>
                <a:lnTo>
                  <a:pt x="62865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4725144"/>
            <a:ext cx="125338" cy="9708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52320" y="4781550"/>
            <a:ext cx="1148755" cy="876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516216" y="3212976"/>
            <a:ext cx="104411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420097" y="3212976"/>
            <a:ext cx="9611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5760132" y="2708920"/>
            <a:ext cx="180020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1" idx="0"/>
            <a:endCxn id="21" idx="2"/>
          </p:cNvCxnSpPr>
          <p:nvPr/>
        </p:nvCxnSpPr>
        <p:spPr>
          <a:xfrm>
            <a:off x="5301419" y="4725144"/>
            <a:ext cx="0" cy="970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2" idx="1"/>
            <a:endCxn id="22" idx="3"/>
          </p:cNvCxnSpPr>
          <p:nvPr/>
        </p:nvCxnSpPr>
        <p:spPr>
          <a:xfrm>
            <a:off x="7452320" y="4825355"/>
            <a:ext cx="11487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46565" y="3064314"/>
                <a:ext cx="877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565" y="3064314"/>
                <a:ext cx="877100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05835" y="4460334"/>
                <a:ext cx="44172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835" y="4460334"/>
                <a:ext cx="441724" cy="299313"/>
              </a:xfrm>
              <a:prstGeom prst="rect">
                <a:avLst/>
              </a:prstGeom>
              <a:blipFill>
                <a:blip r:embed="rId4"/>
                <a:stretch>
                  <a:fillRect l="-6849" r="-8219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41706" y="2857917"/>
                <a:ext cx="43691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06" y="2857917"/>
                <a:ext cx="436914" cy="299313"/>
              </a:xfrm>
              <a:prstGeom prst="rect">
                <a:avLst/>
              </a:prstGeom>
              <a:blipFill>
                <a:blip r:embed="rId5"/>
                <a:stretch>
                  <a:fillRect l="-6944" r="-8333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4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531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The Pseudo-Codes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//Initialize </a:t>
            </a:r>
            <a:r>
              <a:rPr lang="en-US" altLang="zh-TW" i="1" dirty="0" smtClean="0">
                <a:solidFill>
                  <a:srgbClr val="0070C0"/>
                </a:solidFill>
              </a:rPr>
              <a:t>L</a:t>
            </a:r>
            <a:r>
              <a:rPr lang="en-US" altLang="zh-TW" dirty="0" smtClean="0">
                <a:solidFill>
                  <a:srgbClr val="0070C0"/>
                </a:solidFill>
              </a:rPr>
              <a:t> and </a:t>
            </a:r>
            <a:r>
              <a:rPr lang="en-US" altLang="zh-TW" i="1" dirty="0" smtClean="0">
                <a:solidFill>
                  <a:srgbClr val="0070C0"/>
                </a:solidFill>
              </a:rPr>
              <a:t>U.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L={0}; U={0};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for(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=0;i&lt;</a:t>
            </a:r>
            <a:r>
              <a:rPr lang="en-US" altLang="zh-TW" i="1" dirty="0" err="1" smtClean="0"/>
              <a:t>n;i</a:t>
            </a:r>
            <a:r>
              <a:rPr lang="en-US" altLang="zh-TW" i="1" dirty="0" smtClean="0"/>
              <a:t>++){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L[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 = 1.0;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for(j=</a:t>
            </a:r>
            <a:r>
              <a:rPr lang="en-US" altLang="zh-TW" i="1" dirty="0" err="1" smtClean="0"/>
              <a:t>i;j</a:t>
            </a:r>
            <a:r>
              <a:rPr lang="en-US" altLang="zh-TW" i="1" dirty="0" smtClean="0"/>
              <a:t>&lt;</a:t>
            </a:r>
            <a:r>
              <a:rPr lang="en-US" altLang="zh-TW" i="1" dirty="0" err="1" smtClean="0"/>
              <a:t>n;j</a:t>
            </a:r>
            <a:r>
              <a:rPr lang="en-US" altLang="zh-TW" i="1" dirty="0" smtClean="0"/>
              <a:t>++){ </a:t>
            </a:r>
            <a:r>
              <a:rPr lang="en-US" altLang="zh-TW" dirty="0" smtClean="0">
                <a:solidFill>
                  <a:srgbClr val="0070C0"/>
                </a:solidFill>
              </a:rPr>
              <a:t>//Compute </a:t>
            </a:r>
            <a:r>
              <a:rPr lang="en-US" altLang="zh-TW" dirty="0" err="1" smtClean="0">
                <a:solidFill>
                  <a:srgbClr val="0070C0"/>
                </a:solidFill>
              </a:rPr>
              <a:t>i-th</a:t>
            </a:r>
            <a:r>
              <a:rPr lang="en-US" altLang="zh-TW" dirty="0" smtClean="0">
                <a:solidFill>
                  <a:srgbClr val="0070C0"/>
                </a:solidFill>
              </a:rPr>
              <a:t> row of U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   sum = 0.0;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   for(k=0;k&lt;</a:t>
            </a:r>
            <a:r>
              <a:rPr lang="en-US" altLang="zh-TW" i="1" dirty="0" err="1"/>
              <a:t>i</a:t>
            </a:r>
            <a:r>
              <a:rPr lang="en-US" altLang="zh-TW" i="1" dirty="0" err="1" smtClean="0"/>
              <a:t>;k</a:t>
            </a:r>
            <a:r>
              <a:rPr lang="en-US" altLang="zh-TW" i="1" dirty="0" smtClean="0"/>
              <a:t>++) sum += L[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][k]*U[k][j];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   U[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][j] = A[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][j] – sum;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} </a:t>
            </a:r>
            <a:r>
              <a:rPr lang="en-US" altLang="zh-TW" i="1" dirty="0" smtClean="0">
                <a:solidFill>
                  <a:srgbClr val="0070C0"/>
                </a:solidFill>
              </a:rPr>
              <a:t>//</a:t>
            </a:r>
            <a:r>
              <a:rPr lang="en-US" altLang="zh-TW" dirty="0" smtClean="0">
                <a:solidFill>
                  <a:srgbClr val="0070C0"/>
                </a:solidFill>
              </a:rPr>
              <a:t>end for(j)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for(j=i+1;j&lt;</a:t>
            </a:r>
            <a:r>
              <a:rPr lang="en-US" altLang="zh-TW" i="1" dirty="0" err="1" smtClean="0"/>
              <a:t>n;j</a:t>
            </a:r>
            <a:r>
              <a:rPr lang="en-US" altLang="zh-TW" i="1" dirty="0" smtClean="0"/>
              <a:t>++){</a:t>
            </a:r>
            <a:r>
              <a:rPr lang="en-US" altLang="zh-TW" dirty="0">
                <a:solidFill>
                  <a:srgbClr val="0070C0"/>
                </a:solidFill>
              </a:rPr>
              <a:t>//Compute </a:t>
            </a:r>
            <a:r>
              <a:rPr lang="en-US" altLang="zh-TW" dirty="0" err="1">
                <a:solidFill>
                  <a:srgbClr val="0070C0"/>
                </a:solidFill>
              </a:rPr>
              <a:t>i-th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column </a:t>
            </a:r>
            <a:r>
              <a:rPr lang="en-US" altLang="zh-TW" dirty="0">
                <a:solidFill>
                  <a:srgbClr val="0070C0"/>
                </a:solidFill>
              </a:rPr>
              <a:t>of </a:t>
            </a:r>
            <a:r>
              <a:rPr lang="en-US" altLang="zh-TW" dirty="0" smtClean="0">
                <a:solidFill>
                  <a:srgbClr val="0070C0"/>
                </a:solidFill>
              </a:rPr>
              <a:t>L</a:t>
            </a:r>
            <a:endParaRPr lang="en-US" altLang="zh-TW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   sum = 0.0;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   for(k=0;k&lt;</a:t>
            </a:r>
            <a:r>
              <a:rPr lang="en-US" altLang="zh-TW" i="1" dirty="0" err="1"/>
              <a:t>i</a:t>
            </a:r>
            <a:r>
              <a:rPr lang="en-US" altLang="zh-TW" i="1" dirty="0" err="1" smtClean="0"/>
              <a:t>;k</a:t>
            </a:r>
            <a:r>
              <a:rPr lang="en-US" altLang="zh-TW" i="1" dirty="0" smtClean="0"/>
              <a:t>++) sum += L[j][k]*U[k][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  L[j][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 = (A[j][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]-sum)/U[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][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   } </a:t>
            </a:r>
            <a:r>
              <a:rPr lang="en-US" altLang="zh-TW" i="1" dirty="0" smtClean="0">
                <a:solidFill>
                  <a:srgbClr val="0070C0"/>
                </a:solidFill>
              </a:rPr>
              <a:t>//</a:t>
            </a:r>
            <a:r>
              <a:rPr lang="en-US" altLang="zh-TW" dirty="0" smtClean="0">
                <a:solidFill>
                  <a:srgbClr val="0070C0"/>
                </a:solidFill>
              </a:rPr>
              <a:t>end for(j)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i="1" dirty="0"/>
              <a:t> </a:t>
            </a:r>
            <a:r>
              <a:rPr lang="en-US" altLang="zh-TW" i="1" dirty="0" smtClean="0"/>
              <a:t>} </a:t>
            </a:r>
            <a:r>
              <a:rPr lang="en-US" altLang="zh-TW" i="1" dirty="0" smtClean="0">
                <a:solidFill>
                  <a:srgbClr val="0070C0"/>
                </a:solidFill>
              </a:rPr>
              <a:t>// </a:t>
            </a:r>
            <a:r>
              <a:rPr lang="en-US" altLang="zh-TW" dirty="0" smtClean="0">
                <a:solidFill>
                  <a:srgbClr val="0070C0"/>
                </a:solidFill>
              </a:rPr>
              <a:t>end for(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37101" y="1894756"/>
            <a:ext cx="18002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727229" y="3789040"/>
            <a:ext cx="18002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10"/>
          <p:cNvCxnSpPr/>
          <p:nvPr/>
        </p:nvCxnSpPr>
        <p:spPr>
          <a:xfrm>
            <a:off x="6727229" y="3789040"/>
            <a:ext cx="180020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手繪多邊形 13"/>
          <p:cNvSpPr/>
          <p:nvPr/>
        </p:nvSpPr>
        <p:spPr>
          <a:xfrm>
            <a:off x="6726088" y="3776886"/>
            <a:ext cx="523875" cy="1390650"/>
          </a:xfrm>
          <a:custGeom>
            <a:avLst/>
            <a:gdLst>
              <a:gd name="connsiteX0" fmla="*/ 0 w 523875"/>
              <a:gd name="connsiteY0" fmla="*/ 0 h 1390650"/>
              <a:gd name="connsiteX1" fmla="*/ 0 w 523875"/>
              <a:gd name="connsiteY1" fmla="*/ 1390650 h 1390650"/>
              <a:gd name="connsiteX2" fmla="*/ 495300 w 523875"/>
              <a:gd name="connsiteY2" fmla="*/ 1390650 h 1390650"/>
              <a:gd name="connsiteX3" fmla="*/ 523875 w 523875"/>
              <a:gd name="connsiteY3" fmla="*/ 409575 h 1390650"/>
              <a:gd name="connsiteX4" fmla="*/ 0 w 523875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1390650">
                <a:moveTo>
                  <a:pt x="0" y="0"/>
                </a:moveTo>
                <a:lnTo>
                  <a:pt x="0" y="1390650"/>
                </a:lnTo>
                <a:lnTo>
                  <a:pt x="495300" y="1390650"/>
                </a:lnTo>
                <a:lnTo>
                  <a:pt x="523875" y="40957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5"/>
          <p:cNvCxnSpPr/>
          <p:nvPr/>
        </p:nvCxnSpPr>
        <p:spPr>
          <a:xfrm>
            <a:off x="6737101" y="1891222"/>
            <a:ext cx="1800200" cy="137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9"/>
          <p:cNvSpPr/>
          <p:nvPr/>
        </p:nvSpPr>
        <p:spPr>
          <a:xfrm>
            <a:off x="6742112" y="1900747"/>
            <a:ext cx="1800225" cy="466725"/>
          </a:xfrm>
          <a:custGeom>
            <a:avLst/>
            <a:gdLst>
              <a:gd name="connsiteX0" fmla="*/ 0 w 1800225"/>
              <a:gd name="connsiteY0" fmla="*/ 0 h 466725"/>
              <a:gd name="connsiteX1" fmla="*/ 1800225 w 1800225"/>
              <a:gd name="connsiteY1" fmla="*/ 0 h 466725"/>
              <a:gd name="connsiteX2" fmla="*/ 1800225 w 1800225"/>
              <a:gd name="connsiteY2" fmla="*/ 466725 h 466725"/>
              <a:gd name="connsiteX3" fmla="*/ 628650 w 1800225"/>
              <a:gd name="connsiteY3" fmla="*/ 466725 h 466725"/>
              <a:gd name="connsiteX4" fmla="*/ 0 w 1800225"/>
              <a:gd name="connsiteY4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225" h="466725">
                <a:moveTo>
                  <a:pt x="0" y="0"/>
                </a:moveTo>
                <a:lnTo>
                  <a:pt x="1800225" y="0"/>
                </a:lnTo>
                <a:lnTo>
                  <a:pt x="1800225" y="466725"/>
                </a:lnTo>
                <a:lnTo>
                  <a:pt x="62865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20"/>
          <p:cNvSpPr/>
          <p:nvPr/>
        </p:nvSpPr>
        <p:spPr>
          <a:xfrm>
            <a:off x="7249963" y="4196730"/>
            <a:ext cx="125338" cy="9708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21"/>
          <p:cNvSpPr/>
          <p:nvPr/>
        </p:nvSpPr>
        <p:spPr>
          <a:xfrm>
            <a:off x="7393582" y="2367472"/>
            <a:ext cx="1148755" cy="876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27"/>
          <p:cNvCxnSpPr>
            <a:stCxn id="14" idx="0"/>
            <a:endCxn id="14" idx="2"/>
          </p:cNvCxnSpPr>
          <p:nvPr/>
        </p:nvCxnSpPr>
        <p:spPr>
          <a:xfrm>
            <a:off x="7312632" y="4196730"/>
            <a:ext cx="0" cy="970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29"/>
          <p:cNvCxnSpPr>
            <a:stCxn id="15" idx="1"/>
            <a:endCxn id="15" idx="3"/>
          </p:cNvCxnSpPr>
          <p:nvPr/>
        </p:nvCxnSpPr>
        <p:spPr>
          <a:xfrm>
            <a:off x="7393582" y="2411277"/>
            <a:ext cx="11487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47097" y="2046256"/>
                <a:ext cx="44172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97" y="2046256"/>
                <a:ext cx="441724" cy="299313"/>
              </a:xfrm>
              <a:prstGeom prst="rect">
                <a:avLst/>
              </a:prstGeom>
              <a:blipFill>
                <a:blip r:embed="rId2"/>
                <a:stretch>
                  <a:fillRect l="-6944" r="-9722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08787" y="3816886"/>
                <a:ext cx="35740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87" y="3816886"/>
                <a:ext cx="357406" cy="299313"/>
              </a:xfrm>
              <a:prstGeom prst="rect">
                <a:avLst/>
              </a:prstGeom>
              <a:blipFill>
                <a:blip r:embed="rId3"/>
                <a:stretch>
                  <a:fillRect l="-15254" r="-3390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)(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box>
                  </m:oMath>
                </a14:m>
                <a:r>
                  <a:rPr lang="en-US" altLang="zh-TW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  <a:ea typeface="Cambria Math"/>
                  </a:rPr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1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Pivoting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If 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-25000" dirty="0" smtClean="0"/>
                  <a:t>00</a:t>
                </a:r>
                <a:r>
                  <a:rPr lang="en-US" altLang="zh-TW" dirty="0" smtClean="0"/>
                  <a:t> = 0, Doolittle’s method will fail.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00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,1≤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We can avoid this problem by exchanging a row of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with the 0</a:t>
                </a:r>
                <a:r>
                  <a:rPr lang="en-US" altLang="zh-TW" baseline="30000" dirty="0" smtClean="0"/>
                  <a:t>th</a:t>
                </a:r>
                <a:r>
                  <a:rPr lang="en-US" altLang="zh-TW" dirty="0" smtClean="0"/>
                  <a:t> row.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𝐿𝑈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where P is the permutation matrix</a:t>
                </a:r>
                <a:r>
                  <a:rPr lang="en-US" altLang="zh-TW" dirty="0" smtClean="0"/>
                  <a:t>.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The original system becomes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𝑃𝐴𝑥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𝑃𝑏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Thus, after the LU-decomposition, we should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Solve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𝐿𝑈𝑥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𝑃𝑏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𝐿𝑦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𝑃𝑏</m:t>
                    </m:r>
                  </m:oMath>
                </a14:m>
                <a:r>
                  <a:rPr lang="en-US" altLang="zh-TW" dirty="0" smtClean="0"/>
                  <a:t>,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𝑈𝑥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𝑦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6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TW" dirty="0" smtClean="0"/>
                  <a:t>Conduct LU-decomposition for the following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𝑈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=1,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={60, 30, 20}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00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00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dirty="0" smtClean="0"/>
                  <a:t>,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20=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   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=20−15=5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15=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1∗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    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15</m:t>
                    </m:r>
                    <m:r>
                      <a:rPr lang="en-US" altLang="zh-TW" i="1">
                        <a:latin typeface="Cambria Math"/>
                      </a:rPr>
                      <m:t>−1</m:t>
                    </m:r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  <m:r>
                      <a:rPr lang="en-US" altLang="zh-TW" i="1">
                        <a:latin typeface="Cambria Math"/>
                      </a:rPr>
                      <m:t>=5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=1,  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 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=12−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20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</a:rPr>
                              <m:t>+1∗5</m:t>
                            </m:r>
                          </m:e>
                        </m:box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Iterative Refinement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LU-decomposition has been used in improving the solution of a linear system.</a:t>
            </a:r>
          </a:p>
          <a:p>
            <a:r>
              <a:rPr lang="en-US" altLang="zh-TW" dirty="0" smtClean="0"/>
              <a:t>The steps</a:t>
            </a:r>
          </a:p>
          <a:p>
            <a:pPr lvl="1"/>
            <a:r>
              <a:rPr lang="en-US" altLang="zh-TW" dirty="0" smtClean="0"/>
              <a:t>Decompose </a:t>
            </a:r>
            <a:r>
              <a:rPr lang="en-US" altLang="zh-TW" i="1" dirty="0" smtClean="0">
                <a:solidFill>
                  <a:srgbClr val="FF0000"/>
                </a:solidFill>
              </a:rPr>
              <a:t>A = LU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dirty="0" smtClean="0"/>
              <a:t>Solve </a:t>
            </a:r>
            <a:r>
              <a:rPr lang="en-US" altLang="zh-TW" i="1" dirty="0" smtClean="0">
                <a:solidFill>
                  <a:srgbClr val="FF0000"/>
                </a:solidFill>
              </a:rPr>
              <a:t>Ax = b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Assume the solution is </a:t>
            </a:r>
            <a:r>
              <a:rPr lang="en-US" altLang="zh-TW" i="1" dirty="0" smtClean="0"/>
              <a:t>x’</a:t>
            </a:r>
            <a:r>
              <a:rPr lang="en-US" altLang="zh-TW" dirty="0" smtClean="0"/>
              <a:t>, where </a:t>
            </a:r>
            <a:r>
              <a:rPr lang="en-US" altLang="zh-TW" i="1" dirty="0" smtClean="0"/>
              <a:t>x’ = x + </a:t>
            </a:r>
            <a:r>
              <a:rPr lang="el-GR" altLang="zh-TW" i="1" dirty="0" smtClean="0"/>
              <a:t>Δ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Compute residual </a:t>
            </a:r>
            <a:r>
              <a:rPr lang="en-US" altLang="zh-TW" i="1" dirty="0" smtClean="0">
                <a:solidFill>
                  <a:srgbClr val="FF0000"/>
                </a:solidFill>
              </a:rPr>
              <a:t>r = b – Ax’ </a:t>
            </a:r>
            <a:r>
              <a:rPr lang="en-US" altLang="zh-TW" i="1" dirty="0" smtClean="0"/>
              <a:t>= b – A(x+</a:t>
            </a:r>
            <a:r>
              <a:rPr lang="el-GR" altLang="zh-TW" i="1" dirty="0" smtClean="0"/>
              <a:t>Δ</a:t>
            </a:r>
            <a:r>
              <a:rPr lang="en-US" altLang="zh-TW" i="1" dirty="0" smtClean="0"/>
              <a:t>x) = -A</a:t>
            </a:r>
            <a:r>
              <a:rPr lang="el-GR" altLang="zh-TW" i="1" dirty="0" smtClean="0"/>
              <a:t>Δ</a:t>
            </a:r>
            <a:r>
              <a:rPr lang="en-US" altLang="zh-TW" i="1" dirty="0" smtClean="0"/>
              <a:t>x. </a:t>
            </a:r>
          </a:p>
          <a:p>
            <a:pPr lvl="1"/>
            <a:r>
              <a:rPr lang="en-US" altLang="zh-TW" dirty="0" smtClean="0"/>
              <a:t>Since </a:t>
            </a:r>
            <a:r>
              <a:rPr lang="en-US" altLang="zh-TW" i="1" dirty="0" smtClean="0"/>
              <a:t>A</a:t>
            </a:r>
            <a:r>
              <a:rPr lang="en-US" altLang="zh-TW" i="1" baseline="30000" dirty="0" smtClean="0"/>
              <a:t>-1</a:t>
            </a:r>
            <a:r>
              <a:rPr lang="en-US" altLang="zh-TW" i="1" dirty="0" smtClean="0"/>
              <a:t>r = -</a:t>
            </a:r>
            <a:r>
              <a:rPr lang="el-GR" altLang="zh-TW" i="1" dirty="0" smtClean="0"/>
              <a:t>Δ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, we have </a:t>
            </a:r>
            <a:r>
              <a:rPr lang="en-US" altLang="zh-TW" i="1" dirty="0" smtClean="0">
                <a:solidFill>
                  <a:srgbClr val="FF0000"/>
                </a:solidFill>
              </a:rPr>
              <a:t>A(</a:t>
            </a:r>
            <a:r>
              <a:rPr lang="el-GR" altLang="zh-TW" i="1" dirty="0" smtClean="0">
                <a:solidFill>
                  <a:srgbClr val="FF0000"/>
                </a:solidFill>
              </a:rPr>
              <a:t>Δ</a:t>
            </a:r>
            <a:r>
              <a:rPr lang="en-US" altLang="zh-TW" i="1" dirty="0" smtClean="0">
                <a:solidFill>
                  <a:srgbClr val="FF0000"/>
                </a:solidFill>
              </a:rPr>
              <a:t>x) = -r.</a:t>
            </a:r>
          </a:p>
          <a:p>
            <a:pPr lvl="1"/>
            <a:r>
              <a:rPr lang="en-US" altLang="zh-TW" dirty="0" smtClean="0"/>
              <a:t>Solve the </a:t>
            </a:r>
            <a:r>
              <a:rPr lang="en-US" altLang="zh-TW" dirty="0" smtClean="0"/>
              <a:t>above linear </a:t>
            </a:r>
            <a:r>
              <a:rPr lang="en-US" altLang="zh-TW" dirty="0" smtClean="0"/>
              <a:t>system to obtain </a:t>
            </a:r>
            <a:r>
              <a:rPr lang="el-GR" altLang="zh-TW" i="1" dirty="0" smtClean="0"/>
              <a:t>Δ</a:t>
            </a:r>
            <a:r>
              <a:rPr lang="en-US" altLang="zh-TW" i="1" dirty="0" smtClean="0"/>
              <a:t>x.</a:t>
            </a:r>
          </a:p>
          <a:p>
            <a:pPr lvl="1"/>
            <a:r>
              <a:rPr lang="en-US" altLang="zh-TW" dirty="0" smtClean="0"/>
              <a:t>Improve the solution by</a:t>
            </a:r>
          </a:p>
          <a:p>
            <a:pPr marL="457200" lvl="1" indent="0">
              <a:buNone/>
            </a:pPr>
            <a:r>
              <a:rPr lang="en-US" altLang="zh-TW" i="1" dirty="0"/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x = x’ – </a:t>
            </a:r>
            <a:r>
              <a:rPr lang="el-GR" altLang="zh-TW" i="1" dirty="0" smtClean="0">
                <a:solidFill>
                  <a:srgbClr val="FF0000"/>
                </a:solidFill>
              </a:rPr>
              <a:t>Δ</a:t>
            </a:r>
            <a:r>
              <a:rPr lang="en-US" altLang="zh-TW" i="1" dirty="0" smtClean="0">
                <a:solidFill>
                  <a:srgbClr val="FF0000"/>
                </a:solidFill>
              </a:rPr>
              <a:t>x</a:t>
            </a:r>
            <a:r>
              <a:rPr lang="en-US" altLang="zh-TW" i="1" dirty="0" smtClean="0">
                <a:solidFill>
                  <a:srgbClr val="FF0000"/>
                </a:solidFill>
              </a:rPr>
              <a:t>. 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The refinement procedure can be iterated, if the improved solution is not accurate enough.</a:t>
            </a:r>
          </a:p>
          <a:p>
            <a:pPr lvl="1"/>
            <a:r>
              <a:rPr lang="en-US" altLang="zh-TW" dirty="0" smtClean="0"/>
              <a:t>Thus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 are applicable in forming lower- and upper-triangular systems.</a:t>
            </a:r>
          </a:p>
          <a:p>
            <a:pPr lvl="1"/>
            <a:r>
              <a:rPr lang="en-US" altLang="zh-TW" dirty="0" smtClean="0"/>
              <a:t>Each iteration needs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steps instead of 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 steps.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9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Introduction, triangular systems</a:t>
            </a:r>
          </a:p>
          <a:p>
            <a:r>
              <a:rPr lang="en-US" altLang="zh-TW" dirty="0" smtClean="0"/>
              <a:t>Doolittle’s method</a:t>
            </a:r>
          </a:p>
          <a:p>
            <a:r>
              <a:rPr lang="en-US" altLang="zh-TW" dirty="0" smtClean="0"/>
              <a:t>Time complexity</a:t>
            </a:r>
          </a:p>
          <a:p>
            <a:r>
              <a:rPr lang="en-US" altLang="zh-TW" dirty="0" smtClean="0"/>
              <a:t>Error analysis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2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LU-Decomposition: Given a linear system, decompose the coefficient matrix into the product of a lower triangle matrix and an upper triangle matrix.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𝐿𝑈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𝐿𝑈𝑥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i="1" dirty="0" smtClean="0"/>
                  <a:t>L</a:t>
                </a:r>
                <a:r>
                  <a:rPr lang="en-US" altLang="zh-TW" dirty="0" smtClean="0"/>
                  <a:t>: lower triangle matrix, </a:t>
                </a:r>
              </a:p>
              <a:p>
                <a:pPr lvl="1"/>
                <a:r>
                  <a:rPr lang="en-US" altLang="zh-TW" i="1" dirty="0" smtClean="0"/>
                  <a:t>U</a:t>
                </a:r>
                <a:r>
                  <a:rPr lang="en-US" altLang="zh-TW" dirty="0" smtClean="0"/>
                  <a:t>: upper triangle matrix.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62" t="-3100" r="-33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LU-decomposition, </a:t>
            </a:r>
            <a:r>
              <a:rPr lang="en-US" altLang="zh-TW" i="1" dirty="0" smtClean="0"/>
              <a:t>A = L*U</a:t>
            </a:r>
            <a:endParaRPr lang="en-US" altLang="zh-TW" i="1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6056" y="2492896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A</a:t>
            </a:r>
            <a:endParaRPr lang="zh-TW" altLang="en-US" b="1" dirty="0"/>
          </a:p>
        </p:txBody>
      </p:sp>
      <p:sp>
        <p:nvSpPr>
          <p:cNvPr id="6" name="左大括弧 5"/>
          <p:cNvSpPr/>
          <p:nvPr/>
        </p:nvSpPr>
        <p:spPr>
          <a:xfrm>
            <a:off x="4788024" y="2276872"/>
            <a:ext cx="216024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>
            <a:off x="6804248" y="2276872"/>
            <a:ext cx="216024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00922" y="4642060"/>
            <a:ext cx="172819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>
            <a:off x="4312890" y="4426036"/>
            <a:ext cx="216024" cy="1728192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/>
          <p:cNvSpPr/>
          <p:nvPr/>
        </p:nvSpPr>
        <p:spPr>
          <a:xfrm>
            <a:off x="6329114" y="4426036"/>
            <a:ext cx="216024" cy="1728192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135663" y="4653136"/>
            <a:ext cx="172819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/>
          <p:cNvSpPr/>
          <p:nvPr/>
        </p:nvSpPr>
        <p:spPr>
          <a:xfrm>
            <a:off x="6897116" y="4426036"/>
            <a:ext cx="216024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/>
          <p:cNvSpPr/>
          <p:nvPr/>
        </p:nvSpPr>
        <p:spPr>
          <a:xfrm>
            <a:off x="8863855" y="4437112"/>
            <a:ext cx="216024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4611613" y="4646649"/>
            <a:ext cx="1724025" cy="1381125"/>
          </a:xfrm>
          <a:custGeom>
            <a:avLst/>
            <a:gdLst>
              <a:gd name="connsiteX0" fmla="*/ 0 w 1724025"/>
              <a:gd name="connsiteY0" fmla="*/ 0 h 1381125"/>
              <a:gd name="connsiteX1" fmla="*/ 0 w 1724025"/>
              <a:gd name="connsiteY1" fmla="*/ 1381125 h 1381125"/>
              <a:gd name="connsiteX2" fmla="*/ 1724025 w 1724025"/>
              <a:gd name="connsiteY2" fmla="*/ 1362075 h 1381125"/>
              <a:gd name="connsiteX3" fmla="*/ 0 w 1724025"/>
              <a:gd name="connsiteY3" fmla="*/ 0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25" h="1381125">
                <a:moveTo>
                  <a:pt x="0" y="0"/>
                </a:moveTo>
                <a:lnTo>
                  <a:pt x="0" y="1381125"/>
                </a:lnTo>
                <a:lnTo>
                  <a:pt x="1724025" y="13620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手繪多邊形 15"/>
          <p:cNvSpPr/>
          <p:nvPr/>
        </p:nvSpPr>
        <p:spPr>
          <a:xfrm>
            <a:off x="7135663" y="4675224"/>
            <a:ext cx="1724025" cy="1352550"/>
          </a:xfrm>
          <a:custGeom>
            <a:avLst/>
            <a:gdLst>
              <a:gd name="connsiteX0" fmla="*/ 0 w 1724025"/>
              <a:gd name="connsiteY0" fmla="*/ 0 h 1352550"/>
              <a:gd name="connsiteX1" fmla="*/ 1724025 w 1724025"/>
              <a:gd name="connsiteY1" fmla="*/ 0 h 1352550"/>
              <a:gd name="connsiteX2" fmla="*/ 1724025 w 1724025"/>
              <a:gd name="connsiteY2" fmla="*/ 1352550 h 1352550"/>
              <a:gd name="connsiteX3" fmla="*/ 0 w 1724025"/>
              <a:gd name="connsiteY3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25" h="1352550">
                <a:moveTo>
                  <a:pt x="0" y="0"/>
                </a:moveTo>
                <a:lnTo>
                  <a:pt x="1724025" y="0"/>
                </a:lnTo>
                <a:lnTo>
                  <a:pt x="1724025" y="13525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U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等於 16"/>
          <p:cNvSpPr/>
          <p:nvPr/>
        </p:nvSpPr>
        <p:spPr>
          <a:xfrm>
            <a:off x="7236296" y="3176972"/>
            <a:ext cx="769466" cy="39604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乘號 17"/>
          <p:cNvSpPr/>
          <p:nvPr/>
        </p:nvSpPr>
        <p:spPr>
          <a:xfrm>
            <a:off x="6631482" y="5121188"/>
            <a:ext cx="257572" cy="3600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3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After the LU-Decomposition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Once </a:t>
                </a:r>
                <a:r>
                  <a:rPr lang="en-US" altLang="zh-TW" b="1" i="1" dirty="0" smtClean="0"/>
                  <a:t>A</a:t>
                </a:r>
                <a:r>
                  <a:rPr lang="en-US" altLang="zh-TW" dirty="0" smtClean="0"/>
                  <a:t> had been decomposed into </a:t>
                </a:r>
                <a:r>
                  <a:rPr lang="en-US" altLang="zh-TW" b="1" i="1" dirty="0" smtClean="0"/>
                  <a:t>L</a:t>
                </a:r>
                <a:r>
                  <a:rPr lang="en-US" altLang="zh-TW" dirty="0" smtClean="0"/>
                  <a:t> and </a:t>
                </a:r>
                <a:r>
                  <a:rPr lang="en-US" altLang="zh-TW" b="1" i="1" dirty="0" smtClean="0"/>
                  <a:t>U</a:t>
                </a:r>
                <a:r>
                  <a:rPr lang="en-US" altLang="zh-TW" dirty="0" smtClean="0"/>
                  <a:t>, the origin system can be solved by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𝐴𝑥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𝑈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lvl="1"/>
                <a:r>
                  <a:rPr lang="en-US" altLang="zh-TW" dirty="0" smtClean="0"/>
                  <a:t>We </a:t>
                </a:r>
                <a:r>
                  <a:rPr lang="en-US" altLang="zh-TW" dirty="0"/>
                  <a:t>have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𝐿𝑈𝑥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/>
                      </a:rPr>
                      <m:t>y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𝑈𝑥</m:t>
                    </m:r>
                  </m:oMath>
                </a14:m>
                <a:r>
                  <a:rPr lang="en-US" altLang="zh-TW" dirty="0" smtClean="0"/>
                  <a:t>, we have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𝑈𝑥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 →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𝐿𝑦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Solve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𝐿𝑦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/>
                  <a:t>by using </a:t>
                </a:r>
                <a:r>
                  <a:rPr lang="en-US" altLang="zh-TW" dirty="0" smtClean="0"/>
                  <a:t>forward </a:t>
                </a:r>
                <a:r>
                  <a:rPr lang="en-US" altLang="zh-TW" dirty="0" smtClean="0"/>
                  <a:t>substitution.</a:t>
                </a:r>
              </a:p>
              <a:p>
                <a:pPr lvl="1"/>
                <a:r>
                  <a:rPr lang="en-US" altLang="zh-TW" dirty="0" smtClean="0"/>
                  <a:t>Assume the solution of the lower triangle system is </a:t>
                </a:r>
                <a:r>
                  <a:rPr lang="en-US" altLang="zh-TW" i="1" dirty="0" smtClean="0"/>
                  <a:t>y*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Then the unknown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can be solved from the following upper triangle system by </a:t>
                </a:r>
                <a:r>
                  <a:rPr lang="en-US" altLang="zh-TW" dirty="0" smtClean="0"/>
                  <a:t>backward </a:t>
                </a:r>
                <a:r>
                  <a:rPr lang="en-US" altLang="zh-TW" dirty="0" smtClean="0"/>
                  <a:t>substitution.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𝑈𝑥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774" r="-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LU-Decomposition?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In some </a:t>
            </a:r>
            <a:r>
              <a:rPr lang="en-US" altLang="zh-TW" dirty="0" smtClean="0"/>
              <a:t>systems, </a:t>
            </a:r>
            <a:r>
              <a:rPr lang="en-US" altLang="zh-TW" dirty="0"/>
              <a:t>the coefficient matrix </a:t>
            </a:r>
            <a:r>
              <a:rPr lang="en-US" altLang="zh-TW" b="1" i="1" dirty="0"/>
              <a:t>A</a:t>
            </a:r>
            <a:r>
              <a:rPr lang="en-US" altLang="zh-TW" dirty="0"/>
              <a:t> is invariant while the </a:t>
            </a:r>
            <a:r>
              <a:rPr lang="en-US" altLang="zh-TW" i="1" dirty="0" err="1"/>
              <a:t>rhs</a:t>
            </a:r>
            <a:r>
              <a:rPr lang="en-US" altLang="zh-TW" dirty="0"/>
              <a:t> </a:t>
            </a:r>
            <a:r>
              <a:rPr lang="en-US" altLang="zh-TW" b="1" i="1" dirty="0"/>
              <a:t>b</a:t>
            </a:r>
            <a:r>
              <a:rPr lang="en-US" altLang="zh-TW" dirty="0"/>
              <a:t> varies with time.</a:t>
            </a:r>
          </a:p>
          <a:p>
            <a:r>
              <a:rPr lang="en-US" altLang="zh-TW" dirty="0"/>
              <a:t>We decompose </a:t>
            </a:r>
            <a:r>
              <a:rPr lang="en-US" altLang="zh-TW" b="1" i="1" dirty="0"/>
              <a:t>A</a:t>
            </a:r>
            <a:r>
              <a:rPr lang="en-US" altLang="zh-TW" dirty="0"/>
              <a:t> into </a:t>
            </a:r>
            <a:r>
              <a:rPr lang="en-US" altLang="zh-TW" b="1" i="1" dirty="0"/>
              <a:t>A </a:t>
            </a:r>
            <a:r>
              <a:rPr lang="en-US" altLang="zh-TW" i="1" dirty="0"/>
              <a:t>= </a:t>
            </a:r>
            <a:r>
              <a:rPr lang="en-US" altLang="zh-TW" b="1" i="1" dirty="0"/>
              <a:t>L</a:t>
            </a:r>
            <a:r>
              <a:rPr lang="en-US" altLang="zh-TW" i="1" dirty="0"/>
              <a:t>*</a:t>
            </a:r>
            <a:r>
              <a:rPr lang="en-US" altLang="zh-TW" b="1" i="1" dirty="0"/>
              <a:t>U</a:t>
            </a:r>
            <a:r>
              <a:rPr lang="en-US" altLang="zh-TW" i="1" dirty="0"/>
              <a:t> </a:t>
            </a:r>
            <a:r>
              <a:rPr lang="en-US" altLang="zh-TW" dirty="0"/>
              <a:t>by using a high precision method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Then solve the system by using backward and forward substitution for each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Benefits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Less time complexity</a:t>
            </a:r>
            <a:r>
              <a:rPr lang="en-US" altLang="zh-TW" dirty="0" smtClean="0"/>
              <a:t>: LU-decomposition needs 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/3) time steps, but the substitution computations require only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/2) each. If the system has to be solved repeatedly, we save a lot of costs.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Less errors</a:t>
            </a:r>
            <a:r>
              <a:rPr lang="en-US" altLang="zh-TW" dirty="0" smtClean="0"/>
              <a:t>: </a:t>
            </a:r>
            <a:r>
              <a:rPr lang="en-US" altLang="zh-TW" dirty="0" smtClean="0"/>
              <a:t>if </a:t>
            </a:r>
            <a:r>
              <a:rPr lang="en-US" altLang="zh-TW" dirty="0" smtClean="0"/>
              <a:t>the LU-decomposition is performed in a higher precision environment, the errors in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 are relatively less. Backward- and forward-substitution  are numerical stable. The whole process generates smaller errors than Gaussian elimination.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8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of Doolittle’s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Using special </a:t>
                </a:r>
                <a:r>
                  <a:rPr lang="en-US" altLang="zh-TW" b="1" i="1" dirty="0" smtClean="0"/>
                  <a:t>L</a:t>
                </a:r>
                <a:r>
                  <a:rPr lang="en-US" altLang="zh-TW" dirty="0" smtClean="0"/>
                  <a:t> and </a:t>
                </a:r>
                <a:r>
                  <a:rPr lang="en-US" altLang="zh-TW" b="1" i="1" dirty="0" smtClean="0"/>
                  <a:t>U</a:t>
                </a:r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for this purpose: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=1.0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𝑖𝑓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----- (1)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=0,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𝑖𝑓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dirty="0" smtClean="0"/>
                  <a:t>   --------------- (2)</a:t>
                </a:r>
              </a:p>
              <a:p>
                <a:r>
                  <a:rPr lang="en-US" altLang="zh-TW" dirty="0" smtClean="0"/>
                  <a:t>Equations of </a:t>
                </a:r>
                <a:r>
                  <a:rPr lang="en-US" altLang="zh-TW" i="1" dirty="0" err="1" smtClean="0"/>
                  <a:t>a</a:t>
                </a:r>
                <a:r>
                  <a:rPr lang="en-US" altLang="zh-TW" i="1" baseline="-25000" dirty="0" err="1" smtClean="0"/>
                  <a:t>ij</a:t>
                </a:r>
                <a:r>
                  <a:rPr lang="en-US" altLang="zh-TW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  <m:r>
                      <a:rPr lang="en-US" altLang="zh-TW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r>
                  <a:rPr lang="en-US" altLang="zh-TW" dirty="0" smtClean="0"/>
                  <a:t>Applying (1) and (2), we have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min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 ------------ (3) </a:t>
                </a:r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>
                    <a:solidFill>
                      <a:srgbClr val="0070C0"/>
                    </a:solidFill>
                  </a:rPr>
                  <a:t>We compute </a:t>
                </a:r>
                <a:r>
                  <a:rPr lang="en-US" altLang="zh-TW" b="1" i="1" dirty="0" smtClean="0">
                    <a:solidFill>
                      <a:srgbClr val="0070C0"/>
                    </a:solidFill>
                  </a:rPr>
                  <a:t>L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column by column and compute </a:t>
                </a:r>
                <a:r>
                  <a:rPr lang="en-US" altLang="zh-TW" b="1" i="1" dirty="0" smtClean="0">
                    <a:solidFill>
                      <a:srgbClr val="0070C0"/>
                    </a:solidFill>
                  </a:rPr>
                  <a:t>U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 row by row</a:t>
                </a:r>
                <a:r>
                  <a:rPr lang="en-US" altLang="zh-TW" dirty="0" smtClean="0"/>
                  <a:t> according to equation (3).</a:t>
                </a:r>
              </a:p>
              <a:p>
                <a:pPr lvl="1"/>
                <a:r>
                  <a:rPr lang="en-US" altLang="zh-TW" dirty="0" smtClean="0"/>
                  <a:t>From column </a:t>
                </a:r>
                <a:r>
                  <a:rPr lang="en-US" altLang="zh-TW" i="1" dirty="0" smtClean="0"/>
                  <a:t>0</a:t>
                </a:r>
                <a:r>
                  <a:rPr lang="en-US" altLang="zh-TW" dirty="0" smtClean="0"/>
                  <a:t> to column </a:t>
                </a:r>
                <a:r>
                  <a:rPr lang="en-US" altLang="zh-TW" i="1" dirty="0" smtClean="0"/>
                  <a:t>n-1</a:t>
                </a:r>
                <a:r>
                  <a:rPr lang="en-US" altLang="zh-TW" dirty="0" smtClean="0"/>
                  <a:t> for </a:t>
                </a:r>
                <a:r>
                  <a:rPr lang="en-US" altLang="zh-TW" b="1" i="1" dirty="0" smtClean="0"/>
                  <a:t>L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From row </a:t>
                </a:r>
                <a:r>
                  <a:rPr lang="en-US" altLang="zh-TW" i="1" dirty="0" smtClean="0"/>
                  <a:t>0</a:t>
                </a:r>
                <a:r>
                  <a:rPr lang="en-US" altLang="zh-TW" dirty="0" smtClean="0"/>
                  <a:t> to row </a:t>
                </a:r>
                <a:r>
                  <a:rPr lang="en-US" altLang="zh-TW" i="1" dirty="0" smtClean="0"/>
                  <a:t>n-1</a:t>
                </a:r>
                <a:r>
                  <a:rPr lang="en-US" altLang="zh-TW" dirty="0" smtClean="0"/>
                  <a:t> for </a:t>
                </a:r>
                <a:r>
                  <a:rPr lang="en-US" altLang="zh-TW" b="1" i="1" dirty="0" smtClean="0"/>
                  <a:t>U</a:t>
                </a:r>
                <a:r>
                  <a:rPr lang="en-US" altLang="zh-TW" dirty="0" smtClean="0"/>
                  <a:t>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084168" y="2132856"/>
            <a:ext cx="201622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084168" y="2132856"/>
            <a:ext cx="2016224" cy="1656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660232" y="40050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ij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97179" y="29747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&gt;j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00765" y="227687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i="1" dirty="0" err="1" smtClean="0"/>
              <a:t>i</a:t>
            </a:r>
            <a:r>
              <a:rPr lang="en-US" altLang="zh-TW" i="1" dirty="0"/>
              <a:t>&lt;</a:t>
            </a:r>
            <a:r>
              <a:rPr lang="en-US" altLang="zh-TW" i="1" dirty="0" smtClean="0"/>
              <a:t>j</a:t>
            </a:r>
            <a:endParaRPr lang="zh-TW" altLang="en-US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35193" y="32129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=j</a:t>
            </a:r>
            <a:endParaRPr lang="zh-TW" altLang="en-US" i="1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116930" y="1988840"/>
            <a:ext cx="1207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22007" y="278875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solidFill>
                  <a:srgbClr val="FF0000"/>
                </a:solidFill>
              </a:rPr>
              <a:t>i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93270" y="18041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>
                <a:solidFill>
                  <a:srgbClr val="FF0000"/>
                </a:solidFill>
              </a:rPr>
              <a:t>j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936131" y="2055726"/>
            <a:ext cx="0" cy="69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手繪多邊形 48"/>
          <p:cNvSpPr/>
          <p:nvPr/>
        </p:nvSpPr>
        <p:spPr>
          <a:xfrm>
            <a:off x="4599709" y="4627418"/>
            <a:ext cx="822036" cy="1394691"/>
          </a:xfrm>
          <a:custGeom>
            <a:avLst/>
            <a:gdLst>
              <a:gd name="connsiteX0" fmla="*/ 0 w 822036"/>
              <a:gd name="connsiteY0" fmla="*/ 0 h 1394691"/>
              <a:gd name="connsiteX1" fmla="*/ 27709 w 822036"/>
              <a:gd name="connsiteY1" fmla="*/ 1385455 h 1394691"/>
              <a:gd name="connsiteX2" fmla="*/ 822036 w 822036"/>
              <a:gd name="connsiteY2" fmla="*/ 1394691 h 1394691"/>
              <a:gd name="connsiteX3" fmla="*/ 822036 w 822036"/>
              <a:gd name="connsiteY3" fmla="*/ 674255 h 1394691"/>
              <a:gd name="connsiteX4" fmla="*/ 0 w 822036"/>
              <a:gd name="connsiteY4" fmla="*/ 0 h 1394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036" h="1394691">
                <a:moveTo>
                  <a:pt x="0" y="0"/>
                </a:moveTo>
                <a:lnTo>
                  <a:pt x="27709" y="1385455"/>
                </a:lnTo>
                <a:lnTo>
                  <a:pt x="822036" y="1394691"/>
                </a:lnTo>
                <a:lnTo>
                  <a:pt x="822036" y="6742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47"/>
          <p:cNvSpPr/>
          <p:nvPr/>
        </p:nvSpPr>
        <p:spPr>
          <a:xfrm>
            <a:off x="6908800" y="4682836"/>
            <a:ext cx="1708727" cy="637309"/>
          </a:xfrm>
          <a:custGeom>
            <a:avLst/>
            <a:gdLst>
              <a:gd name="connsiteX0" fmla="*/ 0 w 1708727"/>
              <a:gd name="connsiteY0" fmla="*/ 0 h 637309"/>
              <a:gd name="connsiteX1" fmla="*/ 1708727 w 1708727"/>
              <a:gd name="connsiteY1" fmla="*/ 0 h 637309"/>
              <a:gd name="connsiteX2" fmla="*/ 1708727 w 1708727"/>
              <a:gd name="connsiteY2" fmla="*/ 637309 h 637309"/>
              <a:gd name="connsiteX3" fmla="*/ 803564 w 1708727"/>
              <a:gd name="connsiteY3" fmla="*/ 637309 h 637309"/>
              <a:gd name="connsiteX4" fmla="*/ 0 w 1708727"/>
              <a:gd name="connsiteY4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727" h="637309">
                <a:moveTo>
                  <a:pt x="0" y="0"/>
                </a:moveTo>
                <a:lnTo>
                  <a:pt x="1708727" y="0"/>
                </a:lnTo>
                <a:lnTo>
                  <a:pt x="1708727" y="637309"/>
                </a:lnTo>
                <a:lnTo>
                  <a:pt x="803564" y="6373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Illustration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800" dirty="0" smtClean="0"/>
                  <a:t>Relation between </a:t>
                </a:r>
                <a:r>
                  <a:rPr lang="en-US" altLang="zh-TW" sz="2800" i="1" dirty="0" err="1" smtClean="0"/>
                  <a:t>a</a:t>
                </a:r>
                <a:r>
                  <a:rPr lang="en-US" altLang="zh-TW" sz="2800" i="1" baseline="-25000" dirty="0" err="1" smtClean="0"/>
                  <a:t>ij</a:t>
                </a:r>
                <a:r>
                  <a:rPr lang="en-US" altLang="zh-TW" sz="2800" dirty="0" smtClean="0"/>
                  <a:t>, </a:t>
                </a:r>
                <a:r>
                  <a:rPr lang="en-US" altLang="zh-TW" sz="2800" i="1" dirty="0" err="1" smtClean="0"/>
                  <a:t>l</a:t>
                </a:r>
                <a:r>
                  <a:rPr lang="en-US" altLang="zh-TW" sz="2800" i="1" baseline="-25000" dirty="0" err="1" smtClean="0"/>
                  <a:t>ik</a:t>
                </a:r>
                <a:r>
                  <a:rPr lang="en-US" altLang="zh-TW" sz="2800" dirty="0" smtClean="0"/>
                  <a:t>, and </a:t>
                </a:r>
                <a:r>
                  <a:rPr lang="en-US" altLang="zh-TW" sz="2800" i="1" dirty="0" err="1" smtClean="0"/>
                  <a:t>u</a:t>
                </a:r>
                <a:r>
                  <a:rPr lang="en-US" altLang="zh-TW" sz="2800" i="1" baseline="-25000" dirty="0" err="1" smtClean="0"/>
                  <a:t>kj</a:t>
                </a:r>
                <a:r>
                  <a:rPr lang="en-US" altLang="zh-TW" sz="2800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/>
                          </a:rPr>
                          <m:t>min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sz="2800" dirty="0" smtClean="0"/>
                  <a:t>Compute </a:t>
                </a:r>
                <a:r>
                  <a:rPr lang="en-US" altLang="zh-TW" sz="2800" b="1" i="1" dirty="0"/>
                  <a:t>L</a:t>
                </a:r>
                <a:r>
                  <a:rPr lang="en-US" altLang="zh-TW" sz="2800" dirty="0"/>
                  <a:t> column by column and compute </a:t>
                </a:r>
                <a:r>
                  <a:rPr lang="en-US" altLang="zh-TW" sz="2800" b="1" i="1" dirty="0"/>
                  <a:t>U</a:t>
                </a:r>
                <a:r>
                  <a:rPr lang="en-US" altLang="zh-TW" sz="2800" dirty="0"/>
                  <a:t> row by </a:t>
                </a:r>
                <a:r>
                  <a:rPr lang="en-US" altLang="zh-TW" sz="2800" dirty="0" smtClean="0"/>
                  <a:t>row // </a:t>
                </a:r>
                <a:r>
                  <a:rPr lang="en-US" altLang="zh-TW" sz="2800" dirty="0" smtClean="0">
                    <a:solidFill>
                      <a:srgbClr val="0070C0"/>
                    </a:solidFill>
                  </a:rPr>
                  <a:t>shaded entries had been computed</a:t>
                </a:r>
                <a:r>
                  <a:rPr lang="en-US" altLang="zh-TW" sz="2800" dirty="0" smtClean="0"/>
                  <a:t>, </a:t>
                </a:r>
                <a:r>
                  <a:rPr lang="en-US" altLang="zh-TW" sz="2800" i="1" dirty="0" smtClean="0"/>
                  <a:t>0~k-1</a:t>
                </a:r>
                <a:r>
                  <a:rPr lang="en-US" altLang="zh-TW" sz="2800" dirty="0" smtClean="0"/>
                  <a:t>.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0" name="內容版面配置區 3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43608" y="4581128"/>
            <a:ext cx="1728192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600922" y="4642060"/>
            <a:ext cx="172819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880967" y="4661110"/>
            <a:ext cx="172819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4609529" y="4646648"/>
            <a:ext cx="1724025" cy="1381125"/>
          </a:xfrm>
          <a:custGeom>
            <a:avLst/>
            <a:gdLst>
              <a:gd name="connsiteX0" fmla="*/ 0 w 1724025"/>
              <a:gd name="connsiteY0" fmla="*/ 0 h 1381125"/>
              <a:gd name="connsiteX1" fmla="*/ 0 w 1724025"/>
              <a:gd name="connsiteY1" fmla="*/ 1381125 h 1381125"/>
              <a:gd name="connsiteX2" fmla="*/ 1724025 w 1724025"/>
              <a:gd name="connsiteY2" fmla="*/ 1362075 h 1381125"/>
              <a:gd name="connsiteX3" fmla="*/ 0 w 1724025"/>
              <a:gd name="connsiteY3" fmla="*/ 0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25" h="1381125">
                <a:moveTo>
                  <a:pt x="0" y="0"/>
                </a:moveTo>
                <a:lnTo>
                  <a:pt x="0" y="1381125"/>
                </a:lnTo>
                <a:lnTo>
                  <a:pt x="1724025" y="1362075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6883050" y="4683680"/>
            <a:ext cx="1724025" cy="1352550"/>
          </a:xfrm>
          <a:custGeom>
            <a:avLst/>
            <a:gdLst>
              <a:gd name="connsiteX0" fmla="*/ 0 w 1724025"/>
              <a:gd name="connsiteY0" fmla="*/ 0 h 1352550"/>
              <a:gd name="connsiteX1" fmla="*/ 1724025 w 1724025"/>
              <a:gd name="connsiteY1" fmla="*/ 0 h 1352550"/>
              <a:gd name="connsiteX2" fmla="*/ 1724025 w 1724025"/>
              <a:gd name="connsiteY2" fmla="*/ 1352550 h 1352550"/>
              <a:gd name="connsiteX3" fmla="*/ 0 w 1724025"/>
              <a:gd name="connsiteY3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025" h="1352550">
                <a:moveTo>
                  <a:pt x="0" y="0"/>
                </a:moveTo>
                <a:lnTo>
                  <a:pt x="1724025" y="0"/>
                </a:lnTo>
                <a:lnTo>
                  <a:pt x="1724025" y="135255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於 31"/>
          <p:cNvSpPr/>
          <p:nvPr/>
        </p:nvSpPr>
        <p:spPr>
          <a:xfrm>
            <a:off x="3419872" y="5067182"/>
            <a:ext cx="769466" cy="39604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乘號 32"/>
          <p:cNvSpPr/>
          <p:nvPr/>
        </p:nvSpPr>
        <p:spPr>
          <a:xfrm>
            <a:off x="6464596" y="5146116"/>
            <a:ext cx="257572" cy="36004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/>
          <p:cNvCxnSpPr/>
          <p:nvPr/>
        </p:nvCxnSpPr>
        <p:spPr>
          <a:xfrm>
            <a:off x="1043608" y="5517232"/>
            <a:ext cx="1728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1" idx="0"/>
            <a:endCxn id="21" idx="2"/>
          </p:cNvCxnSpPr>
          <p:nvPr/>
        </p:nvCxnSpPr>
        <p:spPr>
          <a:xfrm>
            <a:off x="1907704" y="4581128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1835696" y="5463226"/>
            <a:ext cx="144016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/>
          <p:nvPr/>
        </p:nvCxnSpPr>
        <p:spPr>
          <a:xfrm>
            <a:off x="4609529" y="5661248"/>
            <a:ext cx="125861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751066" y="4659622"/>
            <a:ext cx="0" cy="67758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4609529" y="5661248"/>
            <a:ext cx="85548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367171" y="509389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ij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767006" y="528783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i="1" dirty="0" err="1" smtClean="0">
                <a:solidFill>
                  <a:schemeClr val="bg1"/>
                </a:solidFill>
              </a:rPr>
              <a:t>l</a:t>
            </a:r>
            <a:r>
              <a:rPr lang="en-US" altLang="zh-TW" i="1" baseline="-25000" dirty="0" err="1" smtClean="0">
                <a:solidFill>
                  <a:schemeClr val="bg1"/>
                </a:solidFill>
              </a:rPr>
              <a:t>ik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236296" y="470837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i="1" dirty="0" err="1" smtClean="0">
                <a:solidFill>
                  <a:schemeClr val="bg1"/>
                </a:solidFill>
              </a:rPr>
              <a:t>u</a:t>
            </a:r>
            <a:r>
              <a:rPr lang="en-US" altLang="zh-TW" i="1" baseline="-25000" dirty="0" err="1" smtClean="0">
                <a:solidFill>
                  <a:schemeClr val="bg1"/>
                </a:solidFill>
              </a:rPr>
              <a:t>ik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1249" y="547094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Row </a:t>
            </a:r>
            <a:r>
              <a:rPr lang="en-US" altLang="zh-TW" i="1" dirty="0" err="1" smtClean="0">
                <a:solidFill>
                  <a:srgbClr val="C00000"/>
                </a:solidFill>
              </a:rPr>
              <a:t>i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1221" y="421384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Col. j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2098" y="5344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2248" y="49250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3760" y="6165304"/>
            <a:ext cx="77798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48464" y="4682836"/>
            <a:ext cx="0" cy="6373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8754" y="612367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k</a:t>
            </a:r>
            <a:endParaRPr lang="zh-TW" alt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8632825" y="440688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k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0828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Doolittle’s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3300" dirty="0" smtClean="0"/>
                  <a:t>For the 0</a:t>
                </a:r>
                <a:r>
                  <a:rPr lang="en-US" altLang="zh-TW" sz="3300" baseline="30000" dirty="0" smtClean="0"/>
                  <a:t>th</a:t>
                </a:r>
                <a:r>
                  <a:rPr lang="en-US" altLang="zh-TW" sz="3300" dirty="0" smtClean="0"/>
                  <a:t> column of </a:t>
                </a:r>
                <a:r>
                  <a:rPr lang="en-US" altLang="zh-TW" sz="3300" b="1" i="1" dirty="0" smtClean="0"/>
                  <a:t>L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</a:rPr>
                      <m:t>=1.0</m:t>
                    </m:r>
                  </m:oMath>
                </a14:m>
                <a:r>
                  <a:rPr lang="en-US" altLang="zh-TW" sz="2800" i="1" dirty="0" smtClean="0">
                    <a:latin typeface="Cambria Math"/>
                  </a:rPr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sz="2400" dirty="0" smtClean="0"/>
              </a:p>
              <a:p>
                <a:pPr marL="457200" lvl="1" indent="0">
                  <a:buNone/>
                </a:pPr>
                <a:r>
                  <a:rPr lang="en-US" altLang="zh-TW" sz="2800" dirty="0" smtClean="0"/>
                  <a:t>//first column of </a:t>
                </a:r>
                <a:r>
                  <a:rPr lang="en-US" altLang="zh-TW" sz="2800" i="1" dirty="0" smtClean="0"/>
                  <a:t>L</a:t>
                </a:r>
                <a:r>
                  <a:rPr lang="en-US" altLang="zh-TW" sz="280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800" dirty="0" smtClean="0"/>
                  <a:t>. </a:t>
                </a:r>
              </a:p>
              <a:p>
                <a:pPr lvl="1"/>
                <a:endParaRPr lang="en-US" altLang="zh-TW" sz="2800" dirty="0" smtClean="0"/>
              </a:p>
              <a:p>
                <a:r>
                  <a:rPr lang="en-US" altLang="zh-TW" sz="3300" dirty="0" smtClean="0"/>
                  <a:t>For the 0</a:t>
                </a:r>
                <a:r>
                  <a:rPr lang="en-US" altLang="zh-TW" sz="3300" baseline="30000" dirty="0" smtClean="0"/>
                  <a:t>th</a:t>
                </a:r>
                <a:r>
                  <a:rPr lang="en-US" altLang="zh-TW" sz="3300" dirty="0" smtClean="0"/>
                  <a:t> row of </a:t>
                </a:r>
                <a:r>
                  <a:rPr lang="en-US" altLang="zh-TW" sz="3300" b="1" dirty="0" smtClean="0"/>
                  <a:t>U</a:t>
                </a:r>
                <a:r>
                  <a:rPr lang="en-US" altLang="zh-TW" sz="3300" dirty="0" smtClean="0"/>
                  <a:t> 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0</m:t>
                        </m:r>
                        <m:r>
                          <a:rPr lang="en-US" altLang="zh-TW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. 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2426" r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16016" y="1412776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0070C0"/>
                    </a:solidFill>
                  </a:rPr>
                  <a:t>Basic rules</a:t>
                </a:r>
              </a:p>
              <a:p>
                <a:pPr marL="40005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 smtClean="0">
                    <a:solidFill>
                      <a:srgbClr val="0070C0"/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/>
                          </a:rPr>
                          <m:t>min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 ,</a:t>
                </a:r>
              </a:p>
              <a:p>
                <a:pPr marL="857250" lvl="2" indent="0">
                  <a:buNone/>
                </a:pP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=0, 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𝑖𝑓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=0, 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𝑖𝑓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0070C0"/>
                    </a:solidFill>
                  </a:rPr>
                  <a:t>Principles</a:t>
                </a:r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</a:rPr>
                  <a:t>Compute </a:t>
                </a:r>
                <a:r>
                  <a:rPr lang="en-US" altLang="zh-TW" b="1" dirty="0">
                    <a:solidFill>
                      <a:srgbClr val="0070C0"/>
                    </a:solidFill>
                  </a:rPr>
                  <a:t>L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 column by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column</a:t>
                </a:r>
              </a:p>
              <a:p>
                <a:pPr lvl="1"/>
                <a:r>
                  <a:rPr lang="en-US" altLang="zh-TW" dirty="0" smtClean="0">
                    <a:solidFill>
                      <a:srgbClr val="0070C0"/>
                    </a:solidFill>
                  </a:rPr>
                  <a:t>Compute </a:t>
                </a:r>
                <a:r>
                  <a:rPr lang="en-US" altLang="zh-TW" b="1" dirty="0">
                    <a:solidFill>
                      <a:srgbClr val="0070C0"/>
                    </a:solidFill>
                  </a:rPr>
                  <a:t>U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 row by row</a:t>
                </a:r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16016" y="1412776"/>
                <a:ext cx="4038600" cy="4525963"/>
              </a:xfrm>
              <a:blipFill>
                <a:blip r:embed="rId3"/>
                <a:stretch>
                  <a:fillRect l="-2259" t="-21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LU-decomposition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8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Doolittle’s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600200"/>
                <a:ext cx="4656376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For the </a:t>
                </a:r>
                <a:r>
                  <a:rPr lang="en-US" altLang="zh-TW" i="1" dirty="0" err="1" smtClean="0"/>
                  <a:t>m</a:t>
                </a:r>
                <a:r>
                  <a:rPr lang="en-US" altLang="zh-TW" i="1" baseline="30000" dirty="0" err="1" smtClean="0"/>
                  <a:t>th</a:t>
                </a:r>
                <a:r>
                  <a:rPr lang="en-US" altLang="zh-TW" dirty="0" smtClean="0"/>
                  <a:t> column of </a:t>
                </a:r>
                <a:r>
                  <a:rPr lang="en-US" altLang="zh-TW" b="1" i="1" dirty="0" smtClean="0"/>
                  <a:t>L</a:t>
                </a:r>
                <a:r>
                  <a:rPr lang="en-US" altLang="zh-TW" b="1" dirty="0" smtClean="0"/>
                  <a:t>, </a:t>
                </a:r>
                <a:r>
                  <a:rPr lang="en-US" altLang="zh-TW" dirty="0" smtClean="0"/>
                  <a:t>m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≧1</a:t>
                </a:r>
                <a:r>
                  <a:rPr lang="en-US" altLang="zh-TW" dirty="0" smtClean="0"/>
                  <a:t>::</a:t>
                </a:r>
              </a:p>
              <a:p>
                <a:pPr lvl="1"/>
                <a:r>
                  <a:rPr lang="en-US" altLang="zh-TW" dirty="0" smtClean="0"/>
                  <a:t>Columns </a:t>
                </a:r>
                <a:r>
                  <a:rPr lang="en-US" altLang="zh-TW" dirty="0" smtClean="0"/>
                  <a:t>0~</a:t>
                </a:r>
                <a:r>
                  <a:rPr lang="en-US" altLang="zh-TW" i="1" dirty="0" smtClean="0"/>
                  <a:t>m-1 </a:t>
                </a:r>
                <a:r>
                  <a:rPr lang="en-US" altLang="zh-TW" dirty="0" smtClean="0"/>
                  <a:t>of </a:t>
                </a:r>
                <a:r>
                  <a:rPr lang="en-US" altLang="zh-TW" b="1" i="1" dirty="0" smtClean="0"/>
                  <a:t>L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and rows </a:t>
                </a:r>
                <a:r>
                  <a:rPr lang="en-US" altLang="zh-TW" i="1" dirty="0" smtClean="0"/>
                  <a:t>0~m-1 </a:t>
                </a:r>
                <a:r>
                  <a:rPr lang="en-US" altLang="zh-TW" dirty="0" smtClean="0"/>
                  <a:t>of </a:t>
                </a:r>
                <a:r>
                  <a:rPr lang="en-US" altLang="zh-TW" b="1" i="1" dirty="0" smtClean="0"/>
                  <a:t>U</a:t>
                </a:r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have been computed. 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𝑖𝑚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i="1" dirty="0" err="1"/>
                  <a:t>i</a:t>
                </a:r>
                <a:r>
                  <a:rPr lang="en-US" altLang="zh-TW" i="1" dirty="0" smtClean="0"/>
                  <a:t> </a:t>
                </a:r>
                <a:r>
                  <a:rPr lang="en-US" altLang="zh-TW" i="1" dirty="0" smtClean="0">
                    <a:latin typeface="Times New Roman"/>
                    <a:cs typeface="Times New Roman"/>
                  </a:rPr>
                  <a:t>≥ m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,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  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𝑖𝑚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𝑚𝑚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857250" lvl="2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𝑚𝑚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𝑚𝑚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𝑚𝑚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pPr lvl="2"/>
                <a:endParaRPr lang="en-US" altLang="zh-TW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𝑖𝑚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𝑘𝑚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𝑚𝑚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2"/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𝑚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600200"/>
                <a:ext cx="4656376" cy="4525963"/>
              </a:xfrm>
              <a:blipFill>
                <a:blip r:embed="rId2"/>
                <a:stretch>
                  <a:fillRect l="-1963" t="-3235" r="-35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Configuration in the </a:t>
            </a:r>
            <a:r>
              <a:rPr lang="en-US" altLang="zh-TW" i="1" dirty="0" smtClean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-</a:t>
            </a:r>
            <a:r>
              <a:rPr lang="en-US" altLang="zh-TW" dirty="0" err="1" smtClean="0">
                <a:solidFill>
                  <a:srgbClr val="0070C0"/>
                </a:solidFill>
              </a:rPr>
              <a:t>th</a:t>
            </a:r>
            <a:r>
              <a:rPr lang="en-US" altLang="zh-TW" dirty="0" smtClean="0">
                <a:solidFill>
                  <a:srgbClr val="0070C0"/>
                </a:solidFill>
              </a:rPr>
              <a:t> round computation: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LU-decomposition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60132" y="2708920"/>
            <a:ext cx="18002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795839" y="4308834"/>
            <a:ext cx="18002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4317454"/>
            <a:ext cx="18002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716016" y="4317454"/>
            <a:ext cx="180020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 13"/>
          <p:cNvSpPr/>
          <p:nvPr/>
        </p:nvSpPr>
        <p:spPr>
          <a:xfrm>
            <a:off x="4714875" y="4305300"/>
            <a:ext cx="523875" cy="1390650"/>
          </a:xfrm>
          <a:custGeom>
            <a:avLst/>
            <a:gdLst>
              <a:gd name="connsiteX0" fmla="*/ 0 w 523875"/>
              <a:gd name="connsiteY0" fmla="*/ 0 h 1390650"/>
              <a:gd name="connsiteX1" fmla="*/ 0 w 523875"/>
              <a:gd name="connsiteY1" fmla="*/ 1390650 h 1390650"/>
              <a:gd name="connsiteX2" fmla="*/ 495300 w 523875"/>
              <a:gd name="connsiteY2" fmla="*/ 1390650 h 1390650"/>
              <a:gd name="connsiteX3" fmla="*/ 523875 w 523875"/>
              <a:gd name="connsiteY3" fmla="*/ 409575 h 1390650"/>
              <a:gd name="connsiteX4" fmla="*/ 0 w 523875"/>
              <a:gd name="connsiteY4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1390650">
                <a:moveTo>
                  <a:pt x="0" y="0"/>
                </a:moveTo>
                <a:lnTo>
                  <a:pt x="0" y="1390650"/>
                </a:lnTo>
                <a:lnTo>
                  <a:pt x="495300" y="1390650"/>
                </a:lnTo>
                <a:lnTo>
                  <a:pt x="523875" y="40957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6795839" y="4305300"/>
            <a:ext cx="1800200" cy="137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 19"/>
          <p:cNvSpPr/>
          <p:nvPr/>
        </p:nvSpPr>
        <p:spPr>
          <a:xfrm>
            <a:off x="6800850" y="4314825"/>
            <a:ext cx="1800225" cy="466725"/>
          </a:xfrm>
          <a:custGeom>
            <a:avLst/>
            <a:gdLst>
              <a:gd name="connsiteX0" fmla="*/ 0 w 1800225"/>
              <a:gd name="connsiteY0" fmla="*/ 0 h 466725"/>
              <a:gd name="connsiteX1" fmla="*/ 1800225 w 1800225"/>
              <a:gd name="connsiteY1" fmla="*/ 0 h 466725"/>
              <a:gd name="connsiteX2" fmla="*/ 1800225 w 1800225"/>
              <a:gd name="connsiteY2" fmla="*/ 466725 h 466725"/>
              <a:gd name="connsiteX3" fmla="*/ 628650 w 1800225"/>
              <a:gd name="connsiteY3" fmla="*/ 466725 h 466725"/>
              <a:gd name="connsiteX4" fmla="*/ 0 w 1800225"/>
              <a:gd name="connsiteY4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225" h="466725">
                <a:moveTo>
                  <a:pt x="0" y="0"/>
                </a:moveTo>
                <a:lnTo>
                  <a:pt x="1800225" y="0"/>
                </a:lnTo>
                <a:lnTo>
                  <a:pt x="1800225" y="466725"/>
                </a:lnTo>
                <a:lnTo>
                  <a:pt x="62865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4725144"/>
            <a:ext cx="125338" cy="9708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52320" y="4781550"/>
            <a:ext cx="1148755" cy="876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444208" y="3212976"/>
            <a:ext cx="1116124" cy="457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444208" y="3212976"/>
            <a:ext cx="4571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5760132" y="2708920"/>
            <a:ext cx="180020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1" idx="0"/>
            <a:endCxn id="21" idx="2"/>
          </p:cNvCxnSpPr>
          <p:nvPr/>
        </p:nvCxnSpPr>
        <p:spPr>
          <a:xfrm>
            <a:off x="5301419" y="4725144"/>
            <a:ext cx="0" cy="9708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2" idx="1"/>
            <a:endCxn id="22" idx="3"/>
          </p:cNvCxnSpPr>
          <p:nvPr/>
        </p:nvCxnSpPr>
        <p:spPr>
          <a:xfrm>
            <a:off x="7452320" y="4825355"/>
            <a:ext cx="11487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141881" y="287007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im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043204" y="488058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en-US" altLang="zh-TW" i="1" dirty="0" err="1" smtClean="0"/>
              <a:t>u</a:t>
            </a:r>
            <a:r>
              <a:rPr lang="en-US" altLang="zh-TW" i="1" baseline="-25000" dirty="0" err="1"/>
              <a:t>k</a:t>
            </a:r>
            <a:r>
              <a:rPr lang="en-US" altLang="zh-TW" i="1" baseline="-25000" dirty="0" err="1" smtClean="0"/>
              <a:t>m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944527" y="68910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en-US" altLang="zh-TW" i="1" dirty="0" err="1" smtClean="0"/>
              <a:t>u</a:t>
            </a:r>
            <a:r>
              <a:rPr lang="en-US" altLang="zh-TW" i="1" baseline="-25000" dirty="0" err="1"/>
              <a:t>k</a:t>
            </a:r>
            <a:r>
              <a:rPr lang="en-US" altLang="zh-TW" i="1" baseline="-25000" dirty="0" err="1" smtClean="0"/>
              <a:t>m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301419" y="451314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</a:t>
            </a:r>
            <a:r>
              <a:rPr lang="en-US" altLang="zh-TW" i="1" dirty="0" err="1" smtClean="0"/>
              <a:t>l</a:t>
            </a:r>
            <a:r>
              <a:rPr lang="en-US" altLang="zh-TW" i="1" baseline="-25000" dirty="0" err="1" smtClean="0"/>
              <a:t>ik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5312" y="569595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i="1" dirty="0">
                <a:cs typeface="Times New Roman"/>
              </a:rPr>
              <a:t>≥ m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6372200" y="3212976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10705" y="4741816"/>
            <a:ext cx="649213" cy="127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452320" y="4314825"/>
            <a:ext cx="108012" cy="554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716016" y="4805589"/>
            <a:ext cx="5227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0"/>
            <a:endCxn id="17" idx="2"/>
          </p:cNvCxnSpPr>
          <p:nvPr/>
        </p:nvCxnSpPr>
        <p:spPr>
          <a:xfrm>
            <a:off x="7506326" y="4314825"/>
            <a:ext cx="0" cy="554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123414" y="346035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88019" y="44251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k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052633" y="523277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580298" y="43851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FF0000"/>
                </a:solidFill>
              </a:rPr>
              <a:t>k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65032" y="3069460"/>
                <a:ext cx="870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032" y="3069460"/>
                <a:ext cx="8708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3"/>
          <p:cNvSpPr txBox="1"/>
          <p:nvPr/>
        </p:nvSpPr>
        <p:spPr>
          <a:xfrm>
            <a:off x="8013899" y="48288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m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843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711</Words>
  <Application>Microsoft Office PowerPoint</Application>
  <PresentationFormat>On-screen Show (4:3)</PresentationFormat>
  <Paragraphs>219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LU-Decomposition</vt:lpstr>
      <vt:lpstr>Outline</vt:lpstr>
      <vt:lpstr>Introduction</vt:lpstr>
      <vt:lpstr>After the LU-Decomposition</vt:lpstr>
      <vt:lpstr>Why LU-Decomposition?</vt:lpstr>
      <vt:lpstr>Overview of Doolittle’s Method</vt:lpstr>
      <vt:lpstr>Illustration</vt:lpstr>
      <vt:lpstr>Doolittle’s Method</vt:lpstr>
      <vt:lpstr>Doolittle’s Method</vt:lpstr>
      <vt:lpstr>Doolittle’s Method</vt:lpstr>
      <vt:lpstr>The Pseudo-Codes</vt:lpstr>
      <vt:lpstr>Time Complexity</vt:lpstr>
      <vt:lpstr>Pivoting</vt:lpstr>
      <vt:lpstr>Example</vt:lpstr>
      <vt:lpstr>Iterative Refinement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LU-Decomposition</dc:title>
  <dc:creator>guest123</dc:creator>
  <cp:lastModifiedBy>guest123</cp:lastModifiedBy>
  <cp:revision>44</cp:revision>
  <dcterms:created xsi:type="dcterms:W3CDTF">2017-07-09T07:04:22Z</dcterms:created>
  <dcterms:modified xsi:type="dcterms:W3CDTF">2019-11-17T07:58:56Z</dcterms:modified>
</cp:coreProperties>
</file>