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4" r:id="rId4"/>
    <p:sldId id="258" r:id="rId5"/>
    <p:sldId id="259" r:id="rId6"/>
    <p:sldId id="275" r:id="rId7"/>
    <p:sldId id="277" r:id="rId8"/>
    <p:sldId id="266" r:id="rId9"/>
    <p:sldId id="260" r:id="rId10"/>
    <p:sldId id="261" r:id="rId11"/>
    <p:sldId id="278" r:id="rId12"/>
    <p:sldId id="262" r:id="rId13"/>
    <p:sldId id="263" r:id="rId14"/>
    <p:sldId id="264" r:id="rId15"/>
    <p:sldId id="273" r:id="rId16"/>
    <p:sldId id="267" r:id="rId17"/>
    <p:sldId id="279" r:id="rId18"/>
    <p:sldId id="265" r:id="rId19"/>
    <p:sldId id="280" r:id="rId20"/>
    <p:sldId id="268" r:id="rId21"/>
    <p:sldId id="269" r:id="rId22"/>
    <p:sldId id="270" r:id="rId23"/>
    <p:sldId id="276" r:id="rId24"/>
    <p:sldId id="271" r:id="rId25"/>
    <p:sldId id="27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6D89-9DB9-48E5-A5BC-73B345A5CEC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09C8-CE57-4866-8B96-C9180B053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1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20E-3401-4701-BD98-4AB89F781F6C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BC1E-A4F1-47AA-B15D-4EBC28582929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591E-1E8C-4118-9CC6-46F1190185E4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C4AB-A026-42C8-A2D3-AB105E299C05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322-8C13-4180-8A36-499B015AF9AF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BFB2-0CAD-489A-BC9D-3047239D8F1F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DBF1-2107-43B4-9FD0-05E26EC3634C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5A00-A186-4B0F-A848-F53C524FA690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7584-DA33-47ED-B360-700259F5D31D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A968-D980-48AD-82BF-65D5EF380283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A3B1-58AF-4AFF-A2E6-F979BC05FDC3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6CD8-4A66-48D8-B0B8-F0C083A6C210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QR-Decomposition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Using Householder’s Transformation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0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Householder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We are interested in a special </a:t>
                </a:r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, which reflects vector </a:t>
                </a:r>
                <a:r>
                  <a:rPr lang="en-US" altLang="zh-TW" b="1" i="1" dirty="0" smtClean="0"/>
                  <a:t>x</a:t>
                </a:r>
                <a:r>
                  <a:rPr lang="en-US" altLang="zh-TW" dirty="0" smtClean="0"/>
                  <a:t> onto </a:t>
                </a:r>
                <a:r>
                  <a:rPr lang="en-US" altLang="zh-TW" i="1" dirty="0" smtClean="0"/>
                  <a:t>e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r>
                  <a:rPr lang="en-US" altLang="zh-TW" dirty="0" smtClean="0"/>
                  <a:t>The matrix </a:t>
                </a:r>
                <a:r>
                  <a:rPr lang="en-US" altLang="zh-TW" b="1" i="1" dirty="0" smtClean="0"/>
                  <a:t>P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 sign = sign of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x[0]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𝑰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 smtClean="0"/>
                  <a:t>Example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35</m:t>
                        </m:r>
                      </m:e>
                    </m:rad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35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32240" y="5013176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32240" y="3861048"/>
            <a:ext cx="1080120" cy="11521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4221088"/>
            <a:ext cx="2664296" cy="100811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32240" y="5013176"/>
            <a:ext cx="157120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05781" y="3945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89836" y="4918597"/>
            <a:ext cx="57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i="1" dirty="0" smtClean="0"/>
              <a:t>α</a:t>
            </a:r>
            <a:r>
              <a:rPr lang="en-US" altLang="zh-TW" b="1" i="1" dirty="0" smtClean="0"/>
              <a:t>e</a:t>
            </a:r>
            <a:r>
              <a:rPr lang="en-US" altLang="zh-TW" baseline="-25000" dirty="0" smtClean="0"/>
              <a:t>0</a:t>
            </a:r>
            <a:r>
              <a:rPr lang="en-US" altLang="zh-TW" b="1" i="1" dirty="0" smtClean="0"/>
              <a:t> </a:t>
            </a:r>
            <a:endParaRPr lang="zh-TW" altLang="en-US" b="1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12360" y="3861048"/>
            <a:ext cx="491083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868722" cy="452596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altLang="zh-TW" sz="4400" dirty="0" smtClean="0"/>
                  <a:t>Assume vector </a:t>
                </a:r>
                <a:r>
                  <a:rPr lang="en-US" altLang="zh-TW" sz="4400" b="1" i="1" dirty="0" smtClean="0"/>
                  <a:t>x</a:t>
                </a:r>
                <a:r>
                  <a:rPr lang="en-US" altLang="zh-TW" sz="4400" dirty="0" smtClean="0"/>
                  <a:t> is to be reflected into ||</a:t>
                </a:r>
                <a:r>
                  <a:rPr lang="en-US" altLang="zh-TW" sz="4400" b="1" i="1" dirty="0" smtClean="0"/>
                  <a:t>x</a:t>
                </a:r>
                <a:r>
                  <a:rPr lang="en-US" altLang="zh-TW" sz="4400" dirty="0" smtClean="0"/>
                  <a:t>||</a:t>
                </a:r>
                <a:r>
                  <a:rPr lang="en-US" altLang="zh-TW" sz="4400" b="1" i="1" dirty="0" smtClean="0"/>
                  <a:t>e =</a:t>
                </a:r>
                <a:r>
                  <a:rPr lang="el-GR" altLang="zh-TW" sz="4400" i="1" dirty="0" smtClean="0"/>
                  <a:t>α</a:t>
                </a:r>
                <a:r>
                  <a:rPr lang="en-US" altLang="zh-TW" sz="4400" b="1" i="1" dirty="0" smtClean="0"/>
                  <a:t>e</a:t>
                </a:r>
                <a:r>
                  <a:rPr lang="en-US" altLang="zh-TW" sz="4400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330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sz="3300" dirty="0" smtClean="0"/>
                  <a:t>, //unit vector in </a:t>
                </a:r>
                <a:r>
                  <a:rPr lang="en-US" altLang="zh-TW" sz="3300" i="1" dirty="0" smtClean="0"/>
                  <a:t>v</a:t>
                </a:r>
                <a:r>
                  <a:rPr lang="en-US" altLang="zh-TW" sz="3300" dirty="0" smtClean="0"/>
                  <a:t>-direction.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330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3300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3300" dirty="0"/>
                  <a:t> </a:t>
                </a:r>
                <a:r>
                  <a:rPr lang="en-US" altLang="zh-TW" sz="33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3300" b="0" dirty="0" smtClean="0"/>
              </a:p>
              <a:p>
                <a:pPr marL="514350" indent="-457200"/>
                <a:r>
                  <a:rPr lang="en-US" altLang="zh-TW" sz="4400" dirty="0" smtClean="0"/>
                  <a:t>Let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𝑝𝑟𝑜𝑗𝑒𝑐𝑡𝑖𝑜𝑛</m:t>
                    </m:r>
                  </m:oMath>
                </a14:m>
                <a:r>
                  <a:rPr lang="en-US" altLang="zh-TW" sz="3300" b="0" dirty="0" smtClean="0"/>
                  <a:t> of </a:t>
                </a:r>
                <a:r>
                  <a:rPr lang="en-US" altLang="zh-TW" sz="3300" b="1" i="1" dirty="0" smtClean="0"/>
                  <a:t>x</a:t>
                </a:r>
                <a:r>
                  <a:rPr lang="en-US" altLang="zh-TW" sz="3300" b="0" dirty="0" smtClean="0"/>
                  <a:t> in </a:t>
                </a:r>
                <a:r>
                  <a:rPr lang="en-US" altLang="zh-TW" sz="3300" b="1" i="1" dirty="0" smtClean="0"/>
                  <a:t>u</a:t>
                </a:r>
                <a:r>
                  <a:rPr lang="en-US" altLang="zh-TW" sz="3300" b="0" dirty="0" smtClean="0"/>
                  <a:t>-direction.</a:t>
                </a:r>
              </a:p>
              <a:p>
                <a:pPr marL="514350" indent="-457200"/>
                <a:r>
                  <a:rPr lang="en-US" altLang="zh-TW" sz="4400" dirty="0" smtClean="0"/>
                  <a:t>Then,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sz="33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3300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3300" dirty="0"/>
                  <a:t> </a:t>
                </a:r>
                <a:r>
                  <a:rPr lang="en-US" altLang="zh-TW" sz="33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3300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3300" dirty="0"/>
                  <a:t> </a:t>
                </a:r>
                <a:r>
                  <a:rPr lang="en-US" altLang="zh-TW" sz="33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3300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3300" dirty="0"/>
                  <a:t> </a:t>
                </a:r>
                <a:r>
                  <a:rPr lang="en-US" altLang="zh-TW" sz="33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3300" b="0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en-US" altLang="zh-TW" sz="3300" dirty="0"/>
                  <a:t> </a:t>
                </a:r>
                <a:r>
                  <a:rPr lang="en-US" altLang="zh-TW" sz="33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3300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868722" cy="4525963"/>
              </a:xfrm>
              <a:blipFill>
                <a:blip r:embed="rId2"/>
                <a:stretch>
                  <a:fillRect l="-1038" t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26360" y="566124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68144" y="3573016"/>
            <a:ext cx="1224136" cy="2088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69100" y="4607676"/>
            <a:ext cx="2643260" cy="13881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069386" y="3573016"/>
            <a:ext cx="742974" cy="1044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772109" y="4572068"/>
            <a:ext cx="742974" cy="10441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8144" y="5661248"/>
            <a:ext cx="266541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407707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45268" y="408438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03274" y="558024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/>
              <a:t>α</a:t>
            </a:r>
            <a:r>
              <a:rPr lang="en-US" altLang="zh-TW" b="1" i="1"/>
              <a:t>e</a:t>
            </a:r>
            <a:endParaRPr lang="zh-TW" alt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316416" y="5301208"/>
            <a:ext cx="217140" cy="3330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380950" y="52139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rgbClr val="00B050"/>
                </a:solidFill>
              </a:rPr>
              <a:t>u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3756" y="415535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solidFill>
                  <a:srgbClr val="0070C0"/>
                </a:solidFill>
              </a:rPr>
              <a:t>y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 rot="19456791">
            <a:off x="7770662" y="3271984"/>
            <a:ext cx="420567" cy="25282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124904" y="415175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v</a:t>
            </a:r>
            <a:endParaRPr lang="zh-TW" altLang="en-US" b="1" i="1" dirty="0"/>
          </a:p>
        </p:txBody>
      </p:sp>
      <p:sp>
        <p:nvSpPr>
          <p:cNvPr id="6" name="Left Brace 5"/>
          <p:cNvSpPr/>
          <p:nvPr/>
        </p:nvSpPr>
        <p:spPr>
          <a:xfrm rot="19545279">
            <a:off x="7081503" y="3761472"/>
            <a:ext cx="298572" cy="849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8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Householder Matrix, </a:t>
            </a:r>
            <a:r>
              <a:rPr lang="en-US" altLang="zh-TW" b="1" i="1" dirty="0"/>
              <a:t>H</a:t>
            </a:r>
            <a:r>
              <a:rPr lang="en-US" altLang="zh-TW" b="1" i="1" baseline="-25000" dirty="0"/>
              <a:t>0</a:t>
            </a: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Column vectors of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.j</a:t>
                </a:r>
                <a:r>
                  <a:rPr lang="en-US" altLang="zh-TW" dirty="0" smtClean="0"/>
                  <a:t> = the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column of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, a vector by itself.</a:t>
                </a:r>
              </a:p>
              <a:p>
                <a:pPr lvl="1"/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.0</a:t>
                </a:r>
                <a:r>
                  <a:rPr lang="en-US" altLang="zh-TW" dirty="0" smtClean="0"/>
                  <a:t> = the 0</a:t>
                </a:r>
                <a:r>
                  <a:rPr lang="en-US" altLang="zh-TW" baseline="30000" dirty="0" smtClean="0"/>
                  <a:t>th</a:t>
                </a:r>
                <a:r>
                  <a:rPr lang="en-US" altLang="zh-TW" dirty="0" smtClean="0"/>
                  <a:t> column.</a:t>
                </a:r>
              </a:p>
              <a:p>
                <a:r>
                  <a:rPr lang="en-US" altLang="zh-TW" dirty="0"/>
                  <a:t>Householder </a:t>
                </a:r>
                <a:r>
                  <a:rPr lang="en-US" altLang="zh-TW" dirty="0" smtClean="0"/>
                  <a:t>matrix</a:t>
                </a:r>
                <a:r>
                  <a:rPr lang="en-US" altLang="zh-TW" dirty="0"/>
                  <a:t>, </a:t>
                </a:r>
                <a:r>
                  <a:rPr lang="en-US" altLang="zh-TW" b="1" i="1" dirty="0"/>
                  <a:t>H</a:t>
                </a:r>
                <a:r>
                  <a:rPr lang="en-US" altLang="zh-TW" b="1" i="1" baseline="-25000" dirty="0"/>
                  <a:t>0</a:t>
                </a:r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.0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=?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By the previous definition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TW" dirty="0" smtClean="0"/>
                  <a:t>//t[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 = A[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][0];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−2(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,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TW" dirty="0" smtClean="0"/>
                  <a:t>The resultant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.0</a:t>
                </a:r>
                <a:r>
                  <a:rPr lang="en-US" altLang="zh-TW" baseline="-2500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.0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,0,…,0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b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Flowchart of QR-decomposition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QR-decomposition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≈ forward elimination using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H</a:t>
                </a:r>
                <a:r>
                  <a:rPr lang="en-US" altLang="zh-TW" b="1" i="1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5946396" y="4723000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3203848" y="4706462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/>
              <a:t>H</a:t>
            </a:r>
            <a:r>
              <a:rPr lang="en-US" altLang="zh-TW" sz="2400" b="1" i="1" baseline="-25000" dirty="0"/>
              <a:t>2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32402" y="303484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/>
              <a:t>H</a:t>
            </a:r>
            <a:r>
              <a:rPr lang="en-US" altLang="zh-TW" sz="2400" b="1" i="1" baseline="-25000" dirty="0"/>
              <a:t>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78815" y="303484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/>
              <a:t>H</a:t>
            </a:r>
            <a:r>
              <a:rPr lang="en-US" altLang="zh-TW" sz="2400" b="1" i="1" baseline="-25000" dirty="0" smtClean="0"/>
              <a:t>0</a:t>
            </a:r>
            <a:r>
              <a:rPr lang="en-US" altLang="zh-TW" sz="2400" b="1" i="1" dirty="0" smtClean="0"/>
              <a:t> </a:t>
            </a:r>
            <a:endParaRPr lang="zh-TW" altLang="en-US" sz="2400" b="1" i="1" dirty="0"/>
          </a:p>
        </p:txBody>
      </p:sp>
      <p:sp>
        <p:nvSpPr>
          <p:cNvPr id="5" name="矩形 4"/>
          <p:cNvSpPr/>
          <p:nvPr/>
        </p:nvSpPr>
        <p:spPr>
          <a:xfrm>
            <a:off x="971600" y="2348880"/>
            <a:ext cx="360040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1289" y="2627217"/>
            <a:ext cx="432048" cy="1191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15544" y="4696988"/>
            <a:ext cx="36004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Eliminating the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Column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Construct </a:t>
                </a:r>
                <a:r>
                  <a:rPr lang="en-US" altLang="zh-TW" b="1" i="1" dirty="0" err="1" smtClean="0"/>
                  <a:t>H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dirty="0" smtClean="0"/>
                  <a:t> which eliminates the entries below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jj</a:t>
                </a:r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,…,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algorithm of creating </a:t>
                </a:r>
                <a:r>
                  <a:rPr lang="en-US" altLang="zh-TW" b="1" i="1" dirty="0" err="1" smtClean="0"/>
                  <a:t>H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dirty="0" smtClean="0"/>
                  <a:t>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</a:rPr>
                      <m:t>𝒕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0,…,0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𝑗𝑗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1" i="1" smtClean="0">
                        <a:latin typeface="Cambria Math"/>
                      </a:rPr>
                      <m:t>𝒕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−2(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,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</a:rPr>
                      <m:t>𝑨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/>
                  <a:t>eliminates the entries below </a:t>
                </a:r>
                <a:r>
                  <a:rPr lang="en-US" altLang="zh-TW" i="1" dirty="0" err="1"/>
                  <a:t>a</a:t>
                </a:r>
                <a:r>
                  <a:rPr lang="en-US" altLang="zh-TW" i="1" baseline="-25000" dirty="0" err="1"/>
                  <a:t>jj</a:t>
                </a:r>
                <a:r>
                  <a:rPr lang="en-US" altLang="zh-TW" dirty="0"/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56176" y="3140968"/>
            <a:ext cx="2376264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endCxn id="6" idx="2"/>
          </p:cNvCxnSpPr>
          <p:nvPr/>
        </p:nvCxnSpPr>
        <p:spPr>
          <a:xfrm>
            <a:off x="7344308" y="314096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endCxn id="6" idx="3"/>
          </p:cNvCxnSpPr>
          <p:nvPr/>
        </p:nvCxnSpPr>
        <p:spPr>
          <a:xfrm>
            <a:off x="6156176" y="418508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538836" y="340129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40352" y="3401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38836" y="44371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40352" y="436510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5940152" y="3140968"/>
            <a:ext cx="144016" cy="1044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720881" y="350901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j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82186" y="5223148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err="1" smtClean="0">
                <a:solidFill>
                  <a:srgbClr val="C00000"/>
                </a:solidFill>
              </a:rPr>
              <a:t>H</a:t>
            </a:r>
            <a:r>
              <a:rPr lang="en-US" altLang="zh-TW" sz="2400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 </a:t>
            </a:r>
            <a:endParaRPr lang="zh-TW" alt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Assuming the 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column A</a:t>
                </a:r>
                <a:r>
                  <a:rPr lang="en-US" altLang="zh-TW" baseline="-25000" dirty="0" smtClean="0"/>
                  <a:t>j1</a:t>
                </a:r>
                <a:r>
                  <a:rPr lang="en-US" altLang="zh-TW" dirty="0" smtClean="0"/>
                  <a:t> = [1,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TW" dirty="0" smtClean="0"/>
                  <a:t>,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2, 1</a:t>
                </a:r>
                <a:r>
                  <a:rPr lang="en-US" altLang="zh-TW" dirty="0" smtClean="0"/>
                  <a:t>]</a:t>
                </a:r>
                <a:r>
                  <a:rPr lang="en-US" altLang="zh-TW" baseline="30000" dirty="0" smtClean="0"/>
                  <a:t>T</a:t>
                </a:r>
                <a:r>
                  <a:rPr lang="en-US" altLang="zh-TW" dirty="0" smtClean="0"/>
                  <a:t>, create H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to eliminating the entries below A[1][1].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3∗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𝑣</m:t>
                    </m:r>
                    <m:r>
                      <a:rPr lang="en-US" altLang="zh-TW" b="0" i="1" dirty="0" smtClean="0">
                        <a:latin typeface="Cambria Math"/>
                      </a:rPr>
                      <m:t>=30.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latin typeface="Cambria Math"/>
                      </a:rPr>
                      <m:t>−2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𝑣𝑣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  <m:e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3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Cost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have (</a:t>
            </a:r>
            <a:r>
              <a:rPr lang="en-US" altLang="zh-TW" i="1" dirty="0" smtClean="0"/>
              <a:t>n-1</a:t>
            </a:r>
            <a:r>
              <a:rPr lang="en-US" altLang="zh-TW" dirty="0" smtClean="0"/>
              <a:t>) eliminations have to perform.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i="1" dirty="0" smtClean="0"/>
              <a:t>n-1</a:t>
            </a:r>
            <a:r>
              <a:rPr lang="en-US" altLang="zh-TW" dirty="0" smtClean="0"/>
              <a:t>) columns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i="1" dirty="0" smtClean="0"/>
              <a:t>n-1</a:t>
            </a:r>
            <a:r>
              <a:rPr lang="en-US" altLang="zh-TW" dirty="0" smtClean="0"/>
              <a:t>) matrix multiplications, </a:t>
            </a:r>
            <a:r>
              <a:rPr lang="en-US" altLang="zh-TW" b="1" i="1" dirty="0" err="1" smtClean="0"/>
              <a:t>H</a:t>
            </a:r>
            <a:r>
              <a:rPr lang="en-US" altLang="zh-TW" b="1" i="1" baseline="-25000" dirty="0" err="1" smtClean="0"/>
              <a:t>j</a:t>
            </a:r>
            <a:r>
              <a:rPr lang="en-US" altLang="zh-TW" i="1" dirty="0" smtClean="0"/>
              <a:t>*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Matrix multiplication is of O(</a:t>
            </a:r>
            <a:r>
              <a:rPr lang="en-US" altLang="zh-TW" i="1" dirty="0" smtClean="0"/>
              <a:t>n</a:t>
            </a:r>
            <a:r>
              <a:rPr lang="en-US" altLang="zh-TW" i="1" baseline="30000" dirty="0" smtClean="0"/>
              <a:t>3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In total, O(</a:t>
            </a:r>
            <a:r>
              <a:rPr lang="en-US" altLang="zh-TW" i="1" dirty="0" smtClean="0"/>
              <a:t>n</a:t>
            </a:r>
            <a:r>
              <a:rPr lang="en-US" altLang="zh-TW" i="1" baseline="30000" dirty="0" smtClean="0"/>
              <a:t>4</a:t>
            </a:r>
            <a:r>
              <a:rPr lang="en-US" altLang="zh-TW" dirty="0" smtClean="0"/>
              <a:t>) steps. </a:t>
            </a:r>
          </a:p>
          <a:p>
            <a:pPr lvl="1"/>
            <a:r>
              <a:rPr lang="en-US" altLang="zh-TW" dirty="0" smtClean="0"/>
              <a:t>Too expensive.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9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 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Improvements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𝑣𝑣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𝑣𝑣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 smtClean="0"/>
                  <a:t>Vectors are 1-column matrices</a:t>
                </a:r>
              </a:p>
              <a:p>
                <a:pPr lvl="1"/>
                <a:r>
                  <a:rPr lang="en-US" altLang="zh-TW" dirty="0" smtClean="0"/>
                  <a:t>Based on associativity of matrix multiplication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𝑣𝑣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1371600" lvl="3" indent="0">
                  <a:buNone/>
                </a:pP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dirty="0" smtClean="0"/>
                  <a:t> is a scalar. We move it to the front of </a:t>
                </a:r>
                <a:r>
                  <a:rPr lang="en-US" altLang="zh-TW" i="1" dirty="0" smtClean="0"/>
                  <a:t>v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Thus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/>
                      </a:rPr>
                      <m:t>𝑯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TW" dirty="0" smtClean="0"/>
                  <a:t>Matrix-vector multiplication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vector-vector subtraction. 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O(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altLang="zh-TW" i="1" baseline="30000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)  O(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).</a:t>
                </a: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 (2/2)</a:t>
            </a:r>
            <a:endParaRPr lang="zh-TW" altLang="en-US" b="1" i="1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matrix </a:t>
            </a:r>
            <a:r>
              <a:rPr lang="en-US" altLang="zh-TW" sz="2400" b="1" i="1" dirty="0" err="1" smtClean="0"/>
              <a:t>H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 is in a special form consisting of matrices </a:t>
            </a:r>
            <a:r>
              <a:rPr lang="en-US" altLang="zh-TW" sz="2400" b="1" i="1" dirty="0" smtClean="0"/>
              <a:t>I</a:t>
            </a:r>
            <a:r>
              <a:rPr lang="en-US" altLang="zh-TW" sz="2400" dirty="0" smtClean="0"/>
              <a:t> and </a:t>
            </a:r>
            <a:r>
              <a:rPr lang="en-US" altLang="zh-TW" sz="2400" b="1" i="1" dirty="0" smtClean="0"/>
              <a:t>B </a:t>
            </a:r>
            <a:r>
              <a:rPr lang="en-US" altLang="zh-TW" sz="2400" dirty="0" smtClean="0"/>
              <a:t>:: </a:t>
            </a:r>
            <a:r>
              <a:rPr lang="en-US" altLang="zh-TW" sz="2000" dirty="0" smtClean="0">
                <a:solidFill>
                  <a:srgbClr val="0070C0"/>
                </a:solidFill>
              </a:rPr>
              <a:t>//0</a:t>
            </a:r>
            <a:r>
              <a:rPr lang="en-US" altLang="zh-TW" sz="2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≦j≦n-2.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sz="2000" b="1" i="1" dirty="0" smtClean="0"/>
              <a:t>B</a:t>
            </a:r>
            <a:r>
              <a:rPr lang="en-US" altLang="zh-TW" sz="2000" dirty="0" smtClean="0"/>
              <a:t> is a (</a:t>
            </a:r>
            <a:r>
              <a:rPr lang="en-US" altLang="zh-TW" sz="2000" i="1" dirty="0" smtClean="0"/>
              <a:t>n-j</a:t>
            </a:r>
            <a:r>
              <a:rPr lang="en-US" altLang="zh-TW" sz="2000" dirty="0" smtClean="0"/>
              <a:t>) by (</a:t>
            </a:r>
            <a:r>
              <a:rPr lang="en-US" altLang="zh-TW" sz="2000" i="1" dirty="0" smtClean="0"/>
              <a:t>n-j</a:t>
            </a:r>
            <a:r>
              <a:rPr lang="en-US" altLang="zh-TW" sz="2000" dirty="0" smtClean="0"/>
              <a:t>) matrix.</a:t>
            </a:r>
          </a:p>
          <a:p>
            <a:pPr lvl="1"/>
            <a:r>
              <a:rPr lang="en-US" altLang="zh-TW" sz="2000" b="1" i="1" dirty="0" err="1" smtClean="0"/>
              <a:t>H</a:t>
            </a:r>
            <a:r>
              <a:rPr lang="en-US" altLang="zh-TW" sz="2000" b="1" i="1" baseline="-25000" dirty="0" err="1" smtClean="0"/>
              <a:t>j</a:t>
            </a:r>
            <a:r>
              <a:rPr lang="en-US" altLang="zh-TW" sz="2000" i="1" dirty="0" smtClean="0"/>
              <a:t>*</a:t>
            </a:r>
            <a:r>
              <a:rPr lang="en-US" altLang="zh-TW" sz="2000" b="1" i="1" dirty="0" smtClean="0"/>
              <a:t>A</a:t>
            </a:r>
            <a:r>
              <a:rPr lang="en-US" altLang="zh-TW" sz="2000" dirty="0" smtClean="0"/>
              <a:t> affects columns </a:t>
            </a:r>
            <a:r>
              <a:rPr lang="en-US" altLang="zh-TW" sz="2000" b="1" i="1" dirty="0" err="1" smtClean="0"/>
              <a:t>A</a:t>
            </a:r>
            <a:r>
              <a:rPr lang="en-US" altLang="zh-TW" sz="2000" b="1" i="1" baseline="-25000" dirty="0" err="1" smtClean="0"/>
              <a:t>.k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j</a:t>
            </a:r>
            <a:r>
              <a:rPr lang="en-US" altLang="zh-TW" sz="2000" i="1" dirty="0" smtClean="0">
                <a:latin typeface="Times New Roman"/>
                <a:cs typeface="Times New Roman"/>
              </a:rPr>
              <a:t>≤ k ≤ n-1</a:t>
            </a:r>
            <a:r>
              <a:rPr lang="en-US" altLang="zh-TW" sz="2000" dirty="0" smtClean="0">
                <a:latin typeface="Times New Roman"/>
                <a:cs typeface="Times New Roman"/>
              </a:rPr>
              <a:t>.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//n-j columns</a:t>
            </a:r>
          </a:p>
          <a:p>
            <a:pPr lvl="1"/>
            <a:r>
              <a:rPr lang="en-US" altLang="zh-TW" sz="2000" b="1" i="1" dirty="0" err="1" smtClean="0">
                <a:latin typeface="Times New Roman"/>
                <a:cs typeface="Times New Roman"/>
              </a:rPr>
              <a:t>H</a:t>
            </a:r>
            <a:r>
              <a:rPr lang="en-US" altLang="zh-TW" sz="2000" b="1" i="1" baseline="-25000" dirty="0" err="1" smtClean="0">
                <a:latin typeface="Times New Roman"/>
                <a:cs typeface="Times New Roman"/>
              </a:rPr>
              <a:t>j</a:t>
            </a:r>
            <a:r>
              <a:rPr lang="en-US" altLang="zh-TW" sz="2000" dirty="0" smtClean="0">
                <a:latin typeface="Times New Roman"/>
                <a:cs typeface="Times New Roman"/>
              </a:rPr>
              <a:t>*</a:t>
            </a:r>
            <a:r>
              <a:rPr lang="en-US" altLang="zh-TW" sz="2000" b="1" i="1" dirty="0" err="1" smtClean="0">
                <a:latin typeface="Times New Roman"/>
                <a:cs typeface="Times New Roman"/>
              </a:rPr>
              <a:t>A</a:t>
            </a:r>
            <a:r>
              <a:rPr lang="en-US" altLang="zh-TW" sz="2000" b="1" i="1" baseline="-25000" dirty="0" err="1" smtClean="0">
                <a:latin typeface="Times New Roman"/>
                <a:cs typeface="Times New Roman"/>
              </a:rPr>
              <a:t>.k</a:t>
            </a:r>
            <a:r>
              <a:rPr lang="en-US" altLang="zh-TW" sz="2000" dirty="0" smtClean="0">
                <a:latin typeface="Times New Roman"/>
                <a:cs typeface="Times New Roman"/>
              </a:rPr>
              <a:t> </a:t>
            </a:r>
            <a:r>
              <a:rPr lang="en-US" altLang="zh-TW" sz="2000" dirty="0" err="1" smtClean="0">
                <a:latin typeface="Times New Roman"/>
                <a:cs typeface="Times New Roman"/>
              </a:rPr>
              <a:t>afftects</a:t>
            </a:r>
            <a:r>
              <a:rPr lang="en-US" altLang="zh-TW" sz="2000" dirty="0" smtClean="0">
                <a:latin typeface="Times New Roman"/>
                <a:cs typeface="Times New Roman"/>
              </a:rPr>
              <a:t> entries </a:t>
            </a:r>
            <a:r>
              <a:rPr lang="en-US" altLang="zh-TW" sz="2000" b="1" i="1" dirty="0" err="1" smtClean="0">
                <a:latin typeface="Times New Roman"/>
                <a:cs typeface="Times New Roman"/>
              </a:rPr>
              <a:t>A</a:t>
            </a:r>
            <a:r>
              <a:rPr lang="en-US" altLang="zh-TW" sz="2000" b="1" i="1" baseline="-25000" dirty="0" err="1" smtClean="0">
                <a:latin typeface="Times New Roman"/>
                <a:cs typeface="Times New Roman"/>
              </a:rPr>
              <a:t>ik</a:t>
            </a:r>
            <a:r>
              <a:rPr lang="en-US" altLang="zh-TW" sz="2000" dirty="0" smtClean="0">
                <a:latin typeface="Times New Roman"/>
                <a:cs typeface="Times New Roman"/>
              </a:rPr>
              <a:t>, </a:t>
            </a:r>
            <a:r>
              <a:rPr lang="en-US" altLang="zh-TW" sz="2000" i="1" dirty="0"/>
              <a:t>j</a:t>
            </a:r>
            <a:r>
              <a:rPr lang="en-US" altLang="zh-TW" sz="2000" i="1" dirty="0">
                <a:cs typeface="Times New Roman"/>
              </a:rPr>
              <a:t>≤ </a:t>
            </a:r>
            <a:r>
              <a:rPr lang="en-US" altLang="zh-TW" sz="2000" i="1" dirty="0" err="1" smtClean="0">
                <a:cs typeface="Times New Roman"/>
              </a:rPr>
              <a:t>i</a:t>
            </a:r>
            <a:r>
              <a:rPr lang="en-US" altLang="zh-TW" sz="2000" i="1" dirty="0" smtClean="0">
                <a:cs typeface="Times New Roman"/>
              </a:rPr>
              <a:t>≤ n-1. </a:t>
            </a:r>
            <a:r>
              <a:rPr lang="en-US" altLang="zh-TW" sz="2000" dirty="0" smtClean="0">
                <a:solidFill>
                  <a:srgbClr val="0070C0"/>
                </a:solidFill>
                <a:cs typeface="Times New Roman"/>
              </a:rPr>
              <a:t>//n-j entries</a:t>
            </a:r>
          </a:p>
          <a:p>
            <a:pPr lvl="1"/>
            <a:r>
              <a:rPr lang="en-US" altLang="zh-TW" sz="2000" dirty="0" smtClean="0">
                <a:cs typeface="Times New Roman"/>
              </a:rPr>
              <a:t>Thus</a:t>
            </a:r>
            <a:r>
              <a:rPr lang="en-US" altLang="zh-TW" sz="2000" i="1" dirty="0" smtClean="0">
                <a:cs typeface="Times New Roman"/>
              </a:rPr>
              <a:t> </a:t>
            </a:r>
            <a:r>
              <a:rPr lang="en-US" altLang="zh-TW" sz="2000" b="1" i="1" dirty="0" err="1" smtClean="0"/>
              <a:t>H</a:t>
            </a:r>
            <a:r>
              <a:rPr lang="en-US" altLang="zh-TW" sz="2000" b="1" i="1" baseline="-25000" dirty="0" err="1" smtClean="0"/>
              <a:t>j</a:t>
            </a:r>
            <a:r>
              <a:rPr lang="en-US" altLang="zh-TW" sz="2000" i="1" dirty="0" smtClean="0"/>
              <a:t>*</a:t>
            </a:r>
            <a:r>
              <a:rPr lang="en-US" altLang="zh-TW" sz="2000" b="1" i="1" dirty="0" smtClean="0"/>
              <a:t>A </a:t>
            </a:r>
            <a:r>
              <a:rPr lang="en-US" altLang="zh-TW" sz="2000" dirty="0" smtClean="0"/>
              <a:t>needs only O(</a:t>
            </a:r>
            <a:r>
              <a:rPr lang="en-US" altLang="zh-TW" sz="2000" i="1" dirty="0" smtClean="0"/>
              <a:t>(n-j)</a:t>
            </a:r>
            <a:r>
              <a:rPr lang="en-US" altLang="zh-TW" sz="2000" i="1" baseline="30000" dirty="0" smtClean="0"/>
              <a:t>2</a:t>
            </a:r>
            <a:r>
              <a:rPr lang="en-US" altLang="zh-TW" sz="2000" dirty="0" smtClean="0"/>
              <a:t>) time steps.</a:t>
            </a:r>
          </a:p>
          <a:p>
            <a:pPr lvl="2"/>
            <a:endParaRPr lang="zh-TW" altLang="en-US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2699792" y="4377284"/>
            <a:ext cx="2713765" cy="1904212"/>
            <a:chOff x="5303686" y="4526840"/>
            <a:chExt cx="3064774" cy="2176242"/>
          </a:xfrm>
        </p:grpSpPr>
        <p:grpSp>
          <p:nvGrpSpPr>
            <p:cNvPr id="18" name="群組 17"/>
            <p:cNvGrpSpPr/>
            <p:nvPr/>
          </p:nvGrpSpPr>
          <p:grpSpPr>
            <a:xfrm>
              <a:off x="5303686" y="4526840"/>
              <a:ext cx="2181767" cy="2176242"/>
              <a:chOff x="6199224" y="2052847"/>
              <a:chExt cx="2181767" cy="21762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199224" y="2052847"/>
                <a:ext cx="2181767" cy="21762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6" idx="1"/>
                <a:endCxn id="6" idx="3"/>
              </p:cNvCxnSpPr>
              <p:nvPr/>
            </p:nvCxnSpPr>
            <p:spPr>
              <a:xfrm>
                <a:off x="6199224" y="3140968"/>
                <a:ext cx="21817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6" idx="0"/>
                <a:endCxn id="6" idx="2"/>
              </p:cNvCxnSpPr>
              <p:nvPr/>
            </p:nvCxnSpPr>
            <p:spPr>
              <a:xfrm>
                <a:off x="7290108" y="2052847"/>
                <a:ext cx="0" cy="2176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6614934" y="3481006"/>
                <a:ext cx="324165" cy="552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i="1" dirty="0" smtClean="0"/>
                  <a:t>0</a:t>
                </a:r>
                <a:endParaRPr lang="zh-TW" altLang="en-US" sz="3200" i="1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7683903" y="2324877"/>
                <a:ext cx="324165" cy="552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i="1" dirty="0" smtClean="0"/>
                  <a:t>0</a:t>
                </a:r>
                <a:endParaRPr lang="zh-TW" altLang="en-US" sz="3200" i="1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6517631" y="2266741"/>
                <a:ext cx="259385" cy="668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000" i="1" dirty="0" smtClean="0"/>
                  <a:t>I</a:t>
                </a:r>
                <a:endParaRPr lang="zh-TW" altLang="en-US" sz="4000" i="1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7665393" y="3441745"/>
                <a:ext cx="342674" cy="552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i="1" dirty="0" smtClean="0"/>
                  <a:t>B</a:t>
                </a:r>
                <a:endParaRPr lang="zh-TW" altLang="en-US" sz="3200" b="1" i="1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8017451" y="4526840"/>
              <a:ext cx="351009" cy="21762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017451" y="5614961"/>
              <a:ext cx="351009" cy="1088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2339752" y="4377284"/>
            <a:ext cx="216024" cy="9521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767261" y="468575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j x j</a:t>
            </a:r>
            <a:endParaRPr lang="zh-TW" altLang="en-US" dirty="0"/>
          </a:p>
        </p:txBody>
      </p:sp>
      <p:sp>
        <p:nvSpPr>
          <p:cNvPr id="16" name="右大括弧 15"/>
          <p:cNvSpPr/>
          <p:nvPr/>
        </p:nvSpPr>
        <p:spPr>
          <a:xfrm>
            <a:off x="5508104" y="5329390"/>
            <a:ext cx="144016" cy="952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652120" y="562692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n-j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Cost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For iteration j:: //j=0,1,2,…,n-2</a:t>
                </a:r>
              </a:p>
              <a:p>
                <a:pPr lvl="1"/>
                <a:r>
                  <a:rPr lang="en-US" altLang="zh-TW" dirty="0" smtClean="0"/>
                  <a:t>We have (n-j) columns to process.</a:t>
                </a:r>
              </a:p>
              <a:p>
                <a:pPr lvl="1"/>
                <a:r>
                  <a:rPr lang="en-US" altLang="zh-TW" dirty="0" smtClean="0"/>
                  <a:t>Each column has (n-j) entries.</a:t>
                </a:r>
              </a:p>
              <a:p>
                <a:pPr lvl="1"/>
                <a:r>
                  <a:rPr lang="en-US" altLang="zh-TW" i="1" dirty="0" smtClean="0"/>
                  <a:t>H*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.j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needs O(n-j) operations.</a:t>
                </a:r>
              </a:p>
              <a:p>
                <a:pPr lvl="1"/>
                <a:r>
                  <a:rPr lang="en-US" altLang="zh-TW" dirty="0" smtClean="0"/>
                  <a:t>In total, the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Total time complexity is reduced from O(n</a:t>
                </a:r>
                <a:r>
                  <a:rPr lang="en-US" altLang="zh-TW" baseline="30000" dirty="0" smtClean="0"/>
                  <a:t>4</a:t>
                </a:r>
                <a:r>
                  <a:rPr lang="en-US" altLang="zh-TW" dirty="0" smtClean="0"/>
                  <a:t>) to O(n</a:t>
                </a:r>
                <a:r>
                  <a:rPr lang="en-US" altLang="zh-TW" baseline="30000" dirty="0" smtClean="0"/>
                  <a:t>3</a:t>
                </a:r>
                <a:r>
                  <a:rPr lang="en-US" altLang="zh-TW" dirty="0" smtClean="0"/>
                  <a:t>).</a:t>
                </a:r>
              </a:p>
              <a:p>
                <a:pPr lvl="1"/>
                <a:r>
                  <a:rPr lang="en-US" altLang="zh-TW" dirty="0" smtClean="0"/>
                  <a:t>Detail deduction is presented in a following slide.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2519" b="-5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5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Householder’s transformation</a:t>
            </a:r>
          </a:p>
          <a:p>
            <a:r>
              <a:rPr lang="en-US" altLang="zh-TW" dirty="0" smtClean="0"/>
              <a:t>The pseudo-codes</a:t>
            </a:r>
          </a:p>
          <a:p>
            <a:r>
              <a:rPr lang="en-US" altLang="zh-TW" dirty="0" smtClean="0"/>
              <a:t>Time complexity </a:t>
            </a:r>
          </a:p>
          <a:p>
            <a:r>
              <a:rPr lang="en-US" altLang="zh-TW" dirty="0" smtClean="0"/>
              <a:t>Error bound</a:t>
            </a:r>
          </a:p>
          <a:p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QR-Decomposition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//</a:t>
            </a:r>
            <a:r>
              <a:rPr lang="en-US" altLang="zh-TW" dirty="0">
                <a:solidFill>
                  <a:srgbClr val="0070C0"/>
                </a:solidFill>
              </a:rPr>
              <a:t>F</a:t>
            </a:r>
            <a:r>
              <a:rPr lang="en-US" altLang="zh-TW" dirty="0" smtClean="0">
                <a:solidFill>
                  <a:srgbClr val="0070C0"/>
                </a:solidFill>
              </a:rPr>
              <a:t>orward elimination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for(j=0;j</a:t>
            </a:r>
            <a:r>
              <a:rPr lang="en-US" altLang="zh-TW" i="1" dirty="0" smtClean="0">
                <a:latin typeface="Times New Roman"/>
                <a:cs typeface="Times New Roman"/>
              </a:rPr>
              <a:t>≤n-2;j++){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//eliminate n-1 columns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//Create vector </a:t>
            </a:r>
            <a:r>
              <a:rPr lang="en-US" altLang="zh-TW" i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v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create_vector_v</a:t>
            </a:r>
            <a:r>
              <a:rPr lang="en-US" altLang="zh-TW" i="1" dirty="0" smtClean="0">
                <a:latin typeface="Times New Roman"/>
                <a:cs typeface="Times New Roman"/>
              </a:rPr>
              <a:t>(A, v, n, j);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vTv</a:t>
            </a:r>
            <a:r>
              <a:rPr lang="en-US" altLang="zh-TW" i="1" dirty="0" smtClean="0">
                <a:latin typeface="Times New Roman"/>
                <a:cs typeface="Times New Roman"/>
              </a:rPr>
              <a:t> =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inner_product</a:t>
            </a:r>
            <a:r>
              <a:rPr lang="en-US" altLang="zh-TW" i="1" dirty="0" smtClean="0">
                <a:latin typeface="Times New Roman"/>
                <a:cs typeface="Times New Roman"/>
              </a:rPr>
              <a:t>(v, v);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</a:t>
            </a:r>
            <a:r>
              <a:rPr lang="en-US" altLang="zh-TW" i="1" dirty="0" smtClean="0">
                <a:latin typeface="Times New Roman"/>
                <a:cs typeface="Times New Roman"/>
              </a:rPr>
              <a:t>t = {0};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//Initialize vector </a:t>
            </a:r>
            <a:r>
              <a:rPr lang="en-US" altLang="zh-TW" i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   //Elimination process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for(k=j;k≤n-1;k++){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//Retrieve the column vector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for(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=j;i≤n-1;i++) t[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] = A[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][k];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vTt</a:t>
            </a:r>
            <a:r>
              <a:rPr lang="en-US" altLang="zh-TW" i="1" dirty="0" smtClean="0">
                <a:latin typeface="Times New Roman"/>
                <a:cs typeface="Times New Roman"/>
              </a:rPr>
              <a:t> =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inner_product</a:t>
            </a:r>
            <a:r>
              <a:rPr lang="en-US" altLang="zh-TW" i="1" dirty="0" smtClean="0">
                <a:latin typeface="Times New Roman"/>
                <a:cs typeface="Times New Roman"/>
              </a:rPr>
              <a:t>(v, t);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     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//Modify the k-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th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 column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</a:t>
            </a:r>
            <a:r>
              <a:rPr lang="en-US" altLang="zh-TW" i="1" dirty="0" smtClean="0">
                <a:latin typeface="Times New Roman"/>
                <a:cs typeface="Times New Roman"/>
              </a:rPr>
              <a:t>for(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=j;i≤n-1;i++) A[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][</a:t>
            </a:r>
            <a:r>
              <a:rPr lang="en-US" altLang="zh-TW" i="1" dirty="0">
                <a:latin typeface="Times New Roman"/>
                <a:cs typeface="Times New Roman"/>
              </a:rPr>
              <a:t>k</a:t>
            </a:r>
            <a:r>
              <a:rPr lang="en-US" altLang="zh-TW" i="1" dirty="0" smtClean="0">
                <a:latin typeface="Times New Roman"/>
                <a:cs typeface="Times New Roman"/>
              </a:rPr>
              <a:t>] = A[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][k]-2.0*(</a:t>
            </a:r>
            <a:r>
              <a:rPr lang="en-US" altLang="zh-TW" i="1" dirty="0" err="1" smtClean="0">
                <a:latin typeface="Times New Roman"/>
                <a:cs typeface="Times New Roman"/>
              </a:rPr>
              <a:t>vTt</a:t>
            </a:r>
            <a:r>
              <a:rPr lang="en-US" altLang="zh-TW" i="1" dirty="0" smtClean="0">
                <a:latin typeface="Times New Roman"/>
                <a:cs typeface="Times New Roman"/>
              </a:rPr>
              <a:t>/</a:t>
            </a:r>
            <a:r>
              <a:rPr lang="en-US" altLang="zh-TW" i="1" dirty="0" err="1" smtClean="0">
                <a:latin typeface="Times New Roman"/>
                <a:cs typeface="Times New Roman"/>
              </a:rPr>
              <a:t>vTv</a:t>
            </a:r>
            <a:r>
              <a:rPr lang="en-US" altLang="zh-TW" i="1" dirty="0" smtClean="0">
                <a:latin typeface="Times New Roman"/>
                <a:cs typeface="Times New Roman"/>
              </a:rPr>
              <a:t>)*v[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];</a:t>
            </a:r>
          </a:p>
          <a:p>
            <a:pPr marL="0" indent="0">
              <a:buNone/>
            </a:pPr>
            <a:r>
              <a:rPr lang="en-US" altLang="zh-TW" i="1" dirty="0" smtClean="0">
                <a:latin typeface="Times New Roman"/>
                <a:cs typeface="Times New Roman"/>
              </a:rPr>
              <a:t>    }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//end for(k)</a:t>
            </a:r>
          </a:p>
          <a:p>
            <a:pPr marL="0" indent="0">
              <a:buNone/>
            </a:pPr>
            <a:r>
              <a:rPr lang="en-US" altLang="zh-TW" i="1" dirty="0" smtClean="0">
                <a:cs typeface="Times New Roman"/>
              </a:rPr>
              <a:t>   </a:t>
            </a:r>
            <a:r>
              <a:rPr lang="en-US" altLang="zh-TW" dirty="0">
                <a:solidFill>
                  <a:srgbClr val="0070C0"/>
                </a:solidFill>
                <a:cs typeface="Times New Roman"/>
              </a:rPr>
              <a:t>//Modify </a:t>
            </a:r>
            <a:r>
              <a:rPr lang="en-US" altLang="zh-TW" dirty="0" err="1">
                <a:solidFill>
                  <a:srgbClr val="0070C0"/>
                </a:solidFill>
                <a:cs typeface="Times New Roman"/>
              </a:rPr>
              <a:t>rhs</a:t>
            </a:r>
            <a:r>
              <a:rPr lang="en-US" altLang="zh-TW" dirty="0">
                <a:solidFill>
                  <a:srgbClr val="0070C0"/>
                </a:solidFill>
                <a:cs typeface="Times New Roman"/>
              </a:rPr>
              <a:t> b</a:t>
            </a:r>
            <a:r>
              <a:rPr lang="en-US" altLang="zh-TW" dirty="0" smtClean="0">
                <a:solidFill>
                  <a:srgbClr val="0070C0"/>
                </a:solidFill>
                <a:cs typeface="Times New Roman"/>
              </a:rPr>
              <a:t>[]</a:t>
            </a:r>
          </a:p>
          <a:p>
            <a:pPr marL="0" indent="0">
              <a:buNone/>
            </a:pPr>
            <a:r>
              <a:rPr lang="en-US" altLang="zh-TW" i="1" dirty="0" smtClean="0">
                <a:cs typeface="Times New Roman"/>
              </a:rPr>
              <a:t>   </a:t>
            </a:r>
            <a:r>
              <a:rPr lang="en-US" altLang="zh-TW" i="1" dirty="0">
                <a:cs typeface="Times New Roman"/>
              </a:rPr>
              <a:t>for(</a:t>
            </a:r>
            <a:r>
              <a:rPr lang="en-US" altLang="zh-TW" i="1" dirty="0" err="1">
                <a:cs typeface="Times New Roman"/>
              </a:rPr>
              <a:t>i</a:t>
            </a:r>
            <a:r>
              <a:rPr lang="en-US" altLang="zh-TW" i="1" dirty="0">
                <a:cs typeface="Times New Roman"/>
              </a:rPr>
              <a:t>=j;i≤n-1;i++) t[</a:t>
            </a:r>
            <a:r>
              <a:rPr lang="en-US" altLang="zh-TW" i="1" dirty="0" err="1">
                <a:cs typeface="Times New Roman"/>
              </a:rPr>
              <a:t>i</a:t>
            </a:r>
            <a:r>
              <a:rPr lang="en-US" altLang="zh-TW" i="1" dirty="0">
                <a:cs typeface="Times New Roman"/>
              </a:rPr>
              <a:t>] = </a:t>
            </a:r>
            <a:r>
              <a:rPr lang="en-US" altLang="zh-TW" i="1" dirty="0" smtClean="0">
                <a:cs typeface="Times New Roman"/>
              </a:rPr>
              <a:t>b[</a:t>
            </a:r>
            <a:r>
              <a:rPr lang="en-US" altLang="zh-TW" i="1" dirty="0" err="1" smtClean="0">
                <a:cs typeface="Times New Roman"/>
              </a:rPr>
              <a:t>i</a:t>
            </a:r>
            <a:r>
              <a:rPr lang="en-US" altLang="zh-TW" i="1" dirty="0" smtClean="0">
                <a:cs typeface="Times New Roman"/>
              </a:rPr>
              <a:t>];</a:t>
            </a:r>
            <a:endParaRPr lang="en-US" altLang="zh-TW" i="1" dirty="0"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</a:t>
            </a:r>
            <a:r>
              <a:rPr lang="en-US" altLang="zh-TW" i="1" dirty="0" err="1" smtClean="0">
                <a:cs typeface="Times New Roman"/>
              </a:rPr>
              <a:t>vTb</a:t>
            </a:r>
            <a:r>
              <a:rPr lang="en-US" altLang="zh-TW" i="1" dirty="0" smtClean="0">
                <a:cs typeface="Times New Roman"/>
              </a:rPr>
              <a:t> </a:t>
            </a:r>
            <a:r>
              <a:rPr lang="en-US" altLang="zh-TW" i="1" dirty="0">
                <a:cs typeface="Times New Roman"/>
              </a:rPr>
              <a:t>= </a:t>
            </a:r>
            <a:r>
              <a:rPr lang="en-US" altLang="zh-TW" i="1" dirty="0" err="1">
                <a:cs typeface="Times New Roman"/>
              </a:rPr>
              <a:t>inner_product</a:t>
            </a:r>
            <a:r>
              <a:rPr lang="en-US" altLang="zh-TW" i="1" dirty="0">
                <a:cs typeface="Times New Roman"/>
              </a:rPr>
              <a:t>(v, t);</a:t>
            </a:r>
            <a:endParaRPr lang="en-US" altLang="zh-TW" dirty="0">
              <a:solidFill>
                <a:srgbClr val="0070C0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</a:t>
            </a:r>
            <a:r>
              <a:rPr lang="en-US" altLang="zh-TW" i="1" dirty="0" smtClean="0">
                <a:cs typeface="Times New Roman"/>
              </a:rPr>
              <a:t>for(k=j;k</a:t>
            </a:r>
            <a:r>
              <a:rPr lang="en-US" altLang="zh-TW" i="1" dirty="0">
                <a:cs typeface="Times New Roman"/>
              </a:rPr>
              <a:t>≤n-1;k++) </a:t>
            </a:r>
            <a:endParaRPr lang="en-US" altLang="zh-TW" i="1" dirty="0" smtClean="0">
              <a:cs typeface="Times New Roman"/>
            </a:endParaRP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</a:t>
            </a:r>
            <a:r>
              <a:rPr lang="en-US" altLang="zh-TW" i="1" dirty="0" smtClean="0">
                <a:cs typeface="Times New Roman"/>
              </a:rPr>
              <a:t>     b[k</a:t>
            </a:r>
            <a:r>
              <a:rPr lang="en-US" altLang="zh-TW" i="1" dirty="0">
                <a:cs typeface="Times New Roman"/>
              </a:rPr>
              <a:t>] = b[k</a:t>
            </a:r>
            <a:r>
              <a:rPr lang="en-US" altLang="zh-TW" i="1" dirty="0" smtClean="0">
                <a:cs typeface="Times New Roman"/>
              </a:rPr>
              <a:t>] - 2.0</a:t>
            </a:r>
            <a:r>
              <a:rPr lang="en-US" altLang="zh-TW" i="1" dirty="0">
                <a:cs typeface="Times New Roman"/>
              </a:rPr>
              <a:t>*(</a:t>
            </a:r>
            <a:r>
              <a:rPr lang="en-US" altLang="zh-TW" i="1" smtClean="0">
                <a:cs typeface="Times New Roman"/>
              </a:rPr>
              <a:t>vTb/</a:t>
            </a:r>
            <a:r>
              <a:rPr lang="en-US" altLang="zh-TW" i="1" dirty="0" err="1" smtClean="0">
                <a:cs typeface="Times New Roman"/>
              </a:rPr>
              <a:t>vTv</a:t>
            </a:r>
            <a:r>
              <a:rPr lang="en-US" altLang="zh-TW" i="1" dirty="0">
                <a:cs typeface="Times New Roman"/>
              </a:rPr>
              <a:t>)*v[k];</a:t>
            </a:r>
            <a:endParaRPr lang="en-US" altLang="zh-TW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}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 end for(j)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//Creation of vector v[] for eliminating column j.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i="1" dirty="0" smtClean="0"/>
              <a:t>void </a:t>
            </a:r>
            <a:r>
              <a:rPr lang="en-US" altLang="zh-TW" i="1" dirty="0" err="1" smtClean="0"/>
              <a:t>create_vector_v</a:t>
            </a:r>
            <a:r>
              <a:rPr lang="en-US" altLang="zh-TW" i="1" dirty="0" smtClean="0"/>
              <a:t>(A, v, n, j)</a:t>
            </a:r>
          </a:p>
          <a:p>
            <a:pPr marL="0" indent="0">
              <a:buNone/>
            </a:pPr>
            <a:r>
              <a:rPr lang="en-US" altLang="zh-TW" i="1" dirty="0" smtClean="0"/>
              <a:t>{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t[] = {0};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//retrieve the j-</a:t>
            </a:r>
            <a:r>
              <a:rPr lang="en-US" altLang="zh-TW" dirty="0" err="1" smtClean="0">
                <a:solidFill>
                  <a:srgbClr val="0070C0"/>
                </a:solidFill>
              </a:rPr>
              <a:t>th</a:t>
            </a:r>
            <a:r>
              <a:rPr lang="en-US" altLang="zh-TW" dirty="0" smtClean="0">
                <a:solidFill>
                  <a:srgbClr val="0070C0"/>
                </a:solidFill>
              </a:rPr>
              <a:t> column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for(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=j;i</a:t>
            </a:r>
            <a:r>
              <a:rPr lang="en-US" altLang="zh-TW" i="1" dirty="0" smtClean="0">
                <a:latin typeface="Times New Roman"/>
                <a:cs typeface="Times New Roman"/>
              </a:rPr>
              <a:t>≤n-1;i++) t[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] = A[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i="1" dirty="0" smtClean="0">
                <a:latin typeface="Times New Roman"/>
                <a:cs typeface="Times New Roman"/>
              </a:rPr>
              <a:t>][j];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  //Compute the norm of the vector.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tTt</a:t>
            </a:r>
            <a:r>
              <a:rPr lang="en-US" altLang="zh-TW" i="1" dirty="0" smtClean="0">
                <a:latin typeface="Times New Roman"/>
                <a:cs typeface="Times New Roman"/>
              </a:rPr>
              <a:t> =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inner_product</a:t>
            </a:r>
            <a:r>
              <a:rPr lang="en-US" altLang="zh-TW" i="1" dirty="0" smtClean="0">
                <a:latin typeface="Times New Roman"/>
                <a:cs typeface="Times New Roman"/>
              </a:rPr>
              <a:t>(t, t);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a =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sqrt</a:t>
            </a:r>
            <a:r>
              <a:rPr lang="en-US" altLang="zh-TW" i="1" dirty="0" smtClean="0">
                <a:latin typeface="Times New Roman"/>
                <a:cs typeface="Times New Roman"/>
              </a:rPr>
              <a:t>(</a:t>
            </a:r>
            <a:r>
              <a:rPr lang="en-US" altLang="zh-TW" i="1" dirty="0" err="1" smtClean="0">
                <a:latin typeface="Times New Roman"/>
                <a:cs typeface="Times New Roman"/>
              </a:rPr>
              <a:t>tTt</a:t>
            </a:r>
            <a:r>
              <a:rPr lang="en-US" altLang="zh-TW" i="1" dirty="0" smtClean="0">
                <a:latin typeface="Times New Roman"/>
                <a:cs typeface="Times New Roman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  //t = t + sign(t[j])*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lang="en-US" altLang="zh-TW" baseline="-2500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if(t[j]&gt;=0) t[j] = t[j] + a;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else t[j] = t[j] – a;</a:t>
            </a:r>
          </a:p>
          <a:p>
            <a:pPr marL="0" indent="0">
              <a:buNone/>
            </a:pPr>
            <a:r>
              <a:rPr lang="en-US" altLang="zh-TW" i="1" dirty="0" smtClean="0">
                <a:latin typeface="Times New Roman"/>
                <a:cs typeface="Times New Roman"/>
              </a:rPr>
              <a:t>  }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</a:t>
            </a:r>
            <a:endParaRPr lang="en-US" altLang="zh-TW" i="1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72200" y="4869160"/>
                <a:ext cx="2287549" cy="1276503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𝐻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−2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𝐻𝑥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latin typeface="Cambria Math"/>
                        </a:rPr>
                        <m:t>−2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𝑣</m:t>
                      </m:r>
                      <m:r>
                        <a:rPr lang="en-US" altLang="zh-TW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869160"/>
                <a:ext cx="2287549" cy="12765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  <a:prstDash val="soli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time complexity of QR-decomposition needs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 multipliations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QR-decomposition using Householder transformation is numerical stable.</a:t>
                </a:r>
              </a:p>
              <a:p>
                <a:pPr lvl="1"/>
                <a:r>
                  <a:rPr lang="en-US" altLang="zh-TW" dirty="0" smtClean="0"/>
                  <a:t>Assume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is a column vector retrieved from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.j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Vector </a:t>
                </a:r>
                <a:r>
                  <a:rPr lang="en-US" altLang="zh-TW" i="1" dirty="0" smtClean="0"/>
                  <a:t>v</a:t>
                </a:r>
                <a:r>
                  <a:rPr lang="en-US" altLang="zh-TW" dirty="0" smtClean="0"/>
                  <a:t> is created from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.j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for creating </a:t>
                </a:r>
                <a:r>
                  <a:rPr lang="en-US" altLang="zh-TW" b="1" i="1" dirty="0" err="1" smtClean="0"/>
                  <a:t>H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i="1" baseline="-25000" dirty="0" smtClean="0"/>
                  <a:t> </a:t>
                </a:r>
                <a:r>
                  <a:rPr lang="en-US" altLang="zh-TW" dirty="0" smtClean="0"/>
                  <a:t>by using column-pivoting.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&gt;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&lt;1.</m:t>
                    </m:r>
                  </m:oMath>
                </a14:m>
                <a:r>
                  <a:rPr lang="en-US" altLang="zh-TW" dirty="0" smtClean="0"/>
                  <a:t> //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error of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𝑯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bounded by </a:t>
                </a:r>
                <a:r>
                  <a:rPr lang="en-US" altLang="zh-TW" i="1" dirty="0" smtClean="0"/>
                  <a:t>O(2(n-j)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For one elimination, the error is bounded by O(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(n-j)</a:t>
                </a:r>
                <a:r>
                  <a:rPr lang="en-US" altLang="zh-TW" i="1" baseline="30000" dirty="0" smtClean="0">
                    <a:latin typeface="Times New Roman"/>
                    <a:cs typeface="Times New Roman"/>
                  </a:rPr>
                  <a:t>2</a:t>
                </a:r>
                <a:r>
                  <a:rPr lang="el-GR" altLang="zh-TW" i="1" dirty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Thus, over all, the round-off will not explode.</a:t>
                </a:r>
              </a:p>
              <a:p>
                <a:pPr lvl="2"/>
                <a:r>
                  <a:rPr lang="en-US" altLang="zh-TW" dirty="0" smtClean="0">
                    <a:latin typeface="Times New Roman"/>
                    <a:cs typeface="Times New Roman"/>
                  </a:rPr>
                  <a:t>Bounded  by O(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i="1" baseline="30000" dirty="0" smtClean="0">
                    <a:latin typeface="Times New Roman"/>
                    <a:cs typeface="Times New Roman"/>
                  </a:rPr>
                  <a:t>3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2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4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Consider the elimination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𝑯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What is the upper bound of  |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|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?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0.5, if we use the sign of the pivot entry to compute </a:t>
                </a:r>
                <a:r>
                  <a:rPr lang="en-US" altLang="zh-TW" b="1" i="1" dirty="0" smtClean="0"/>
                  <a:t>v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Do we need pivoting?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2370" b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4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QR-decomposition is used to solve (fit) </a:t>
                </a:r>
                <a:r>
                  <a:rPr lang="en-US" altLang="zh-TW" i="1" dirty="0" smtClean="0"/>
                  <a:t>over-constraint</a:t>
                </a:r>
                <a:r>
                  <a:rPr lang="en-US" altLang="zh-TW" dirty="0" smtClean="0"/>
                  <a:t> systems.</a:t>
                </a:r>
              </a:p>
              <a:p>
                <a:pPr lvl="1"/>
                <a:r>
                  <a:rPr lang="en-US" altLang="zh-TW" b="1" i="1" dirty="0" smtClean="0"/>
                  <a:t>A</a:t>
                </a:r>
                <a:r>
                  <a:rPr lang="en-US" altLang="zh-TW" i="1" dirty="0" smtClean="0"/>
                  <a:t>x = b</a:t>
                </a:r>
                <a:r>
                  <a:rPr lang="en-US" altLang="zh-TW" dirty="0" smtClean="0"/>
                  <a:t>. where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is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</a:t>
                </a:r>
                <a:r>
                  <a:rPr lang="en-US" altLang="zh-TW" i="1" dirty="0" smtClean="0"/>
                  <a:t>n &gt; m</a:t>
                </a:r>
                <a:r>
                  <a:rPr lang="en-US" altLang="zh-TW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𝑅𝑥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:r>
                  <a:rPr lang="en-US" altLang="zh-TW" b="1" i="1" dirty="0" smtClean="0"/>
                  <a:t>C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 submatrix of </a:t>
                </a:r>
                <a:r>
                  <a:rPr lang="en-US" altLang="zh-TW" b="1" i="1" dirty="0" smtClean="0"/>
                  <a:t>R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d</a:t>
                </a:r>
                <a:r>
                  <a:rPr lang="en-US" altLang="zh-TW" dirty="0" smtClean="0"/>
                  <a:t> = upper m entries of </a:t>
                </a:r>
                <a:r>
                  <a:rPr lang="en-US" altLang="zh-TW" b="1" i="1" dirty="0" smtClean="0"/>
                  <a:t>Q</a:t>
                </a:r>
                <a:r>
                  <a:rPr lang="en-US" altLang="zh-TW" i="1" baseline="30000" dirty="0" smtClean="0"/>
                  <a:t>-1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. </a:t>
                </a:r>
              </a:p>
              <a:p>
                <a:pPr lvl="1"/>
                <a:r>
                  <a:rPr lang="en-US" altLang="zh-TW" dirty="0" smtClean="0"/>
                  <a:t>Solve </a:t>
                </a:r>
                <a:r>
                  <a:rPr lang="en-US" altLang="zh-TW" b="1" i="1" dirty="0" err="1" smtClean="0"/>
                  <a:t>C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dirty="0" smtClean="0"/>
                  <a:t> = d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QR-decomposition in fitting method.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96036" y="2924944"/>
            <a:ext cx="151216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6296" y="2924944"/>
            <a:ext cx="1512168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7239000" y="2914650"/>
            <a:ext cx="1514475" cy="1323975"/>
          </a:xfrm>
          <a:custGeom>
            <a:avLst/>
            <a:gdLst>
              <a:gd name="connsiteX0" fmla="*/ 0 w 1514475"/>
              <a:gd name="connsiteY0" fmla="*/ 0 h 1323975"/>
              <a:gd name="connsiteX1" fmla="*/ 1495425 w 1514475"/>
              <a:gd name="connsiteY1" fmla="*/ 9525 h 1323975"/>
              <a:gd name="connsiteX2" fmla="*/ 1514475 w 1514475"/>
              <a:gd name="connsiteY2" fmla="*/ 1323975 h 1323975"/>
              <a:gd name="connsiteX3" fmla="*/ 0 w 1514475"/>
              <a:gd name="connsiteY3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323975">
                <a:moveTo>
                  <a:pt x="0" y="0"/>
                </a:moveTo>
                <a:lnTo>
                  <a:pt x="1495425" y="9525"/>
                </a:lnTo>
                <a:lnTo>
                  <a:pt x="1514475" y="13239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948264" y="4238625"/>
            <a:ext cx="20162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6588224" y="4005064"/>
            <a:ext cx="432048" cy="10801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788024" y="4229100"/>
            <a:ext cx="20162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716016" y="5317333"/>
            <a:ext cx="245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A, </a:t>
            </a:r>
            <a:r>
              <a:rPr lang="en-US" altLang="zh-TW" sz="2400" dirty="0" smtClean="0"/>
              <a:t>over-constraint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20765" y="532238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R</a:t>
            </a:r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755626" y="328424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C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15934" y="3942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15290" y="258470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755626" y="25878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72094" y="35014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左大括弧 19"/>
          <p:cNvSpPr/>
          <p:nvPr/>
        </p:nvSpPr>
        <p:spPr>
          <a:xfrm>
            <a:off x="4716016" y="2954038"/>
            <a:ext cx="180020" cy="23471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4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QR-decomposition is used to convert matrix </a:t>
            </a:r>
            <a:r>
              <a:rPr lang="en-US" altLang="zh-TW" b="1" dirty="0"/>
              <a:t>A</a:t>
            </a:r>
            <a:r>
              <a:rPr lang="en-US" altLang="zh-TW" dirty="0"/>
              <a:t> into a tri-diagonal matrix or an upper </a:t>
            </a:r>
            <a:r>
              <a:rPr lang="en-US" altLang="zh-TW" dirty="0" err="1"/>
              <a:t>Hessenberg</a:t>
            </a:r>
            <a:r>
              <a:rPr lang="en-US" altLang="zh-TW" dirty="0"/>
              <a:t> </a:t>
            </a:r>
            <a:r>
              <a:rPr lang="en-US" altLang="zh-TW" dirty="0" smtClean="0"/>
              <a:t>matrix</a:t>
            </a:r>
            <a:r>
              <a:rPr lang="en-US" altLang="zh-TW" dirty="0"/>
              <a:t> </a:t>
            </a:r>
            <a:r>
              <a:rPr lang="en-US" altLang="zh-TW" dirty="0" smtClean="0"/>
              <a:t>for computing eigenvalues.</a:t>
            </a:r>
          </a:p>
          <a:p>
            <a:pPr lvl="1"/>
            <a:r>
              <a:rPr lang="en-US" altLang="zh-TW" dirty="0" smtClean="0"/>
              <a:t>Using similarity transformation.</a:t>
            </a:r>
          </a:p>
          <a:p>
            <a:pPr lvl="1"/>
            <a:r>
              <a:rPr lang="en-US" altLang="zh-TW" dirty="0" smtClean="0"/>
              <a:t>We will talk about this topic later in the lectures about eigenvalues.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Tridiagonal matrix &amp; </a:t>
            </a:r>
            <a:r>
              <a:rPr lang="en-US" altLang="zh-TW" sz="2000" dirty="0" err="1" smtClean="0"/>
              <a:t>Hessenberg</a:t>
            </a:r>
            <a:r>
              <a:rPr lang="en-US" altLang="zh-TW" sz="2000" dirty="0" smtClean="0"/>
              <a:t> matrix.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548373" y="2352686"/>
            <a:ext cx="1880762" cy="1712672"/>
            <a:chOff x="5076056" y="2783210"/>
            <a:chExt cx="2812082" cy="2590006"/>
          </a:xfrm>
        </p:grpSpPr>
        <p:sp>
          <p:nvSpPr>
            <p:cNvPr id="7" name="左大括弧 6"/>
            <p:cNvSpPr/>
            <p:nvPr/>
          </p:nvSpPr>
          <p:spPr>
            <a:xfrm>
              <a:off x="5076056" y="2852936"/>
              <a:ext cx="288032" cy="25202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右大括弧 7"/>
            <p:cNvSpPr/>
            <p:nvPr/>
          </p:nvSpPr>
          <p:spPr>
            <a:xfrm>
              <a:off x="7600106" y="2783210"/>
              <a:ext cx="288032" cy="25202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5364088" y="2924944"/>
              <a:ext cx="2236018" cy="22322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5724128" y="2924944"/>
              <a:ext cx="1800200" cy="18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364088" y="3267075"/>
              <a:ext cx="1872208" cy="18901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742896" y="3003049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  <a:endParaRPr lang="zh-TW" altLang="en-US" sz="4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580112" y="429309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  <a:endParaRPr lang="zh-TW" altLang="en-US" sz="4000" dirty="0"/>
            </a:p>
          </p:txBody>
        </p:sp>
      </p:grpSp>
      <p:sp>
        <p:nvSpPr>
          <p:cNvPr id="16" name="左大括弧 15"/>
          <p:cNvSpPr/>
          <p:nvPr/>
        </p:nvSpPr>
        <p:spPr>
          <a:xfrm>
            <a:off x="5700773" y="4627235"/>
            <a:ext cx="192640" cy="1666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右大括弧 18"/>
          <p:cNvSpPr/>
          <p:nvPr/>
        </p:nvSpPr>
        <p:spPr>
          <a:xfrm>
            <a:off x="7388895" y="4581128"/>
            <a:ext cx="192640" cy="166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5893413" y="4674851"/>
            <a:ext cx="1495482" cy="147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134213" y="4674851"/>
            <a:ext cx="1204000" cy="1190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893413" y="4901089"/>
            <a:ext cx="1252160" cy="12498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37893" y="5579558"/>
            <a:ext cx="295045" cy="46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  <a:endParaRPr lang="zh-TW" altLang="en-US" sz="40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7332815" y="4674851"/>
            <a:ext cx="48160" cy="502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145573" y="4627235"/>
            <a:ext cx="283562" cy="2738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6835039" y="4769978"/>
            <a:ext cx="401456" cy="5058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b="1" dirty="0" smtClean="0"/>
                  <a:t>Orthogonal matrix</a:t>
                </a:r>
              </a:p>
              <a:p>
                <a:pPr lvl="1"/>
                <a:r>
                  <a:rPr lang="en-US" altLang="zh-TW" dirty="0" smtClean="0"/>
                  <a:t>An orthogonal matrix is a square matrix whose columns and rows are unit vectors and mutually orthogonal.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Main property</a:t>
                </a:r>
              </a:p>
              <a:p>
                <a:pPr lvl="1"/>
                <a:r>
                  <a:rPr lang="en-US" altLang="zh-TW" dirty="0" smtClean="0"/>
                  <a:t>If Q is an orthogonal matrix, then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identity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maxtrix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What’s QR-decomposition?</a:t>
                </a:r>
              </a:p>
              <a:p>
                <a:pPr lvl="1"/>
                <a:r>
                  <a:rPr lang="en-US" altLang="zh-TW" dirty="0" smtClean="0"/>
                  <a:t>Converting the coefficient matrix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into the product of matrices </a:t>
                </a:r>
                <a:r>
                  <a:rPr lang="en-US" altLang="zh-TW" b="1" i="1" dirty="0" smtClean="0"/>
                  <a:t>Q </a:t>
                </a:r>
                <a:r>
                  <a:rPr lang="en-US" altLang="zh-TW" dirty="0" smtClean="0"/>
                  <a:t>and </a:t>
                </a:r>
                <a:r>
                  <a:rPr lang="en-US" altLang="zh-TW" b="1" i="1" dirty="0" smtClean="0"/>
                  <a:t>R</a:t>
                </a:r>
                <a:r>
                  <a:rPr lang="en-US" altLang="zh-TW" dirty="0" smtClean="0"/>
                  <a:t>.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QR</a:t>
                </a:r>
              </a:p>
              <a:p>
                <a:pPr lvl="1"/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an orthogonal matrix </a:t>
                </a:r>
              </a:p>
              <a:p>
                <a:pPr lvl="1"/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an upper triangle matrix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sz="2800" dirty="0" smtClean="0"/>
                  <a:t>The linear system evolves as </a:t>
                </a:r>
                <a:r>
                  <a:rPr lang="en-US" altLang="zh-TW" sz="2800" dirty="0" smtClean="0"/>
                  <a:t>follows::</a:t>
                </a:r>
                <a:endParaRPr lang="en-US" altLang="zh-TW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b="0" dirty="0" smtClean="0"/>
                  <a:t>Original system,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/>
                  <a:t>Decompose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QR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b="0" dirty="0" smtClean="0"/>
                  <a:t>We 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𝑄𝑅𝑥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𝑅𝑥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,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b="0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𝑅𝑥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 using backward substitution.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3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QR-decomposition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There are several ways to achieve QR-decomposition.</a:t>
            </a:r>
          </a:p>
          <a:p>
            <a:pPr lvl="1"/>
            <a:r>
              <a:rPr lang="en-US" altLang="zh-TW" b="1" dirty="0"/>
              <a:t>Gram–Schmidt </a:t>
            </a:r>
            <a:r>
              <a:rPr lang="en-US" altLang="zh-TW" b="1" dirty="0" smtClean="0"/>
              <a:t>method (projection)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Householder </a:t>
            </a:r>
            <a:r>
              <a:rPr lang="en-US" altLang="zh-TW" b="1" dirty="0" smtClean="0">
                <a:solidFill>
                  <a:srgbClr val="FF0000"/>
                </a:solidFill>
              </a:rPr>
              <a:t>method (reflection)</a:t>
            </a:r>
          </a:p>
          <a:p>
            <a:pPr lvl="1"/>
            <a:r>
              <a:rPr lang="en-US" altLang="zh-TW" b="1" dirty="0" smtClean="0"/>
              <a:t>Givens method (rotation)</a:t>
            </a:r>
            <a:endParaRPr lang="en-US" altLang="zh-TW" dirty="0" smtClean="0"/>
          </a:p>
          <a:p>
            <a:r>
              <a:rPr lang="en-US" altLang="zh-TW" dirty="0" smtClean="0"/>
              <a:t>We use Householder transformations</a:t>
            </a:r>
          </a:p>
          <a:p>
            <a:pPr lvl="1"/>
            <a:r>
              <a:rPr lang="en-US" altLang="zh-TW" dirty="0" smtClean="0"/>
              <a:t>Easier to implement</a:t>
            </a:r>
          </a:p>
          <a:p>
            <a:pPr lvl="1"/>
            <a:r>
              <a:rPr lang="en-US" altLang="zh-TW" dirty="0" smtClean="0"/>
              <a:t>Numerical stable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Basis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Basis of R</a:t>
                </a:r>
                <a:r>
                  <a:rPr lang="en-US" altLang="zh-TW" baseline="30000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Space</a:t>
                </a:r>
                <a:r>
                  <a:rPr lang="en-US" altLang="zh-TW" dirty="0" smtClean="0"/>
                  <a:t>: Define n unit vectors: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[0,…,0,1,0,…,0]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 dirty="0">
                        <a:latin typeface="Cambria Math"/>
                      </a:rPr>
                      <m:t>=0, </m:t>
                    </m:r>
                    <m:r>
                      <a:rPr lang="en-US" altLang="zh-TW" i="1" dirty="0">
                        <a:latin typeface="Cambria Math"/>
                      </a:rPr>
                      <m:t>𝑖𝑓</m:t>
                    </m:r>
                    <m:r>
                      <a:rPr lang="en-US" altLang="zh-TW" i="1" dirty="0">
                        <a:latin typeface="Cambria Math"/>
                      </a:rPr>
                      <m:t> </m:t>
                    </m:r>
                    <m:r>
                      <a:rPr lang="en-US" altLang="zh-TW" i="1" dirty="0">
                        <a:latin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TW" i="1" dirty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514350" indent="-457200"/>
                <a:r>
                  <a:rPr lang="en-US" altLang="zh-TW" dirty="0">
                    <a:solidFill>
                      <a:srgbClr val="0070C0"/>
                    </a:solidFill>
                  </a:rPr>
                  <a:t>{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TW" i="1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TW" i="1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,…,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TW" i="1" baseline="-25000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} form a basis, spanning the R</a:t>
                </a:r>
                <a:r>
                  <a:rPr lang="en-US" altLang="zh-TW" baseline="30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space.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Overview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Overview</a:t>
                </a:r>
              </a:p>
              <a:p>
                <a:pPr lvl="1"/>
                <a:r>
                  <a:rPr lang="en-US" altLang="zh-TW" dirty="0" smtClean="0"/>
                  <a:t>Householder transform = reflection operations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Reflecting the 0</a:t>
                </a:r>
                <a:r>
                  <a:rPr lang="en-US" altLang="zh-TW" baseline="30000" dirty="0" smtClean="0">
                    <a:solidFill>
                      <a:srgbClr val="FF0000"/>
                    </a:solidFill>
                  </a:rPr>
                  <a:t>th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column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of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onto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altLang="zh-TW" i="1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[1,0,…,0]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</a:p>
              <a:p>
                <a:pPr lvl="2"/>
                <a:r>
                  <a:rPr lang="en-US" altLang="zh-TW" dirty="0"/>
                  <a:t>Using a Householder matrix </a:t>
                </a:r>
                <a:r>
                  <a:rPr lang="en-US" altLang="zh-TW" b="1" i="1" dirty="0"/>
                  <a:t>H</a:t>
                </a:r>
                <a:r>
                  <a:rPr lang="en-US" altLang="zh-TW" b="1" i="1" baseline="-25000" dirty="0"/>
                  <a:t>0</a:t>
                </a:r>
                <a:r>
                  <a:rPr lang="en-US" altLang="zh-TW" dirty="0" smtClean="0"/>
                  <a:t>;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b="1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TW" i="1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b="1" i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zh-TW" dirty="0" smtClean="0"/>
                  <a:t>Also to reflect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while reflecting columns of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;</a:t>
                </a: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</a:rPr>
                  <a:t>Reflecting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the </a:t>
                </a:r>
                <a:r>
                  <a:rPr lang="en-US" altLang="zh-TW" i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th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column onto the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space spanned by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{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TW" i="1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TW" i="1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,…,</a:t>
                </a:r>
                <a:r>
                  <a:rPr lang="en-US" altLang="zh-TW" i="1" dirty="0" err="1">
                    <a:solidFill>
                      <a:srgbClr val="FF0000"/>
                    </a:solidFill>
                  </a:rPr>
                  <a:t>e</a:t>
                </a:r>
                <a:r>
                  <a:rPr lang="en-US" altLang="zh-TW" i="1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}, 1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≦i≦n-2.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zh-TW" dirty="0"/>
                  <a:t>Using a Householder matrix </a:t>
                </a:r>
                <a:r>
                  <a:rPr lang="en-US" altLang="zh-TW" b="1" i="1" dirty="0" smtClean="0"/>
                  <a:t>H</a:t>
                </a:r>
                <a:r>
                  <a:rPr lang="en-US" altLang="zh-TW" b="1" i="1" baseline="-25000" dirty="0"/>
                  <a:t>i</a:t>
                </a:r>
                <a:r>
                  <a:rPr lang="en-US" altLang="zh-TW" dirty="0" smtClean="0"/>
                  <a:t>;</a:t>
                </a: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[0,…,0,1,0,…,0]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 dirty="0">
                        <a:latin typeface="Cambria Math"/>
                      </a:rPr>
                      <m:t>=0, </m:t>
                    </m:r>
                    <m:r>
                      <a:rPr lang="en-US" altLang="zh-TW" i="1" dirty="0">
                        <a:latin typeface="Cambria Math"/>
                      </a:rPr>
                      <m:t>𝑖𝑓</m:t>
                    </m:r>
                    <m:r>
                      <a:rPr lang="en-US" altLang="zh-TW" i="1" dirty="0">
                        <a:latin typeface="Cambria Math"/>
                      </a:rPr>
                      <m:t> </m:t>
                    </m:r>
                    <m:r>
                      <a:rPr lang="en-US" altLang="zh-TW" i="1" dirty="0">
                        <a:latin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TW" i="1" dirty="0">
                        <a:latin typeface="Cambria Math"/>
                      </a:rPr>
                      <m:t>=1.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Repeating the process until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becomes </a:t>
                </a:r>
                <a:r>
                  <a:rPr lang="en-US" altLang="zh-TW" b="1" i="1" dirty="0" smtClean="0"/>
                  <a:t>R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2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Overview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Overview (continued)</a:t>
                </a:r>
              </a:p>
              <a:p>
                <a:pPr lvl="1"/>
                <a:r>
                  <a:rPr lang="en-US" altLang="zh-TW" dirty="0" smtClean="0"/>
                  <a:t>The linear system evolves as follows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𝑅𝑥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−3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r>
                  <a:rPr lang="en-US" altLang="zh-TW" dirty="0"/>
                  <a:t>After </a:t>
                </a:r>
                <a:r>
                  <a:rPr lang="en-US" altLang="zh-TW" i="1" dirty="0"/>
                  <a:t>n-1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reflections</a:t>
                </a:r>
                <a:r>
                  <a:rPr lang="en-US" altLang="zh-TW" dirty="0"/>
                  <a:t>, </a:t>
                </a:r>
                <a:r>
                  <a:rPr lang="en-US" altLang="zh-TW" b="1" i="1" dirty="0"/>
                  <a:t>A</a:t>
                </a:r>
                <a:r>
                  <a:rPr lang="en-US" altLang="zh-TW" dirty="0"/>
                  <a:t> becomes </a:t>
                </a:r>
                <a:r>
                  <a:rPr lang="en-US" altLang="zh-TW" b="1" i="1" dirty="0"/>
                  <a:t>R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 smtClean="0"/>
                  <a:t>Key issues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What are these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zh-TW" i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? </a:t>
                </a:r>
                <a:r>
                  <a:rPr lang="en-US" altLang="zh-TW" dirty="0" smtClean="0"/>
                  <a:t>How to construct them?</a:t>
                </a:r>
              </a:p>
              <a:p>
                <a:pPr lvl="1"/>
                <a:r>
                  <a:rPr lang="en-US" altLang="zh-TW" dirty="0" smtClean="0"/>
                  <a:t>Avoiding expensive matrix multiplications.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3100" r="-1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Shapes of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, and </a:t>
            </a:r>
            <a:r>
              <a:rPr lang="en-US" altLang="zh-TW" b="1" i="1" dirty="0" smtClean="0"/>
              <a:t>R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40152" y="2276872"/>
            <a:ext cx="1368152" cy="11521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88024" y="3962375"/>
            <a:ext cx="1440160" cy="115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24017" y="3962375"/>
            <a:ext cx="1296144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6838950" y="3971925"/>
            <a:ext cx="1295400" cy="1143000"/>
          </a:xfrm>
          <a:custGeom>
            <a:avLst/>
            <a:gdLst>
              <a:gd name="connsiteX0" fmla="*/ 0 w 1295400"/>
              <a:gd name="connsiteY0" fmla="*/ 0 h 1143000"/>
              <a:gd name="connsiteX1" fmla="*/ 1285875 w 1295400"/>
              <a:gd name="connsiteY1" fmla="*/ 0 h 1143000"/>
              <a:gd name="connsiteX2" fmla="*/ 1295400 w 1295400"/>
              <a:gd name="connsiteY2" fmla="*/ 1143000 h 1143000"/>
              <a:gd name="connsiteX3" fmla="*/ 0 w 1295400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1143000">
                <a:moveTo>
                  <a:pt x="0" y="0"/>
                </a:moveTo>
                <a:lnTo>
                  <a:pt x="1285875" y="0"/>
                </a:lnTo>
                <a:lnTo>
                  <a:pt x="1295400" y="1143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55507" y="511450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R</a:t>
            </a:r>
            <a:endParaRPr lang="zh-TW" altLang="en-US" sz="2800" b="1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09667" y="511450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Q</a:t>
            </a:r>
            <a:endParaRPr lang="zh-TW" altLang="en-US" sz="2800" b="1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55507" y="2591326"/>
            <a:ext cx="69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A =</a:t>
            </a:r>
            <a:endParaRPr lang="zh-TW" altLang="en-US" sz="2800" b="1" i="1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32240" y="2276872"/>
            <a:ext cx="144016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596639" y="3962375"/>
            <a:ext cx="144016" cy="6907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351112" y="19888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Column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i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91420" y="3627521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Projection of col.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i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8" name="乘號 17"/>
          <p:cNvSpPr/>
          <p:nvPr/>
        </p:nvSpPr>
        <p:spPr>
          <a:xfrm>
            <a:off x="6351112" y="4347389"/>
            <a:ext cx="288032" cy="261610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062846" y="4422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52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Householder Transformation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Basic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𝑣𝑒𝑐𝑡𝑜𝑟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Householder reflection matrix (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𝑷</m:t>
                    </m:r>
                    <m:r>
                      <a:rPr lang="en-US" altLang="zh-TW" i="1" dirty="0">
                        <a:latin typeface="Cambria Math"/>
                      </a:rPr>
                      <m:t>: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𝑚𝑎𝑡𝑟𝑖𝑥</m:t>
                    </m:r>
                  </m:oMath>
                </a14:m>
                <a:r>
                  <a:rPr lang="en-US" altLang="zh-TW" dirty="0" smtClean="0"/>
                  <a:t>) is constructed as follows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b="0" i="1" dirty="0" smtClean="0">
                    <a:latin typeface="Cambria Math"/>
                  </a:rPr>
                  <a:t> </a:t>
                </a:r>
              </a:p>
              <a:p>
                <a:pPr lvl="1"/>
                <a:r>
                  <a:rPr lang="en-US" altLang="zh-TW" b="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=1,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𝑃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en-US" altLang="zh-TW" b="0" i="1" dirty="0" smtClean="0">
                        <a:latin typeface="Cambria Math"/>
                      </a:rPr>
                      <m:t>𝐼</m:t>
                    </m:r>
                    <m:r>
                      <a:rPr lang="en-US" altLang="zh-TW" b="0" i="1" dirty="0" smtClean="0">
                        <a:latin typeface="Cambria Math"/>
                      </a:rPr>
                      <m:t>−2</m:t>
                    </m:r>
                    <m:r>
                      <a:rPr lang="en-US" altLang="zh-TW" b="0" i="1" dirty="0" smtClean="0">
                        <a:latin typeface="Cambria Math"/>
                      </a:rPr>
                      <m:t>𝑣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Basic properties</a:t>
                </a:r>
              </a:p>
              <a:p>
                <a:pPr lvl="1"/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 is symmetric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zh-TW" dirty="0" smtClean="0"/>
                  <a:t>, </a:t>
                </a:r>
              </a:p>
              <a:p>
                <a:pPr lvl="1"/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 is orthogonal. (orthonormal)</a:t>
                </a:r>
              </a:p>
              <a:p>
                <a:pPr lvl="1"/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 can be used in a </a:t>
                </a:r>
                <a:r>
                  <a:rPr lang="en-US" altLang="zh-TW" b="1" dirty="0" smtClean="0"/>
                  <a:t>similarity transformation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𝑃𝐴𝑃</m:t>
                    </m:r>
                  </m:oMath>
                </a14:m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zh-TW" dirty="0" smtClean="0"/>
                  <a:t>Similarity transformations are used in </a:t>
                </a:r>
                <a:r>
                  <a:rPr lang="en-US" altLang="zh-TW" i="1" dirty="0" smtClean="0"/>
                  <a:t>eigenvalue</a:t>
                </a:r>
                <a:r>
                  <a:rPr lang="en-US" altLang="zh-TW" dirty="0" smtClean="0"/>
                  <a:t> computations.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8144" y="3068960"/>
                <a:ext cx="1850186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>
                    <a:latin typeface="Cambria Math" panose="02040503050406030204" pitchFamily="18" charset="0"/>
                  </a:rPr>
                  <a:t>I: identity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068960"/>
                <a:ext cx="1850186" cy="923330"/>
              </a:xfrm>
              <a:prstGeom prst="rect">
                <a:avLst/>
              </a:prstGeom>
              <a:blipFill>
                <a:blip r:embed="rId3"/>
                <a:stretch>
                  <a:fillRect l="-2623" t="-3247" r="-229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3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992</Words>
  <Application>Microsoft Office PowerPoint</Application>
  <PresentationFormat>On-screen Show (4:3)</PresentationFormat>
  <Paragraphs>344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QR-Decomposition</vt:lpstr>
      <vt:lpstr>Outline</vt:lpstr>
      <vt:lpstr>Introduction</vt:lpstr>
      <vt:lpstr>Introduction</vt:lpstr>
      <vt:lpstr>QR-decomposition Algorithms</vt:lpstr>
      <vt:lpstr>Basis Vectors</vt:lpstr>
      <vt:lpstr>Algorithm Overview</vt:lpstr>
      <vt:lpstr>Algorithm Overview</vt:lpstr>
      <vt:lpstr>Householder Transformation Matrix</vt:lpstr>
      <vt:lpstr>Special Householder Matrix</vt:lpstr>
      <vt:lpstr>Illustration</vt:lpstr>
      <vt:lpstr>Householder Matrix, H0 </vt:lpstr>
      <vt:lpstr>Flowchart of QR-decomposition</vt:lpstr>
      <vt:lpstr>Eliminating the j-th Column</vt:lpstr>
      <vt:lpstr>Practice</vt:lpstr>
      <vt:lpstr>Cost Analysis</vt:lpstr>
      <vt:lpstr>Improvements (1/2)</vt:lpstr>
      <vt:lpstr>Improvements (2/2)</vt:lpstr>
      <vt:lpstr>Cost Analysis</vt:lpstr>
      <vt:lpstr>QR-Decomposition Algorithm</vt:lpstr>
      <vt:lpstr>Time Complexity</vt:lpstr>
      <vt:lpstr>Error Analysis</vt:lpstr>
      <vt:lpstr>Discussion</vt:lpstr>
      <vt:lpstr>Applications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QR-Decomposition</dc:title>
  <dc:creator>guest123</dc:creator>
  <cp:lastModifiedBy>guest123</cp:lastModifiedBy>
  <cp:revision>74</cp:revision>
  <dcterms:created xsi:type="dcterms:W3CDTF">2017-07-09T07:04:59Z</dcterms:created>
  <dcterms:modified xsi:type="dcterms:W3CDTF">2019-11-17T08:18:37Z</dcterms:modified>
</cp:coreProperties>
</file>