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58" r:id="rId5"/>
    <p:sldId id="260" r:id="rId6"/>
    <p:sldId id="261" r:id="rId7"/>
    <p:sldId id="267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46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36AE39-BA31-4727-870C-CE1C44EFDF0E}" type="datetimeFigureOut">
              <a:rPr lang="zh-TW" altLang="en-US" smtClean="0"/>
              <a:t>2018/11/25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7253E4-95E6-47D4-8998-307BE90FD4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2842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F9596-2E81-474E-9549-AA1D5C893255}" type="datetime1">
              <a:rPr lang="zh-TW" altLang="en-US" smtClean="0"/>
              <a:t>2018/11/25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Cond. Num.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9A0C3-D5A4-47C1-826C-EE8FE5E1964D}" type="datetime1">
              <a:rPr lang="zh-TW" altLang="en-US" smtClean="0"/>
              <a:t>2018/11/25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Cond. Num.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BA54-A78C-4690-BBE2-13476AF3E73A}" type="datetime1">
              <a:rPr lang="zh-TW" altLang="en-US" smtClean="0"/>
              <a:t>2018/11/25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Cond. Num.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F50E-32B0-4CFC-90BB-86CF6137FE08}" type="datetime1">
              <a:rPr lang="zh-TW" altLang="en-US" smtClean="0"/>
              <a:t>2018/11/25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Cond. Num.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84D26-6D46-4458-88EE-62A1BEBC3631}" type="datetime1">
              <a:rPr lang="zh-TW" altLang="en-US" smtClean="0"/>
              <a:t>2018/11/25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Cond. Num.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20B4-2401-48B3-9228-CEF1358E79FB}" type="datetime1">
              <a:rPr lang="zh-TW" altLang="en-US" smtClean="0"/>
              <a:t>2018/11/25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Cond. Num.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F5FB9-CD40-460E-AFA5-B2A8539F692F}" type="datetime1">
              <a:rPr lang="zh-TW" altLang="en-US" smtClean="0"/>
              <a:t>2018/11/25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Cond. Num.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98C52-021C-41F5-88D1-C02BD70299A6}" type="datetime1">
              <a:rPr lang="zh-TW" altLang="en-US" smtClean="0"/>
              <a:t>2018/11/25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Cond. Num.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59F22-840E-4E58-A9AB-461747C4CE49}" type="datetime1">
              <a:rPr lang="zh-TW" altLang="en-US" smtClean="0"/>
              <a:t>2018/11/25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Cond. Num.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8D20-46CA-417B-87BB-E00299E77252}" type="datetime1">
              <a:rPr lang="zh-TW" altLang="en-US" smtClean="0"/>
              <a:t>2018/11/25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Cond. Num.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F90C-B0F3-48A3-94D1-65CBAFF686ED}" type="datetime1">
              <a:rPr lang="zh-TW" altLang="en-US" smtClean="0"/>
              <a:t>2018/11/25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Cond. Num.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37B85-9EEE-44BF-8CC4-90572EA4906C}" type="datetime1">
              <a:rPr lang="zh-TW" altLang="en-US" smtClean="0"/>
              <a:t>2018/11/25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Cond. Num.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Condition Number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944816" cy="1752600"/>
          </a:xfrm>
        </p:spPr>
        <p:txBody>
          <a:bodyPr/>
          <a:lstStyle/>
          <a:p>
            <a:r>
              <a:rPr lang="en-US" altLang="zh-TW" dirty="0" smtClean="0"/>
              <a:t>Metric of the sensitivity of linear system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6EB53-2430-43DA-8D39-A3DE2B2A02A8}" type="datetime1">
              <a:rPr lang="zh-TW" altLang="en-US" smtClean="0"/>
              <a:t>2018/11/25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Cond. Num.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693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Perturbation of A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The other relation is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‖"/>
                            <m:endChr m:val="‖"/>
                            <m:ctrlPr>
                              <a:rPr lang="en-US" altLang="zh-TW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r>
                              <a:rPr lang="en-US" altLang="zh-TW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</m:d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altLang="zh-TW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n-US" altLang="zh-TW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≤</m:t>
                    </m:r>
                    <m:f>
                      <m:fPr>
                        <m:ctrlPr>
                          <a:rPr lang="en-US" altLang="zh-TW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𝑐𝑜𝑛𝑑</m:t>
                        </m:r>
                        <m:r>
                          <a:rPr lang="en-US" altLang="zh-TW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altLang="zh-TW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𝐴</m:t>
                        </m:r>
                        <m:r>
                          <a:rPr lang="en-US" altLang="zh-TW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en-US" altLang="zh-TW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1−</m:t>
                        </m:r>
                        <m:r>
                          <a:rPr lang="en-US" altLang="zh-TW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𝑐𝑜𝑛𝑑</m:t>
                        </m:r>
                        <m:r>
                          <a:rPr lang="en-US" altLang="zh-TW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altLang="zh-TW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𝐴</m:t>
                        </m:r>
                        <m:r>
                          <a:rPr lang="en-US" altLang="zh-TW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  <m:f>
                          <m:fPr>
                            <m:ctrlPr>
                              <a:rPr lang="en-US" altLang="zh-TW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TW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mbria Math"/>
                                  </a:rPr>
                                  <m:t>∆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mbria Math"/>
                                  </a:rPr>
                                  <m:t>𝐴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TW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mbria Math"/>
                                  </a:rPr>
                                  <m:t>𝐴</m:t>
                                </m:r>
                              </m:e>
                            </m:d>
                          </m:den>
                        </m:f>
                      </m:den>
                    </m:f>
                    <m:d>
                      <m:dPr>
                        <m:ctrlPr>
                          <a:rPr lang="en-US" altLang="zh-TW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TW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TW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mbria Math"/>
                                  </a:rPr>
                                  <m:t>∆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mbria Math"/>
                                  </a:rPr>
                                  <m:t>𝐴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TW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mbria Math"/>
                                  </a:rPr>
                                  <m:t>𝐴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r>
                  <a:rPr lang="en-US" altLang="zh-TW" dirty="0" smtClean="0">
                    <a:solidFill>
                      <a:srgbClr val="002060"/>
                    </a:solidFill>
                  </a:rPr>
                  <a:t> </a:t>
                </a:r>
                <a:endParaRPr lang="en-US" altLang="zh-TW" dirty="0" smtClean="0">
                  <a:solidFill>
                    <a:srgbClr val="002060"/>
                  </a:solidFill>
                </a:endParaRPr>
              </a:p>
              <a:p>
                <a:r>
                  <a:rPr lang="en-US" altLang="zh-TW" dirty="0" smtClean="0"/>
                  <a:t>Or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‖"/>
                            <m:endChr m:val="‖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 smtClean="0"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</m:d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+∆</m:t>
                            </m:r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n-US" altLang="zh-TW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𝑐𝑜𝑛𝑑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𝐴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)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∆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𝐴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𝐴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8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41D7-2ADF-4BB6-80FA-6AFF8B19DBF8}" type="datetime1">
              <a:rPr lang="zh-TW" altLang="en-US" smtClean="0"/>
              <a:t>2018/11/25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Cond. Num.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893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Condition Number, Hilbert Matrix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Hilbert matrix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𝑗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den>
                    </m:f>
                    <m:r>
                      <a:rPr lang="en-US" altLang="zh-TW" b="0" i="1" smtClean="0">
                        <a:latin typeface="Cambria Math"/>
                      </a:rPr>
                      <m:t>, 0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𝑗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−1.</m:t>
                    </m:r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Condition numbers of Hilbert matrices</a:t>
                </a:r>
              </a:p>
              <a:p>
                <a:pPr lvl="1"/>
                <a:r>
                  <a:rPr lang="en-US" altLang="zh-TW" dirty="0"/>
                  <a:t> </a:t>
                </a:r>
                <a:r>
                  <a:rPr lang="en-US" altLang="zh-TW" dirty="0" smtClean="0"/>
                  <a:t>n = 2, </a:t>
                </a:r>
                <a:r>
                  <a:rPr lang="en-US" altLang="zh-TW" dirty="0" err="1" smtClean="0"/>
                  <a:t>cond</a:t>
                </a:r>
                <a:r>
                  <a:rPr lang="en-US" altLang="zh-TW" dirty="0" smtClean="0"/>
                  <a:t>(</a:t>
                </a:r>
                <a:r>
                  <a:rPr lang="en-US" altLang="zh-TW" b="1" i="1" dirty="0" smtClean="0"/>
                  <a:t>A</a:t>
                </a:r>
                <a:r>
                  <a:rPr lang="en-US" altLang="zh-TW" dirty="0" smtClean="0"/>
                  <a:t>) = 19.282</a:t>
                </a:r>
              </a:p>
              <a:p>
                <a:pPr lvl="1"/>
                <a:r>
                  <a:rPr lang="en-US" altLang="zh-TW" dirty="0"/>
                  <a:t> </a:t>
                </a:r>
                <a:r>
                  <a:rPr lang="en-US" altLang="zh-TW" dirty="0" smtClean="0"/>
                  <a:t>n = 4, </a:t>
                </a:r>
                <a:r>
                  <a:rPr lang="en-US" altLang="zh-TW" dirty="0" err="1" smtClean="0"/>
                  <a:t>cond</a:t>
                </a:r>
                <a:r>
                  <a:rPr lang="en-US" altLang="zh-TW" dirty="0" smtClean="0"/>
                  <a:t>(</a:t>
                </a:r>
                <a:r>
                  <a:rPr lang="en-US" altLang="zh-TW" b="1" i="1" dirty="0" smtClean="0"/>
                  <a:t>A</a:t>
                </a:r>
                <a:r>
                  <a:rPr lang="en-US" altLang="zh-TW" dirty="0" smtClean="0"/>
                  <a:t>) = 1551.4</a:t>
                </a:r>
              </a:p>
              <a:p>
                <a:pPr lvl="1"/>
                <a:r>
                  <a:rPr lang="en-US" altLang="zh-TW" dirty="0"/>
                  <a:t> </a:t>
                </a:r>
                <a:r>
                  <a:rPr lang="en-US" altLang="zh-TW" dirty="0" smtClean="0"/>
                  <a:t>n = 8, </a:t>
                </a:r>
                <a:r>
                  <a:rPr lang="en-US" altLang="zh-TW" dirty="0" err="1" smtClean="0"/>
                  <a:t>cond</a:t>
                </a:r>
                <a:r>
                  <a:rPr lang="en-US" altLang="zh-TW" dirty="0" smtClean="0"/>
                  <a:t>(</a:t>
                </a:r>
                <a:r>
                  <a:rPr lang="en-US" altLang="zh-TW" b="1" i="1" dirty="0" smtClean="0"/>
                  <a:t>A</a:t>
                </a:r>
                <a:r>
                  <a:rPr lang="en-US" altLang="zh-TW" dirty="0" smtClean="0"/>
                  <a:t>) = 1.5258e+10</a:t>
                </a:r>
              </a:p>
              <a:p>
                <a:pPr lvl="1"/>
                <a:r>
                  <a:rPr lang="en-US" altLang="zh-TW" dirty="0"/>
                  <a:t> </a:t>
                </a:r>
                <a:r>
                  <a:rPr lang="en-US" altLang="zh-TW" dirty="0" smtClean="0"/>
                  <a:t>n = 16, </a:t>
                </a:r>
                <a:r>
                  <a:rPr lang="en-US" altLang="zh-TW" dirty="0" err="1" smtClean="0"/>
                  <a:t>cond</a:t>
                </a:r>
                <a:r>
                  <a:rPr lang="en-US" altLang="zh-TW" dirty="0" smtClean="0"/>
                  <a:t>(</a:t>
                </a:r>
                <a:r>
                  <a:rPr lang="en-US" altLang="zh-TW" b="1" i="1" dirty="0" smtClean="0"/>
                  <a:t>A</a:t>
                </a:r>
                <a:r>
                  <a:rPr lang="en-US" altLang="zh-TW" dirty="0" smtClean="0"/>
                  <a:t>) = 6.5341e+17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8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F60D-7540-4223-BF7C-D6A9FA31C012}" type="datetime1">
              <a:rPr lang="zh-TW" altLang="en-US" smtClean="0"/>
              <a:t>2018/11/25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Cond. Num.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389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Estimation of </a:t>
            </a:r>
            <a:r>
              <a:rPr lang="en-US" altLang="zh-TW" dirty="0" err="1" smtClean="0"/>
              <a:t>cond</a:t>
            </a:r>
            <a:r>
              <a:rPr lang="en-US" altLang="zh-TW" dirty="0" smtClean="0"/>
              <a:t>(A)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altLang="zh-TW" dirty="0" smtClean="0"/>
                  <a:t>The condition number is defined as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𝑐𝑜𝑛𝑑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 </m:t>
                    </m:r>
                    <m:d>
                      <m:dPr>
                        <m:begChr m:val="‖"/>
                        <m:endChr m:val="‖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∙</m:t>
                    </m:r>
                    <m:d>
                      <m:dPr>
                        <m:begChr m:val="‖"/>
                        <m:endChr m:val="‖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</m:d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The norm of </a:t>
                </a:r>
                <a:r>
                  <a:rPr lang="en-US" altLang="zh-TW" b="1" i="1" dirty="0" smtClean="0"/>
                  <a:t>A</a:t>
                </a:r>
                <a:r>
                  <a:rPr lang="en-US" altLang="zh-TW" dirty="0" smtClean="0"/>
                  <a:t> can be computed. (Using the shortcut methods).</a:t>
                </a:r>
              </a:p>
              <a:p>
                <a:r>
                  <a:rPr lang="en-US" altLang="zh-TW" dirty="0" smtClean="0"/>
                  <a:t>How to compute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dirty="0" smtClean="0"/>
                  <a:t>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𝐴𝑥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𝑏</m:t>
                    </m:r>
                    <m:r>
                      <a:rPr lang="en-US" altLang="zh-TW" b="0" i="1" smtClean="0">
                        <a:latin typeface="Cambria Math"/>
                      </a:rPr>
                      <m:t>, </m:t>
                    </m:r>
                    <m:r>
                      <a:rPr lang="en-US" altLang="zh-TW" b="0" i="1" smtClean="0">
                        <a:latin typeface="Cambria Math"/>
                      </a:rPr>
                      <m:t>𝑥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𝑏</m:t>
                    </m:r>
                  </m:oMath>
                </a14:m>
                <a:endParaRPr lang="en-US" altLang="zh-TW" dirty="0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i="1" smtClean="0">
                        <a:latin typeface="Cambria Math"/>
                        <a:ea typeface="Cambria Math"/>
                      </a:rPr>
                      <m:t>≤</m:t>
                    </m:r>
                    <m:d>
                      <m:dPr>
                        <m:begChr m:val="‖"/>
                        <m:endChr m:val="‖"/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altLang="zh-TW" i="1" smtClean="0">
                        <a:latin typeface="Cambria Math"/>
                        <a:ea typeface="Cambria Math"/>
                      </a:rPr>
                      <m:t>∙</m:t>
                    </m:r>
                    <m:d>
                      <m:dPr>
                        <m:begChr m:val="‖"/>
                        <m:endChr m:val="‖"/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TW" dirty="0" smtClean="0"/>
                  <a:t>. Thus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altLang="zh-TW" i="1" smtClean="0">
                        <a:latin typeface="Cambria Math"/>
                        <a:ea typeface="Cambria Math"/>
                      </a:rPr>
                      <m:t>≥</m:t>
                    </m:r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d>
                          <m:dPr>
                            <m:begChr m:val="‖"/>
                            <m:endChr m:val="‖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</m:d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𝑏</m:t>
                            </m:r>
                          </m:e>
                        </m:d>
                      </m:den>
                    </m:f>
                  </m:oMath>
                </a14:m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Random generate several </a:t>
                </a:r>
                <a:r>
                  <a:rPr lang="en-US" altLang="zh-TW" dirty="0" err="1" smtClean="0"/>
                  <a:t>rhs</a:t>
                </a:r>
                <a:r>
                  <a:rPr lang="en-US" altLang="zh-TW" dirty="0" smtClean="0"/>
                  <a:t> </a:t>
                </a:r>
                <a:r>
                  <a:rPr lang="en-US" altLang="zh-TW" i="1" dirty="0" smtClean="0"/>
                  <a:t>b</a:t>
                </a:r>
                <a:r>
                  <a:rPr lang="en-US" altLang="zh-TW" i="1" baseline="-25000" dirty="0" smtClean="0"/>
                  <a:t>i</a:t>
                </a:r>
                <a:r>
                  <a:rPr lang="en-US" altLang="zh-TW" dirty="0" smtClean="0"/>
                  <a:t> and solve the system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𝐴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, </a:t>
                </a:r>
                <a:r>
                  <a:rPr lang="en-US" altLang="zh-TW" dirty="0" err="1" smtClean="0"/>
                  <a:t>i</a:t>
                </a:r>
                <a:r>
                  <a:rPr lang="en-US" altLang="zh-TW" dirty="0" smtClean="0"/>
                  <a:t>=1,2,…,k.</a:t>
                </a:r>
              </a:p>
              <a:p>
                <a:pPr lvl="2"/>
                <a:r>
                  <a:rPr lang="en-US" altLang="zh-TW" dirty="0" smtClean="0">
                    <a:solidFill>
                      <a:srgbClr val="0070C0"/>
                    </a:solidFill>
                  </a:rPr>
                  <a:t>LU-decomposition is helpful.</a:t>
                </a:r>
              </a:p>
              <a:p>
                <a:pPr lvl="1"/>
                <a:r>
                  <a:rPr lang="en-US" altLang="zh-TW" dirty="0" smtClean="0"/>
                  <a:t>Compute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i="0" smtClean="0">
                                <a:latin typeface="Cambria Math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altLang="zh-TW" dirty="0" smtClean="0"/>
                  <a:t>;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𝑐𝑜𝑛𝑑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r>
                      <a:rPr lang="en-US" altLang="zh-TW" b="0" i="1" smtClean="0">
                        <a:latin typeface="Cambria Math"/>
                      </a:rPr>
                      <m:t>𝐴</m:t>
                    </m:r>
                    <m:r>
                      <a:rPr lang="en-US" altLang="zh-TW" b="0" i="1" smtClean="0">
                        <a:latin typeface="Cambria Math"/>
                      </a:rPr>
                      <m:t>)≈</m:t>
                    </m:r>
                    <m:d>
                      <m:dPr>
                        <m:begChr m:val="‖"/>
                        <m:endChr m:val="‖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∙</m:t>
                    </m:r>
                    <m:func>
                      <m:func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b="0" i="1" smtClean="0">
                            <a:latin typeface="Cambria Math"/>
                          </a:rPr>
                          <m:t>[</m:t>
                        </m:r>
                        <m:limLow>
                          <m:limLow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den>
                            </m:f>
                          </m:e>
                        </m:d>
                      </m:e>
                    </m:func>
                    <m:r>
                      <a:rPr lang="en-US" altLang="zh-TW" b="0" i="1" smtClean="0">
                        <a:latin typeface="Cambria Math"/>
                      </a:rPr>
                      <m:t>]</m:t>
                    </m:r>
                    <m:r>
                      <m:rPr>
                        <m:nor/>
                      </m:rPr>
                      <a:rPr lang="en-US" altLang="zh-TW" dirty="0"/>
                      <m:t>;</m:t>
                    </m:r>
                  </m:oMath>
                </a14:m>
                <a:endParaRPr lang="en-US" altLang="zh-TW" dirty="0" smtClean="0"/>
              </a:p>
              <a:p>
                <a:pPr lvl="2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5" t="-22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F439-233B-41D1-9B98-0B045000C2F4}" type="datetime1">
              <a:rPr lang="zh-TW" altLang="en-US" smtClean="0"/>
              <a:t>2018/11/25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Cond. Num.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02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Vector norms</a:t>
            </a:r>
          </a:p>
          <a:p>
            <a:r>
              <a:rPr lang="en-US" altLang="zh-TW" dirty="0" smtClean="0"/>
              <a:t>Matrix norms</a:t>
            </a:r>
          </a:p>
          <a:p>
            <a:r>
              <a:rPr lang="en-US" altLang="zh-TW" dirty="0" smtClean="0"/>
              <a:t>Condition numbers</a:t>
            </a:r>
          </a:p>
          <a:p>
            <a:r>
              <a:rPr lang="en-US" altLang="zh-TW" dirty="0" smtClean="0"/>
              <a:t>Usage of condition number</a:t>
            </a:r>
          </a:p>
          <a:p>
            <a:r>
              <a:rPr lang="en-US" altLang="zh-TW" dirty="0" smtClean="0"/>
              <a:t>Estimation of condition number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F4B48-FC40-4277-9722-1535873BBAC8}" type="datetime1">
              <a:rPr lang="zh-TW" altLang="en-US" smtClean="0"/>
              <a:t>2018/11/25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Cond. Num.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396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Norms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zh-TW" dirty="0" smtClean="0"/>
                  <a:t>Norm: A metric for measuring entities</a:t>
                </a:r>
              </a:p>
              <a:p>
                <a:pPr lvl="1"/>
                <a:r>
                  <a:rPr lang="en-US" altLang="zh-TW" dirty="0" smtClean="0"/>
                  <a:t>Vectors, matrices, …</a:t>
                </a:r>
              </a:p>
              <a:p>
                <a:pPr lvl="1"/>
                <a:r>
                  <a:rPr lang="en-US" altLang="zh-TW" dirty="0" smtClean="0">
                    <a:solidFill>
                      <a:srgbClr val="FF0000"/>
                    </a:solidFill>
                  </a:rPr>
                  <a:t>Norm </a:t>
                </a:r>
                <a:r>
                  <a:rPr lang="en-US" altLang="zh-TW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≈ length</a:t>
                </a:r>
                <a:endParaRPr lang="en-US" altLang="zh-TW" dirty="0" smtClean="0">
                  <a:solidFill>
                    <a:srgbClr val="FF0000"/>
                  </a:solidFill>
                </a:endParaRPr>
              </a:p>
              <a:p>
                <a:r>
                  <a:rPr lang="en-US" altLang="zh-TW" dirty="0" smtClean="0"/>
                  <a:t>Assuming </a:t>
                </a:r>
                <a:r>
                  <a:rPr lang="en-US" altLang="zh-TW" b="1" i="1" dirty="0" smtClean="0"/>
                  <a:t>x</a:t>
                </a:r>
                <a:r>
                  <a:rPr lang="en-US" altLang="zh-TW" dirty="0" smtClean="0"/>
                  <a:t> is the entity, then a norm for </a:t>
                </a:r>
                <a:r>
                  <a:rPr lang="en-US" altLang="zh-TW" b="1" i="1" dirty="0" smtClean="0"/>
                  <a:t>x</a:t>
                </a:r>
                <a:r>
                  <a:rPr lang="en-US" altLang="zh-TW" dirty="0" smtClean="0"/>
                  <a:t> must obey the following rules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i="1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endParaRPr lang="en-US" altLang="zh-TW" b="0" dirty="0" smtClean="0">
                  <a:ea typeface="Cambria Math"/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i="1" smtClean="0">
                            <a:latin typeface="Cambria Math"/>
                          </a:rPr>
                          <m:t>𝛼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∗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b="0" i="1" smtClean="0">
                            <a:latin typeface="Cambria Math"/>
                          </a:rPr>
                          <m:t>𝛼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∗</m:t>
                    </m:r>
                    <m:d>
                      <m:dPr>
                        <m:begChr m:val="‖"/>
                        <m:endChr m:val="‖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dirty="0" smtClean="0"/>
                  <a:t>, where </a:t>
                </a:r>
                <a:r>
                  <a:rPr lang="el-GR" altLang="zh-TW" dirty="0" smtClean="0"/>
                  <a:t>α</a:t>
                </a:r>
                <a:r>
                  <a:rPr lang="en-US" altLang="zh-TW" dirty="0" smtClean="0"/>
                  <a:t> is a scalar.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altLang="zh-TW" i="1" smtClean="0">
                        <a:latin typeface="Cambria Math"/>
                        <a:ea typeface="Cambria Math"/>
                      </a:rPr>
                      <m:t>≤</m:t>
                    </m:r>
                    <m:d>
                      <m:dPr>
                        <m:begChr m:val="‖"/>
                        <m:endChr m:val="‖"/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+</m:t>
                    </m:r>
                    <m:d>
                      <m:dPr>
                        <m:begChr m:val="‖"/>
                        <m:endChr m:val="‖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</m:d>
                  </m:oMath>
                </a14:m>
                <a:endParaRPr lang="en-US" altLang="zh-TW" dirty="0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∗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altLang="zh-TW" i="1" smtClean="0">
                        <a:latin typeface="Cambria Math"/>
                        <a:ea typeface="Cambria Math"/>
                      </a:rPr>
                      <m:t>≤</m:t>
                    </m:r>
                    <m:d>
                      <m:dPr>
                        <m:begChr m:val="‖"/>
                        <m:endChr m:val="‖"/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∗</m:t>
                    </m:r>
                    <m:d>
                      <m:dPr>
                        <m:begChr m:val="‖"/>
                        <m:endChr m:val="‖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TW" dirty="0" smtClean="0"/>
                  <a:t>, where ‘*’ denotes a product operator.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2695" b="-21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28BD-06C5-4CEE-B788-7216C6BF0CEA}" type="datetime1">
              <a:rPr lang="zh-TW" altLang="en-US" smtClean="0"/>
              <a:t>2018/11/25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Cond. Num.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276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Vector Norms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1-norm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TW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altLang="zh-TW" b="0" i="1" smtClean="0">
                                          <a:latin typeface="Cambria Math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TW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2-norm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>
                            <a:latin typeface="Cambria Math"/>
                          </a:rPr>
                          <m:t>𝑖</m:t>
                        </m:r>
                        <m:r>
                          <a:rPr lang="en-US" altLang="zh-TW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  <m:r>
                          <a:rPr lang="en-US" altLang="zh-TW" i="1">
                            <a:latin typeface="Cambria Math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box>
                              <m:box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box>
                          </m:sup>
                        </m:sSup>
                      </m:e>
                    </m:nary>
                  </m:oMath>
                </a14:m>
                <a:r>
                  <a:rPr lang="zh-TW" altLang="en-US" dirty="0" smtClean="0"/>
                  <a:t> </a:t>
                </a:r>
                <a:endParaRPr lang="en-US" altLang="zh-TW" dirty="0" smtClean="0"/>
              </a:p>
              <a:p>
                <a:r>
                  <a:rPr lang="zh-TW" altLang="zh-TW" dirty="0" smtClean="0"/>
                  <a:t>∞</a:t>
                </a:r>
                <a:r>
                  <a:rPr lang="en-US" altLang="zh-TW" dirty="0" smtClean="0"/>
                  <a:t>-norm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e>
                      <m:sub>
                        <m:r>
                          <a:rPr lang="en-US" altLang="zh-TW" i="1" smtClean="0">
                            <a:latin typeface="Cambria Math"/>
                            <a:ea typeface="Cambria Math"/>
                          </a:rPr>
                          <m:t>∞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2922C-400A-42B8-AEC5-B72D1B6E5F47}" type="datetime1">
              <a:rPr lang="zh-TW" altLang="en-US" smtClean="0"/>
              <a:t>2018/11/25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Cond. Num.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912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Matrix Norms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altLang="zh-TW" dirty="0" smtClean="0"/>
                  <a:t>Vector-induced matrix norms</a:t>
                </a:r>
              </a:p>
              <a:p>
                <a:r>
                  <a:rPr lang="en-US" altLang="zh-TW" dirty="0" smtClean="0"/>
                  <a:t>Assuming that </a:t>
                </a:r>
                <a:r>
                  <a:rPr lang="en-US" altLang="zh-TW" b="1" dirty="0" smtClean="0"/>
                  <a:t>A</a:t>
                </a:r>
                <a:r>
                  <a:rPr lang="en-US" altLang="zh-TW" dirty="0" smtClean="0"/>
                  <a:t> is an </a:t>
                </a:r>
                <a:r>
                  <a:rPr lang="en-US" altLang="zh-TW" i="1" dirty="0" smtClean="0"/>
                  <a:t>n</a:t>
                </a:r>
                <a:r>
                  <a:rPr lang="en-US" altLang="zh-TW" dirty="0" smtClean="0"/>
                  <a:t> by </a:t>
                </a:r>
                <a:r>
                  <a:rPr lang="en-US" altLang="zh-TW" i="1" dirty="0" smtClean="0"/>
                  <a:t>n</a:t>
                </a:r>
                <a:r>
                  <a:rPr lang="en-US" altLang="zh-TW" dirty="0" smtClean="0"/>
                  <a:t> matrix, then a vector-induced norm of </a:t>
                </a:r>
                <a:r>
                  <a:rPr lang="en-US" altLang="zh-TW" b="1" dirty="0" smtClean="0"/>
                  <a:t>A</a:t>
                </a:r>
                <a:r>
                  <a:rPr lang="en-US" altLang="zh-TW" dirty="0" smtClean="0"/>
                  <a:t> is defined as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/>
                          </a:rPr>
                          <m:t>sup</m:t>
                        </m:r>
                      </m:fName>
                      <m:e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𝐴𝑥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zh-TW" b="0" i="0" smtClean="0">
                        <a:latin typeface="Cambria Math"/>
                      </a:rPr>
                      <m:t>, </m:t>
                    </m:r>
                    <m:r>
                      <a:rPr lang="en-US" altLang="zh-TW" b="0" i="1" smtClean="0">
                        <a:latin typeface="Cambria Math"/>
                      </a:rPr>
                      <m:t>𝑥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𝑎𝑛𝑑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 </m:t>
                    </m:r>
                    <m:d>
                      <m:dPr>
                        <m:begChr m:val="‖"/>
                        <m:endChr m:val="‖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=1</m:t>
                    </m:r>
                  </m:oMath>
                </a14:m>
                <a:r>
                  <a:rPr lang="en-US" altLang="zh-TW" dirty="0" smtClean="0"/>
                  <a:t>.</a:t>
                </a:r>
              </a:p>
              <a:p>
                <a:r>
                  <a:rPr lang="en-US" altLang="zh-TW" dirty="0" smtClean="0"/>
                  <a:t>Shortcuts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TW" b="0" i="1" smtClean="0">
                                <a:latin typeface="Cambria Math"/>
                              </a:rPr>
                              <m:t>𝑗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−1</m:t>
                            </m:r>
                          </m:sup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/>
                              </a:rPr>
                              <m:t>|</m:t>
                            </m:r>
                          </m:e>
                        </m:nary>
                      </m:e>
                    </m:func>
                  </m:oMath>
                </a14:m>
                <a:r>
                  <a:rPr lang="en-US" altLang="zh-TW" dirty="0" smtClean="0"/>
                  <a:t>, max column sum of entries’ magnitudes.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altLang="zh-TW" i="1" smtClean="0">
                            <a:latin typeface="Cambria Math"/>
                            <a:ea typeface="Cambria Math"/>
                          </a:rPr>
                          <m:t>∞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US" altLang="zh-TW" b="0" i="1" smtClean="0">
                                <a:latin typeface="Cambria Math"/>
                              </a:rPr>
                              <m:t>𝑗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−1</m:t>
                            </m:r>
                          </m:sup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/>
                              </a:rPr>
                              <m:t>|</m:t>
                            </m:r>
                          </m:e>
                        </m:nary>
                      </m:e>
                    </m:func>
                  </m:oMath>
                </a14:m>
                <a:r>
                  <a:rPr lang="en-US" altLang="zh-TW" dirty="0"/>
                  <a:t>,</a:t>
                </a:r>
                <a:r>
                  <a:rPr lang="en-US" altLang="zh-TW" dirty="0" smtClean="0"/>
                  <a:t> max row sum of entries’ magnitudes.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TW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is</m:t>
                    </m:r>
                    <m:r>
                      <a:rPr lang="en-US" altLang="zh-TW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an</m:t>
                    </m:r>
                    <m:r>
                      <a:rPr lang="en-US" altLang="zh-TW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eigenvalue</m:t>
                    </m:r>
                  </m:oMath>
                </a14:m>
                <a:r>
                  <a:rPr lang="en-US" altLang="zh-TW" dirty="0" smtClean="0"/>
                  <a:t>.</a:t>
                </a:r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37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E41D9-D6C1-4123-803E-74CBA22EA1B4}" type="datetime1">
              <a:rPr lang="zh-TW" altLang="en-US" smtClean="0"/>
              <a:t>2018/11/25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Cond. Num.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880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Perturbed Right Hand Side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 smtClean="0"/>
                  <a:t>Given a linear system </a:t>
                </a:r>
                <a:r>
                  <a:rPr lang="en-US" altLang="zh-TW" i="1" dirty="0" smtClean="0"/>
                  <a:t>Ax = b</a:t>
                </a:r>
                <a:r>
                  <a:rPr lang="en-US" altLang="zh-TW" dirty="0" smtClean="0"/>
                  <a:t>, if the </a:t>
                </a:r>
                <a:r>
                  <a:rPr lang="en-US" altLang="zh-TW" dirty="0" err="1" smtClean="0"/>
                  <a:t>rhs</a:t>
                </a:r>
                <a:r>
                  <a:rPr lang="en-US" altLang="zh-TW" dirty="0" smtClean="0"/>
                  <a:t> </a:t>
                </a:r>
                <a:r>
                  <a:rPr lang="en-US" altLang="zh-TW" i="1" dirty="0" smtClean="0"/>
                  <a:t>b</a:t>
                </a:r>
                <a:r>
                  <a:rPr lang="en-US" altLang="zh-TW" dirty="0" smtClean="0"/>
                  <a:t> is perturbed then</a:t>
                </a:r>
              </a:p>
              <a:p>
                <a:pPr lvl="1"/>
                <a:r>
                  <a:rPr lang="en-US" altLang="zh-TW" b="0" dirty="0" smtClean="0"/>
                  <a:t>The system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𝐴𝑥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zh-TW" altLang="en-US" dirty="0" smtClean="0"/>
                  <a:t>  </a:t>
                </a:r>
                <a:r>
                  <a:rPr lang="en-US" altLang="zh-TW" dirty="0" smtClean="0">
                    <a:sym typeface="Wingdings" panose="05000000000000000000" pitchFamily="2" charset="2"/>
                  </a:rPr>
                  <a:t>becomes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  <a:sym typeface="Wingdings" panose="05000000000000000000" pitchFamily="2" charset="2"/>
                      </a:rPr>
                      <m:t>𝐴𝑥</m:t>
                    </m:r>
                    <m:r>
                      <a:rPr lang="en-US" altLang="zh-TW" b="0" i="1" smtClean="0">
                        <a:latin typeface="Cambria Math"/>
                        <a:sym typeface="Wingdings" panose="05000000000000000000" pitchFamily="2" charset="2"/>
                      </a:rPr>
                      <m:t>=(</m:t>
                    </m:r>
                    <m:r>
                      <a:rPr lang="en-US" altLang="zh-TW" b="0" i="1" smtClean="0">
                        <a:latin typeface="Cambria Math"/>
                        <a:sym typeface="Wingdings" panose="05000000000000000000" pitchFamily="2" charset="2"/>
                      </a:rPr>
                      <m:t>𝑏</m:t>
                    </m:r>
                    <m:r>
                      <a:rPr lang="en-US" altLang="zh-TW" b="0" i="1" smtClean="0">
                        <a:latin typeface="Cambria Math"/>
                        <a:sym typeface="Wingdings" panose="05000000000000000000" pitchFamily="2" charset="2"/>
                      </a:rPr>
                      <m:t>+∆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𝑏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altLang="zh-TW" dirty="0" smtClean="0"/>
                  <a:t>.</a:t>
                </a:r>
              </a:p>
              <a:p>
                <a:r>
                  <a:rPr lang="en-US" altLang="zh-TW" dirty="0" smtClean="0"/>
                  <a:t>The solution will not be </a:t>
                </a:r>
                <a:r>
                  <a:rPr lang="en-US" altLang="zh-TW" i="1" dirty="0" smtClean="0"/>
                  <a:t>x</a:t>
                </a:r>
                <a:r>
                  <a:rPr lang="en-US" altLang="zh-TW" dirty="0" smtClean="0"/>
                  <a:t> but </a:t>
                </a:r>
                <a:r>
                  <a:rPr lang="en-US" altLang="zh-TW" i="1" dirty="0" smtClean="0"/>
                  <a:t>x + </a:t>
                </a:r>
                <a:r>
                  <a:rPr lang="el-GR" altLang="zh-TW" i="1" dirty="0" smtClean="0"/>
                  <a:t>Δ</a:t>
                </a:r>
                <a:r>
                  <a:rPr lang="en-US" altLang="zh-TW" i="1" dirty="0" smtClean="0"/>
                  <a:t>x </a:t>
                </a:r>
                <a:r>
                  <a:rPr lang="en-US" altLang="zh-TW" dirty="0" smtClean="0"/>
                  <a:t>such that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+∆</m:t>
                        </m:r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=(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𝑏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+∆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𝑏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altLang="zh-TW" dirty="0" smtClean="0"/>
                  <a:t>. 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8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86E5C-0410-47CB-AE32-8FAC70951060}" type="datetime1">
              <a:rPr lang="zh-TW" altLang="en-US" smtClean="0"/>
              <a:t>2018/11/25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Cond. Num.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8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Perturbed Right Hand Side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altLang="zh-TW" dirty="0" smtClean="0"/>
                  <a:t>What’s the effect of the perturbation upon the solution?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  <m:r>
                          <a:rPr lang="en-US" altLang="zh-TW" i="1">
                            <a:latin typeface="Cambria Math"/>
                          </a:rPr>
                          <m:t>+∆</m:t>
                        </m:r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=(</m:t>
                    </m:r>
                    <m:r>
                      <a:rPr lang="en-US" altLang="zh-TW" i="1">
                        <a:latin typeface="Cambria Math"/>
                        <a:ea typeface="Cambria Math"/>
                      </a:rPr>
                      <m:t>𝑏</m:t>
                    </m:r>
                    <m:r>
                      <a:rPr lang="en-US" altLang="zh-TW" i="1">
                        <a:latin typeface="Cambria Math"/>
                        <a:ea typeface="Cambria Math"/>
                      </a:rPr>
                      <m:t>+∆</m:t>
                    </m:r>
                    <m:r>
                      <a:rPr lang="en-US" altLang="zh-TW" i="1">
                        <a:latin typeface="Cambria Math"/>
                        <a:ea typeface="Cambria Math"/>
                      </a:rPr>
                      <m:t>𝑏</m:t>
                    </m:r>
                    <m:r>
                      <a:rPr lang="en-US" altLang="zh-TW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altLang="zh-TW" dirty="0" smtClean="0"/>
                  <a:t>. </a:t>
                </a:r>
                <a:endParaRPr lang="en-US" altLang="zh-TW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𝑥</m:t>
                    </m:r>
                    <m:r>
                      <a:rPr lang="en-US" altLang="zh-TW" b="0" i="1" smtClean="0">
                        <a:latin typeface="Cambria Math"/>
                      </a:rPr>
                      <m:t>+ ∆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= 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𝑏</m:t>
                        </m:r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+∆</m:t>
                        </m:r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TW" b="0" dirty="0" smtClean="0">
                    <a:ea typeface="Cambria Math"/>
                  </a:rPr>
                  <a:t>.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/>
                      </a:rPr>
                      <m:t>∆</m:t>
                    </m:r>
                    <m:r>
                      <a:rPr lang="en-US" altLang="zh-TW" b="0" i="1" smtClean="0">
                        <a:latin typeface="Cambria Math"/>
                      </a:rPr>
                      <m:t>𝑥</m:t>
                    </m:r>
                    <m:r>
                      <a:rPr lang="en-US" altLang="zh-TW" b="0" i="1" smtClean="0">
                        <a:latin typeface="Cambria Math"/>
                      </a:rPr>
                      <m:t>= 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𝑏</m:t>
                    </m:r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𝑏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𝑏</m:t>
                    </m:r>
                  </m:oMath>
                </a14:m>
                <a:r>
                  <a:rPr lang="en-US" altLang="zh-TW" b="0" dirty="0" smtClean="0">
                    <a:ea typeface="Cambria Math"/>
                  </a:rPr>
                  <a:t>. </a:t>
                </a:r>
              </a:p>
              <a:p>
                <a:pPr marL="457200" lvl="1" indent="0">
                  <a:buNone/>
                </a:pPr>
                <a:endParaRPr lang="en-US" altLang="zh-TW" b="0" dirty="0" smtClean="0">
                  <a:ea typeface="Cambria Math"/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smtClean="0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US" altLang="zh-TW" i="1" smtClean="0">
                        <a:latin typeface="Cambria Math"/>
                        <a:ea typeface="Cambria Math"/>
                      </a:rPr>
                      <m:t>≤</m:t>
                    </m:r>
                    <m:d>
                      <m:dPr>
                        <m:begChr m:val="‖"/>
                        <m:endChr m:val="‖"/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altLang="zh-TW" i="1" smtClean="0">
                        <a:latin typeface="Cambria Math"/>
                        <a:ea typeface="Cambria Math"/>
                      </a:rPr>
                      <m:t>∙</m:t>
                    </m:r>
                    <m:d>
                      <m:dPr>
                        <m:begChr m:val="‖"/>
                        <m:endChr m:val="‖"/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i="1" smtClean="0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TW" dirty="0" smtClean="0"/>
                  <a:t>. Divided both sides by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dirty="0" smtClean="0"/>
                  <a:t> we have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‖"/>
                            <m:endChr m:val="‖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 smtClean="0"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</m:d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n-US" altLang="zh-TW" i="1" smtClean="0">
                        <a:latin typeface="Cambria Math"/>
                        <a:ea typeface="Cambria Math"/>
                      </a:rPr>
                      <m:t>≤</m:t>
                    </m:r>
                    <m:d>
                      <m:dPr>
                        <m:begChr m:val="‖"/>
                        <m:endChr m:val="‖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/>
                                <a:ea typeface="Cambria Math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TW" i="1" smtClean="0">
                                    <a:latin typeface="Cambria Math"/>
                                    <a:ea typeface="Cambria Math"/>
                                  </a:rPr>
                                  <m:t>∆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𝑏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r>
                  <a:rPr lang="en-US" altLang="zh-TW" dirty="0" smtClean="0"/>
                  <a:t>.</a:t>
                </a:r>
              </a:p>
              <a:p>
                <a:pPr lvl="1"/>
                <a:r>
                  <a:rPr lang="en-US" altLang="zh-TW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‖"/>
                            <m:endChr m:val="‖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r>
                              <a:rPr lang="en-US" altLang="zh-TW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</m:d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n-US" altLang="zh-TW" i="1">
                        <a:latin typeface="Cambria Math"/>
                        <a:ea typeface="Cambria Math"/>
                      </a:rPr>
                      <m:t>≤</m:t>
                    </m:r>
                    <m:d>
                      <m:dPr>
                        <m:begChr m:val="‖"/>
                        <m:endChr m:val="‖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/>
                                <a:ea typeface="Cambria Math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/>
                                    <a:ea typeface="Cambria Math"/>
                                  </a:rPr>
                                  <m:t>∆</m:t>
                                </m:r>
                                <m:r>
                                  <a:rPr lang="en-US" altLang="zh-TW" i="1">
                                    <a:latin typeface="Cambria Math"/>
                                    <a:ea typeface="Cambria Math"/>
                                  </a:rPr>
                                  <m:t>𝑏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/>
                                    <a:ea typeface="Cambria Math"/>
                                  </a:rPr>
                                  <m:t>𝑏</m:t>
                                </m:r>
                              </m:e>
                            </m:d>
                          </m:den>
                        </m:f>
                      </m:e>
                    </m:d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𝑏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r>
                  <a:rPr lang="en-US" altLang="zh-TW" dirty="0"/>
                  <a:t>. Since </a:t>
                </a:r>
                <a:r>
                  <a:rPr lang="en-US" altLang="zh-TW" i="1" dirty="0"/>
                  <a:t>b = Ax</a:t>
                </a:r>
                <a:r>
                  <a:rPr lang="en-US" altLang="zh-TW" dirty="0"/>
                  <a:t>, we have 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‖"/>
                            <m:endChr m:val="‖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r>
                              <a:rPr lang="en-US" altLang="zh-TW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</m:d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n-US" altLang="zh-TW" i="1">
                        <a:latin typeface="Cambria Math"/>
                        <a:ea typeface="Cambria Math"/>
                      </a:rPr>
                      <m:t>≤</m:t>
                    </m:r>
                    <m:d>
                      <m:dPr>
                        <m:begChr m:val="‖"/>
                        <m:endChr m:val="‖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/>
                                <a:ea typeface="Cambria Math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/>
                                    <a:ea typeface="Cambria Math"/>
                                  </a:rPr>
                                  <m:t>∆</m:t>
                                </m:r>
                                <m:r>
                                  <a:rPr lang="en-US" altLang="zh-TW" i="1">
                                    <a:latin typeface="Cambria Math"/>
                                    <a:ea typeface="Cambria Math"/>
                                  </a:rPr>
                                  <m:t>𝑏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/>
                                    <a:ea typeface="Cambria Math"/>
                                  </a:rPr>
                                  <m:t>𝑏</m:t>
                                </m:r>
                              </m:e>
                            </m:d>
                          </m:den>
                        </m:f>
                      </m:e>
                    </m:d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𝐴</m:t>
                                </m:r>
                              </m:e>
                            </m:d>
                            <m:r>
                              <a:rPr lang="en-US" altLang="zh-TW" i="1" smtClean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∙</m:t>
                    </m:r>
                    <m:d>
                      <m:dPr>
                        <m:begChr m:val="‖"/>
                        <m:endChr m:val="‖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</m:d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∆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𝑏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𝑏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r>
                  <a:rPr lang="en-US" altLang="zh-TW" dirty="0" smtClean="0"/>
                  <a:t>.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9" t="-2156" r="-3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86E5C-0410-47CB-AE32-8FAC70951060}" type="datetime1">
              <a:rPr lang="zh-TW" altLang="en-US" smtClean="0"/>
              <a:t>2018/11/25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Cond. Num.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124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Condition Number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altLang="zh-TW" dirty="0" smtClean="0"/>
                  <a:t>Previous result shows: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‖"/>
                            <m:endChr m:val="‖"/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</m:d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n-US" altLang="zh-TW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≤</m:t>
                    </m:r>
                    <m:d>
                      <m:dPr>
                        <m:begChr m:val="‖"/>
                        <m:endChr m:val="‖"/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altLang="zh-TW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∙</m:t>
                    </m:r>
                    <m:d>
                      <m:dPr>
                        <m:begChr m:val="‖"/>
                        <m:endChr m:val="‖"/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</m:d>
                    <m:d>
                      <m:d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∆</m:t>
                                </m:r>
                                <m: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𝑏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𝑏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r>
                  <a:rPr lang="en-US" altLang="zh-TW" dirty="0" smtClean="0">
                    <a:solidFill>
                      <a:srgbClr val="FF0000"/>
                    </a:solidFill>
                  </a:rPr>
                  <a:t>. </a:t>
                </a:r>
              </a:p>
              <a:p>
                <a:r>
                  <a:rPr lang="en-US" altLang="zh-TW" dirty="0" smtClean="0"/>
                  <a:t>The following term is called the </a:t>
                </a:r>
                <a:r>
                  <a:rPr lang="en-US" altLang="zh-TW" b="1" dirty="0" smtClean="0"/>
                  <a:t>condition number </a:t>
                </a:r>
                <a:r>
                  <a:rPr lang="en-US" altLang="zh-TW" dirty="0" smtClean="0"/>
                  <a:t>of this system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𝑐𝑜𝑛𝑑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altLang="zh-TW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∙</m:t>
                    </m:r>
                    <m:d>
                      <m:dPr>
                        <m:begChr m:val="‖"/>
                        <m:endChr m:val="‖"/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altLang="zh-TW" dirty="0" smtClean="0">
                    <a:solidFill>
                      <a:srgbClr val="FF0000"/>
                    </a:solidFill>
                  </a:rPr>
                  <a:t>. </a:t>
                </a:r>
              </a:p>
              <a:p>
                <a:pPr lvl="1"/>
                <a:endParaRPr lang="en-US" altLang="zh-TW" dirty="0"/>
              </a:p>
              <a:p>
                <a:r>
                  <a:rPr lang="en-US" altLang="zh-TW" dirty="0" smtClean="0"/>
                  <a:t>The condition number is used to measure the sensitivity of the linear system:</a:t>
                </a:r>
              </a:p>
              <a:p>
                <a:pPr lvl="1"/>
                <a:r>
                  <a:rPr lang="en-US" altLang="zh-TW" dirty="0" smtClean="0"/>
                  <a:t>If a small perturbation is added into the right hand side, how much does the solution be affected?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‖"/>
                            <m:endChr m:val="‖"/>
                            <m:ctrlPr>
                              <a:rPr lang="en-US" altLang="zh-TW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r>
                              <a:rPr lang="en-US" altLang="zh-TW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</m:d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altLang="zh-TW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n-US" altLang="zh-TW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TW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𝑐𝑜𝑛𝑑</m:t>
                    </m:r>
                    <m:r>
                      <a:rPr lang="en-US" altLang="zh-TW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TW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𝐴</m:t>
                    </m:r>
                    <m:r>
                      <a:rPr lang="en-US" altLang="zh-TW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)</m:t>
                    </m:r>
                    <m:d>
                      <m:dPr>
                        <m:ctrlPr>
                          <a:rPr lang="en-US" altLang="zh-TW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TW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mbria Math"/>
                                  </a:rPr>
                                  <m:t>∆</m:t>
                                </m:r>
                                <m:r>
                                  <a:rPr lang="en-US" altLang="zh-TW" i="1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mbria Math"/>
                                  </a:rPr>
                                  <m:t>𝑏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TW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mbria Math"/>
                                  </a:rPr>
                                  <m:t>𝑏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r>
                  <a:rPr lang="en-US" altLang="zh-TW" dirty="0" smtClean="0"/>
                  <a:t>. </a:t>
                </a:r>
              </a:p>
              <a:p>
                <a:r>
                  <a:rPr lang="en-US" altLang="zh-TW" dirty="0" smtClean="0">
                    <a:solidFill>
                      <a:srgbClr val="FF0000"/>
                    </a:solidFill>
                  </a:rPr>
                  <a:t>Large condition number </a:t>
                </a:r>
                <a:r>
                  <a:rPr lang="en-US" altLang="zh-TW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 unstable system  loss of significant digits.</a:t>
                </a:r>
              </a:p>
              <a:p>
                <a:r>
                  <a:rPr lang="en-US" altLang="zh-TW" dirty="0" smtClean="0">
                    <a:sym typeface="Wingdings" panose="05000000000000000000" pitchFamily="2" charset="2"/>
                  </a:rPr>
                  <a:t>Small condition number  stable system  </a:t>
                </a:r>
                <a:r>
                  <a:rPr lang="en-US" altLang="zh-TW" i="1" dirty="0" smtClean="0">
                    <a:sym typeface="Wingdings" panose="05000000000000000000" pitchFamily="2" charset="2"/>
                  </a:rPr>
                  <a:t>x</a:t>
                </a:r>
                <a:r>
                  <a:rPr lang="en-US" altLang="zh-TW" dirty="0" smtClean="0">
                    <a:sym typeface="Wingdings" panose="05000000000000000000" pitchFamily="2" charset="2"/>
                  </a:rPr>
                  <a:t> can be solved more accurately. (Or the dimension </a:t>
                </a:r>
                <a:r>
                  <a:rPr lang="en-US" altLang="zh-TW" i="1" dirty="0" smtClean="0">
                    <a:sym typeface="Wingdings" panose="05000000000000000000" pitchFamily="2" charset="2"/>
                  </a:rPr>
                  <a:t>n</a:t>
                </a:r>
                <a:r>
                  <a:rPr lang="en-US" altLang="zh-TW" dirty="0" smtClean="0">
                    <a:sym typeface="Wingdings" panose="05000000000000000000" pitchFamily="2" charset="2"/>
                  </a:rPr>
                  <a:t> can be larger under the same error criterion.)</a:t>
                </a:r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2156" r="-16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27D9F-4C3C-4A64-BA9D-18F8D88EE093}" type="datetime1">
              <a:rPr lang="zh-TW" altLang="en-US" smtClean="0"/>
              <a:t>2018/11/25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Cond. Num.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743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Perturbation of A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altLang="zh-TW" dirty="0" smtClean="0"/>
                  <a:t>Assume </a:t>
                </a:r>
                <a:r>
                  <a:rPr lang="en-US" altLang="zh-TW" b="1" i="1" dirty="0" smtClean="0"/>
                  <a:t>A</a:t>
                </a:r>
                <a:r>
                  <a:rPr lang="en-US" altLang="zh-TW" dirty="0" smtClean="0"/>
                  <a:t> is perturbed </a:t>
                </a:r>
                <a:r>
                  <a:rPr lang="en-US" altLang="zh-TW" b="1" i="1" dirty="0" smtClean="0"/>
                  <a:t>A </a:t>
                </a:r>
                <a:r>
                  <a:rPr lang="en-US" altLang="zh-TW" b="1" i="1" dirty="0" smtClean="0">
                    <a:sym typeface="Wingdings" panose="05000000000000000000" pitchFamily="2" charset="2"/>
                  </a:rPr>
                  <a:t> A +</a:t>
                </a:r>
                <a:r>
                  <a:rPr lang="el-GR" altLang="zh-TW" b="1" i="1" dirty="0" smtClean="0">
                    <a:sym typeface="Wingdings" panose="05000000000000000000" pitchFamily="2" charset="2"/>
                  </a:rPr>
                  <a:t>Δ</a:t>
                </a:r>
                <a:r>
                  <a:rPr lang="en-US" altLang="zh-TW" b="1" i="1" dirty="0" smtClean="0">
                    <a:sym typeface="Wingdings" panose="05000000000000000000" pitchFamily="2" charset="2"/>
                  </a:rPr>
                  <a:t>A</a:t>
                </a:r>
                <a:r>
                  <a:rPr lang="en-US" altLang="zh-TW" i="1" dirty="0" smtClean="0">
                    <a:sym typeface="Wingdings" panose="05000000000000000000" pitchFamily="2" charset="2"/>
                  </a:rPr>
                  <a:t>. </a:t>
                </a:r>
                <a:r>
                  <a:rPr lang="en-US" altLang="zh-TW" dirty="0" smtClean="0">
                    <a:sym typeface="Wingdings" panose="05000000000000000000" pitchFamily="2" charset="2"/>
                  </a:rPr>
                  <a:t>We have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  <a:sym typeface="Wingdings" panose="05000000000000000000" pitchFamily="2" charset="2"/>
                          </a:rPr>
                          <m:t>𝐴</m:t>
                        </m:r>
                        <m:r>
                          <a:rPr lang="en-US" altLang="zh-TW" b="0" i="1" smtClean="0">
                            <a:latin typeface="Cambria Math"/>
                            <a:sym typeface="Wingdings" panose="05000000000000000000" pitchFamily="2" charset="2"/>
                          </a:rPr>
                          <m:t>+∆</m:t>
                        </m:r>
                        <m:r>
                          <a:rPr lang="en-US" altLang="zh-TW" b="0" i="1" smtClean="0">
                            <a:latin typeface="Cambria Math"/>
                            <a:ea typeface="Cambria Math"/>
                            <a:sym typeface="Wingdings" panose="05000000000000000000" pitchFamily="2" charset="2"/>
                          </a:rPr>
                          <m:t>𝐴</m:t>
                        </m:r>
                      </m:e>
                    </m:d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  <a:ea typeface="Cambria Math"/>
                            <a:sym typeface="Wingdings" panose="05000000000000000000" pitchFamily="2" charset="2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/>
                            <a:ea typeface="Cambria Math"/>
                            <a:sym typeface="Wingdings" panose="05000000000000000000" pitchFamily="2" charset="2"/>
                          </a:rPr>
                          <m:t>+∆</m:t>
                        </m:r>
                        <m:r>
                          <a:rPr lang="en-US" altLang="zh-TW" b="0" i="1" smtClean="0">
                            <a:latin typeface="Cambria Math"/>
                            <a:ea typeface="Cambria Math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𝑏</m:t>
                    </m:r>
                  </m:oMath>
                </a14:m>
                <a:r>
                  <a:rPr lang="en-US" altLang="zh-TW" dirty="0" smtClean="0"/>
                  <a:t>.</a:t>
                </a:r>
              </a:p>
              <a:p>
                <a:r>
                  <a:rPr lang="en-US" altLang="zh-TW" dirty="0" smtClean="0"/>
                  <a:t>How much does the solution be influenced?</a:t>
                </a:r>
              </a:p>
              <a:p>
                <a:pPr lvl="1"/>
                <a:r>
                  <a:rPr lang="en-US" altLang="zh-TW" dirty="0" smtClean="0"/>
                  <a:t>Let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𝐴</m:t>
                        </m:r>
                      </m:e>
                    </m:acc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𝐴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+∆</m:t>
                        </m:r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𝑎𝑛𝑑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 </m:t>
                    </m:r>
                    <m:acc>
                      <m:accPr>
                        <m:chr m:val="̃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acc>
                    <m:r>
                      <a:rPr lang="en-US" altLang="zh-TW" b="0" i="1" smtClean="0">
                        <a:latin typeface="Cambria Math"/>
                      </a:rPr>
                      <m:t>=(</m:t>
                    </m:r>
                    <m:r>
                      <a:rPr lang="en-US" altLang="zh-TW" b="0" i="1" smtClean="0">
                        <a:latin typeface="Cambria Math"/>
                      </a:rPr>
                      <m:t>𝑥</m:t>
                    </m:r>
                    <m:r>
                      <a:rPr lang="en-US" altLang="zh-TW" b="0" i="1" smtClean="0">
                        <a:latin typeface="Cambria Math"/>
                      </a:rPr>
                      <m:t>+∆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altLang="zh-TW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TW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𝐴</m:t>
                        </m:r>
                      </m:e>
                    </m:acc>
                    <m:acc>
                      <m:accPr>
                        <m:chr m:val="̃"/>
                        <m:ctrlPr>
                          <a:rPr lang="zh-TW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altLang="zh-TW" b="0" i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b</m:t>
                    </m:r>
                    <m:r>
                      <a:rPr lang="en-US" altLang="zh-TW" b="0" i="0" smtClean="0">
                        <a:latin typeface="Cambria Math"/>
                      </a:rPr>
                      <m:t>,</m:t>
                    </m:r>
                  </m:oMath>
                </a14:m>
                <a:r>
                  <a:rPr lang="zh-TW" altLang="en-US" dirty="0" smtClean="0"/>
                  <a:t> </a:t>
                </a:r>
                <a:endParaRPr lang="en-US" altLang="zh-TW" dirty="0" smtClean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TW" alt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dirty="0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altLang="zh-TW" b="0" i="1" dirty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0" i="1" dirty="0" smtClean="0">
                                <a:latin typeface="Cambria Math"/>
                              </a:rPr>
                              <m:t>𝐴</m:t>
                            </m:r>
                          </m:e>
                        </m:acc>
                      </m:e>
                      <m:sup>
                        <m:r>
                          <a:rPr lang="en-US" altLang="zh-TW" b="0" i="1" dirty="0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TW" b="0" i="1" dirty="0" smtClean="0">
                        <a:latin typeface="Cambria Math"/>
                      </a:rPr>
                      <m:t>𝑏</m:t>
                    </m:r>
                    <m:r>
                      <a:rPr lang="en-US" altLang="zh-TW" b="0" i="1" dirty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0" i="1" dirty="0" smtClean="0">
                                <a:latin typeface="Cambria Math"/>
                              </a:rPr>
                              <m:t>𝐴</m:t>
                            </m:r>
                          </m:e>
                        </m:acc>
                      </m:e>
                      <m:sup>
                        <m:r>
                          <a:rPr lang="en-US" altLang="zh-TW" b="0" i="1" dirty="0" smtClean="0">
                            <a:latin typeface="Cambria Math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/>
                          </a:rPr>
                          <m:t>𝐴𝑥</m:t>
                        </m:r>
                      </m:e>
                    </m:d>
                    <m:r>
                      <a:rPr lang="en-US" altLang="zh-TW" b="0" i="1" dirty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 dirty="0">
                                <a:latin typeface="Cambria Math"/>
                              </a:rPr>
                              <m:t>𝐴</m:t>
                            </m:r>
                          </m:e>
                        </m:acc>
                      </m:e>
                      <m:sup>
                        <m:r>
                          <a:rPr lang="en-US" altLang="zh-TW" i="1" dirty="0">
                            <a:latin typeface="Cambria Math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/>
                          </a:rPr>
                          <m:t>𝐴</m:t>
                        </m:r>
                        <m:r>
                          <a:rPr lang="en-US" altLang="zh-TW" b="0" i="1" dirty="0" smtClean="0">
                            <a:latin typeface="Cambria Math"/>
                          </a:rPr>
                          <m:t>+</m:t>
                        </m:r>
                        <m:acc>
                          <m:accPr>
                            <m:chr m:val="̃"/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0" i="1" dirty="0" smtClean="0">
                                <a:latin typeface="Cambria Math"/>
                              </a:rPr>
                              <m:t>𝐴</m:t>
                            </m:r>
                          </m:e>
                        </m:acc>
                        <m:r>
                          <a:rPr lang="en-US" altLang="zh-TW" b="0" i="1" dirty="0" smtClean="0"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̃"/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0" i="1" dirty="0" smtClean="0">
                                <a:latin typeface="Cambria Math"/>
                              </a:rPr>
                              <m:t>𝐴</m:t>
                            </m:r>
                          </m:e>
                        </m:acc>
                      </m:e>
                    </m:d>
                    <m:r>
                      <a:rPr lang="en-US" altLang="zh-TW" b="0" i="1" dirty="0" smtClean="0">
                        <a:latin typeface="Cambria Math"/>
                      </a:rPr>
                      <m:t>𝑥</m:t>
                    </m:r>
                  </m:oMath>
                </a14:m>
                <a:endParaRPr lang="en-US" altLang="zh-TW" b="0" i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/>
                      </a:rPr>
                      <m:t>=</m:t>
                    </m:r>
                    <m:r>
                      <a:rPr lang="en-US" altLang="zh-TW" b="0" i="1" dirty="0" smtClean="0">
                        <a:latin typeface="Cambria Math"/>
                      </a:rPr>
                      <m:t>𝑥</m:t>
                    </m:r>
                    <m:r>
                      <a:rPr lang="en-US" altLang="zh-TW" b="0" i="1" dirty="0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0" i="1" dirty="0" smtClean="0">
                                <a:latin typeface="Cambria Math"/>
                              </a:rPr>
                              <m:t>𝐴</m:t>
                            </m:r>
                          </m:e>
                        </m:acc>
                      </m:e>
                      <m:sup>
                        <m:r>
                          <a:rPr lang="en-US" altLang="zh-TW" b="0" i="1" dirty="0" smtClean="0">
                            <a:latin typeface="Cambria Math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/>
                          </a:rPr>
                          <m:t>𝐴</m:t>
                        </m:r>
                        <m:r>
                          <a:rPr lang="en-US" altLang="zh-TW" b="0" i="1" dirty="0" smtClean="0"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̃"/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0" i="1" dirty="0" smtClean="0">
                                <a:latin typeface="Cambria Math"/>
                              </a:rPr>
                              <m:t>𝐴</m:t>
                            </m:r>
                          </m:e>
                        </m:acc>
                      </m:e>
                    </m:d>
                    <m:r>
                      <a:rPr lang="en-US" altLang="zh-TW" b="0" i="1" dirty="0" smtClean="0">
                        <a:latin typeface="Cambria Math"/>
                      </a:rPr>
                      <m:t>𝑥</m:t>
                    </m:r>
                    <m:r>
                      <a:rPr lang="en-US" altLang="zh-TW" b="0" i="1" dirty="0" smtClean="0">
                        <a:latin typeface="Cambria Math"/>
                      </a:rPr>
                      <m:t>=</m:t>
                    </m:r>
                    <m:r>
                      <a:rPr lang="en-US" altLang="zh-TW" b="0" i="1" dirty="0" smtClean="0">
                        <a:latin typeface="Cambria Math"/>
                      </a:rPr>
                      <m:t>𝑥</m:t>
                    </m:r>
                    <m:r>
                      <a:rPr lang="en-US" altLang="zh-TW" b="0" i="1" dirty="0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0" i="1" dirty="0" smtClean="0">
                                <a:latin typeface="Cambria Math"/>
                              </a:rPr>
                              <m:t>𝐴</m:t>
                            </m:r>
                          </m:e>
                        </m:acc>
                      </m:e>
                      <m:sup>
                        <m:r>
                          <a:rPr lang="en-US" altLang="zh-TW" b="0" i="1" dirty="0" smtClean="0">
                            <a:latin typeface="Cambria Math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US" altLang="zh-TW" b="0" i="1" dirty="0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</m:d>
                    <m:r>
                      <a:rPr lang="en-US" altLang="zh-TW" b="0" i="1" dirty="0" smtClean="0">
                        <a:latin typeface="Cambria Math"/>
                        <a:ea typeface="Cambria Math"/>
                      </a:rPr>
                      <m:t>𝑥</m:t>
                    </m:r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Move x to the left side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TW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altLang="zh-TW" b="0" i="1" smtClean="0">
                        <a:latin typeface="Cambria Math"/>
                      </a:rPr>
                      <m:t>−</m:t>
                    </m:r>
                    <m:r>
                      <a:rPr lang="en-US" altLang="zh-TW" b="0" i="1" smtClean="0">
                        <a:latin typeface="Cambria Math"/>
                      </a:rPr>
                      <m:t>𝑥</m:t>
                    </m:r>
                    <m:r>
                      <a:rPr lang="en-US" altLang="zh-TW" b="0" i="1" smtClean="0">
                        <a:latin typeface="Cambria Math"/>
                      </a:rPr>
                      <m:t>=∆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altLang="zh-TW" b="0" i="0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 dirty="0">
                                <a:latin typeface="Cambria Math"/>
                              </a:rPr>
                              <m:t>𝐴</m:t>
                            </m:r>
                          </m:e>
                        </m:acc>
                      </m:e>
                      <m:sup>
                        <m:r>
                          <a:rPr lang="en-US" altLang="zh-TW" i="1" dirty="0">
                            <a:latin typeface="Cambria Math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US" altLang="zh-TW" i="1" dirty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</m:d>
                    <m:r>
                      <a:rPr lang="en-US" altLang="zh-TW" i="1" dirty="0">
                        <a:latin typeface="Cambria Math"/>
                        <a:ea typeface="Cambria Math"/>
                      </a:rPr>
                      <m:t>𝑥</m:t>
                    </m:r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Take norm on both sides and divide the norms by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dirty="0" smtClean="0"/>
                  <a:t> 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‖"/>
                            <m:endChr m:val="‖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 smtClean="0"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 dirty="0">
                                    <a:latin typeface="Cambria Math"/>
                                  </a:rPr>
                                  <m:t>𝐴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i="1" dirty="0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 dirty="0"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r>
                              <a:rPr lang="en-US" altLang="zh-TW" i="1" dirty="0">
                                <a:latin typeface="Cambria Math"/>
                                <a:ea typeface="Cambria Math"/>
                              </a:rPr>
                              <m:t>𝐴</m:t>
                            </m:r>
                          </m:e>
                        </m:d>
                      </m:e>
                    </m:d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≤</m:t>
                    </m:r>
                    <m:d>
                      <m:dPr>
                        <m:begChr m:val="‖"/>
                        <m:endChr m:val="‖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𝐴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∙</m:t>
                    </m:r>
                    <m:d>
                      <m:dPr>
                        <m:begChr m:val="‖"/>
                        <m:endChr m:val="‖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𝐴</m:t>
                            </m:r>
                          </m:e>
                        </m:acc>
                      </m:e>
                    </m:d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d>
                          <m:dPr>
                            <m:begChr m:val="‖"/>
                            <m:endChr m:val="‖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𝐴</m:t>
                            </m:r>
                          </m:e>
                        </m:d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𝐴</m:t>
                                </m:r>
                              </m:e>
                            </m:acc>
                          </m:e>
                        </m:d>
                      </m:den>
                    </m:f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𝑐𝑜𝑛𝑑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(</m:t>
                    </m:r>
                    <m:acc>
                      <m:accPr>
                        <m:chr m:val="̃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</m:acc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)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∆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𝐴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  <a:ea typeface="Cambria Math"/>
                                      </a:rPr>
                                      <m:t>𝐴</m:t>
                                    </m:r>
                                  </m:e>
                                </m:acc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lang="en-US" altLang="zh-TW" dirty="0"/>
              </a:p>
              <a:p>
                <a:pPr lvl="1"/>
                <a:endParaRPr lang="zh-TW" altLang="en-US" dirty="0"/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37" t="-26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57AA-7B66-40AC-94B5-22D5E22EDDCC}" type="datetime1">
              <a:rPr lang="zh-TW" altLang="en-US" smtClean="0"/>
              <a:t>2018/11/25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Cond. Num.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415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2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266</Words>
  <Application>Microsoft Office PowerPoint</Application>
  <PresentationFormat>On-screen Show (4:3)</PresentationFormat>
  <Paragraphs>132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新細明體</vt:lpstr>
      <vt:lpstr>標楷體</vt:lpstr>
      <vt:lpstr>Arial</vt:lpstr>
      <vt:lpstr>Calibri</vt:lpstr>
      <vt:lpstr>Cambria Math</vt:lpstr>
      <vt:lpstr>Times New Roman</vt:lpstr>
      <vt:lpstr>Wingdings</vt:lpstr>
      <vt:lpstr>Office 佈景主題</vt:lpstr>
      <vt:lpstr>Condition Number</vt:lpstr>
      <vt:lpstr>Outline</vt:lpstr>
      <vt:lpstr>Norms</vt:lpstr>
      <vt:lpstr>Vector Norms</vt:lpstr>
      <vt:lpstr>Matrix Norms</vt:lpstr>
      <vt:lpstr>Perturbed Right Hand Side</vt:lpstr>
      <vt:lpstr>Perturbed Right Hand Side</vt:lpstr>
      <vt:lpstr>The Condition Number</vt:lpstr>
      <vt:lpstr>Perturbation of A</vt:lpstr>
      <vt:lpstr>Perturbation of A</vt:lpstr>
      <vt:lpstr>Condition Number, Hilbert Matrix</vt:lpstr>
      <vt:lpstr>Estimation of cond(A)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 Number</dc:title>
  <dc:creator>guest123</dc:creator>
  <cp:lastModifiedBy>guest123</cp:lastModifiedBy>
  <cp:revision>19</cp:revision>
  <dcterms:created xsi:type="dcterms:W3CDTF">2017-08-11T03:08:48Z</dcterms:created>
  <dcterms:modified xsi:type="dcterms:W3CDTF">2018-11-25T07:34:23Z</dcterms:modified>
</cp:coreProperties>
</file>