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B6513-0E09-48B3-B3DF-4EA389A7245E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2F1FC-A607-4A4E-88AD-02864EBE6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30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54C2-0BB1-4031-9626-A7E55EE49076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E7CB-E762-4ABF-8950-B7DF54B96680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D3E-AB42-4804-85A9-5762E020013D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652-E7F1-46F9-A9B6-69A6C5C89163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A11-DDC7-4256-B26F-304454F85F74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30B-7737-43D1-BE08-329B2EAA819A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46DC-E221-4819-BB42-3A922BC5076E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07A-A4D5-4090-A074-D2D6C9FB13BA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14C-C55C-4817-B2A5-FDD200A66F2C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C8EF-FA2E-4C4A-90CD-90D76DCEAE30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796-4A60-4582-8C24-0D24A91B06E5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94BF-C36A-44BE-8BB8-619CEE172BE0}" type="datetime1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Iterative Methods</a:t>
            </a:r>
            <a:br>
              <a:rPr lang="en-US" altLang="zh-TW" dirty="0" smtClean="0"/>
            </a:br>
            <a:r>
              <a:rPr lang="en-US" altLang="zh-TW" dirty="0" smtClean="0"/>
              <a:t>for solving linear systems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The Jacobian Method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1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Matrix Norms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Vector-induced matrix norm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sup</m:t>
                    </m:r>
                    <m:r>
                      <a:rPr lang="en-US" altLang="zh-TW" b="0" i="1" smtClean="0">
                        <a:latin typeface="Cambria Math"/>
                      </a:rPr>
                      <m:t>⁡{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𝑤𝑖𝑡h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2-norm of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1/2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1-norm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zh-TW" dirty="0" smtClean="0"/>
                  <a:t>, max column sum of absolute values.</a:t>
                </a:r>
              </a:p>
              <a:p>
                <a:r>
                  <a:rPr lang="en-US" altLang="zh-TW" dirty="0" smtClean="0"/>
                  <a:t>∞-norm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zh-TW" dirty="0" smtClean="0"/>
                  <a:t>, max row sum.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Properties of Norm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Norms are used to measure the magnitude of an entity in R</a:t>
                </a:r>
                <a:r>
                  <a:rPr lang="en-US" altLang="zh-TW" baseline="30000" dirty="0" smtClean="0"/>
                  <a:t>n</a:t>
                </a:r>
                <a:r>
                  <a:rPr lang="en-US" altLang="zh-TW" dirty="0" smtClean="0"/>
                  <a:t> space.</a:t>
                </a:r>
              </a:p>
              <a:p>
                <a:r>
                  <a:rPr lang="en-US" altLang="zh-TW" dirty="0" smtClean="0"/>
                  <a:t>Norms must satisfy the following conditions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TW" i="1" dirty="0" smtClean="0">
                    <a:latin typeface="Cambria Math"/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,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=|</m:t>
                    </m:r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</a:rPr>
                      <m:t>|∙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is a scalar.</a:t>
                </a:r>
                <a:endParaRPr lang="zh-TW" altLang="en-US" dirty="0"/>
              </a:p>
              <a:p>
                <a:r>
                  <a:rPr lang="en-US" altLang="zh-TW" dirty="0" smtClean="0"/>
                  <a:t>For matrix norms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=|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Jacobian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330824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General iterative form: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 Jacobian method</a:t>
                </a:r>
              </a:p>
              <a:p>
                <a:pPr lvl="1"/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= </a:t>
                </a:r>
                <a:r>
                  <a:rPr lang="en-US" altLang="zh-TW" dirty="0" err="1" smtClean="0"/>
                  <a:t>diag</a:t>
                </a:r>
                <a:r>
                  <a:rPr lang="en-US" altLang="zh-TW" dirty="0" smtClean="0"/>
                  <a:t>(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), </a:t>
                </a:r>
                <a:r>
                  <a:rPr lang="en-US" altLang="zh-TW" i="1" dirty="0" err="1" smtClean="0"/>
                  <a:t>N</a:t>
                </a:r>
                <a:r>
                  <a:rPr lang="en-US" altLang="zh-TW" i="1" baseline="-25000" dirty="0" err="1" smtClean="0"/>
                  <a:t>ii</a:t>
                </a:r>
                <a:r>
                  <a:rPr lang="en-US" altLang="zh-TW" dirty="0" smtClean="0"/>
                  <a:t> =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ii</a:t>
                </a:r>
                <a:r>
                  <a:rPr lang="en-US" altLang="zh-TW" dirty="0" smtClean="0"/>
                  <a:t>, </a:t>
                </a:r>
                <a:r>
                  <a:rPr lang="en-US" altLang="zh-TW" i="1" dirty="0" err="1" smtClean="0"/>
                  <a:t>N</a:t>
                </a:r>
                <a:r>
                  <a:rPr lang="en-US" altLang="zh-TW" i="1" baseline="-25000" dirty="0" err="1" smtClean="0"/>
                  <a:t>ij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= 0, if </a:t>
                </a:r>
                <a:r>
                  <a:rPr lang="en-US" altLang="zh-TW" i="1" dirty="0" err="1" smtClean="0"/>
                  <a:t>i</a:t>
                </a:r>
                <a:r>
                  <a:rPr lang="en-US" altLang="zh-TW" dirty="0" smtClean="0"/>
                  <a:t> ≠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i="1" dirty="0" smtClean="0"/>
                  <a:t>P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–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, </a:t>
                </a:r>
                <a:r>
                  <a:rPr lang="en-US" altLang="zh-TW" i="1" dirty="0" err="1" smtClean="0"/>
                  <a:t>P</a:t>
                </a:r>
                <a:r>
                  <a:rPr lang="en-US" altLang="zh-TW" i="1" baseline="-25000" dirty="0" err="1" smtClean="0"/>
                  <a:t>ii</a:t>
                </a:r>
                <a:r>
                  <a:rPr lang="en-US" altLang="zh-TW" dirty="0" smtClean="0"/>
                  <a:t> = 0, </a:t>
                </a:r>
                <a:r>
                  <a:rPr lang="en-US" altLang="zh-TW" i="1" dirty="0" err="1" smtClean="0"/>
                  <a:t>P</a:t>
                </a:r>
                <a:r>
                  <a:rPr lang="en-US" altLang="zh-TW" i="1" baseline="-25000" dirty="0" err="1" smtClean="0"/>
                  <a:t>ij</a:t>
                </a:r>
                <a:r>
                  <a:rPr lang="en-US" altLang="zh-TW" dirty="0" smtClean="0"/>
                  <a:t> = -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ij</a:t>
                </a:r>
                <a:r>
                  <a:rPr lang="en-US" altLang="zh-TW" dirty="0"/>
                  <a:t>, if </a:t>
                </a:r>
                <a:r>
                  <a:rPr lang="en-US" altLang="zh-TW" i="1" dirty="0" err="1"/>
                  <a:t>i</a:t>
                </a:r>
                <a:r>
                  <a:rPr lang="en-US" altLang="zh-TW" dirty="0"/>
                  <a:t> ≠ </a:t>
                </a:r>
                <a:r>
                  <a:rPr lang="en-US" altLang="zh-TW" i="1" dirty="0"/>
                  <a:t>j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The recurrence equation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330824" cy="4525963"/>
              </a:xfrm>
              <a:blipFill>
                <a:blip r:embed="rId2"/>
                <a:stretch>
                  <a:fillRect l="-2535" t="-2426" r="-3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The matrices N and P in the Jacobi method::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76056" y="2492896"/>
                <a:ext cx="3744416" cy="2130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        </m:t>
                    </m:r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</a:t>
                </a:r>
              </a:p>
              <a:p>
                <a:endParaRPr lang="en-US" altLang="zh-TW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492896"/>
                <a:ext cx="3744416" cy="21300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9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Jacobian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//Initialize the solution.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xold</a:t>
            </a:r>
            <a:r>
              <a:rPr lang="en-US" altLang="zh-TW" dirty="0" smtClean="0"/>
              <a:t>[] = {0.0};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err = ∞;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//Iterate the correction until being converged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while(err&gt;</a:t>
            </a:r>
            <a:r>
              <a:rPr lang="el-GR" altLang="zh-TW" dirty="0" smtClean="0">
                <a:latin typeface="Times New Roman"/>
                <a:cs typeface="Times New Roman"/>
              </a:rPr>
              <a:t>ε</a:t>
            </a:r>
            <a:r>
              <a:rPr lang="en-US" altLang="zh-TW" dirty="0" smtClean="0">
                <a:latin typeface="Times New Roman"/>
                <a:cs typeface="Times New Roman"/>
              </a:rPr>
              <a:t>){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      //The correction process</a:t>
            </a:r>
          </a:p>
          <a:p>
            <a:pPr marL="0" indent="0">
              <a:buNone/>
            </a:pPr>
            <a:r>
              <a:rPr lang="en-US" altLang="zh-TW" dirty="0" smtClean="0"/>
              <a:t>      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</a:t>
            </a:r>
            <a:r>
              <a:rPr lang="en-US" altLang="zh-TW" dirty="0" smtClean="0">
                <a:latin typeface="Times New Roman"/>
                <a:cs typeface="Times New Roman"/>
              </a:rPr>
              <a:t>≤n-1;i++){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   sum = b[</a:t>
            </a:r>
            <a:r>
              <a:rPr lang="en-US" altLang="zh-TW" dirty="0" err="1" smtClean="0">
                <a:latin typeface="Times New Roman"/>
                <a:cs typeface="Times New Roman"/>
              </a:rPr>
              <a:t>i</a:t>
            </a:r>
            <a:r>
              <a:rPr lang="en-US" altLang="zh-TW" dirty="0" smtClean="0">
                <a:latin typeface="Times New Roman"/>
                <a:cs typeface="Times New Roman"/>
              </a:rPr>
              <a:t>];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   for(j=0;j≤n-1;j++) 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      if(</a:t>
            </a:r>
            <a:r>
              <a:rPr lang="en-US" altLang="zh-TW" dirty="0">
                <a:latin typeface="Times New Roman"/>
                <a:cs typeface="Times New Roman"/>
              </a:rPr>
              <a:t>j</a:t>
            </a:r>
            <a:r>
              <a:rPr lang="en-US" altLang="zh-TW" dirty="0" smtClean="0">
                <a:latin typeface="Times New Roman"/>
                <a:cs typeface="Times New Roman"/>
              </a:rPr>
              <a:t>!=</a:t>
            </a:r>
            <a:r>
              <a:rPr lang="en-US" altLang="zh-TW" dirty="0" err="1" smtClean="0">
                <a:latin typeface="Times New Roman"/>
                <a:cs typeface="Times New Roman"/>
              </a:rPr>
              <a:t>i</a:t>
            </a:r>
            <a:r>
              <a:rPr lang="en-US" altLang="zh-TW" dirty="0" smtClean="0">
                <a:latin typeface="Times New Roman"/>
                <a:cs typeface="Times New Roman"/>
              </a:rPr>
              <a:t>) sum = sum – A[</a:t>
            </a:r>
            <a:r>
              <a:rPr lang="en-US" altLang="zh-TW" dirty="0" err="1" smtClean="0">
                <a:latin typeface="Times New Roman"/>
                <a:cs typeface="Times New Roman"/>
              </a:rPr>
              <a:t>i</a:t>
            </a:r>
            <a:r>
              <a:rPr lang="en-US" altLang="zh-TW" dirty="0" smtClean="0">
                <a:latin typeface="Times New Roman"/>
                <a:cs typeface="Times New Roman"/>
              </a:rPr>
              <a:t>][j]*</a:t>
            </a:r>
            <a:r>
              <a:rPr lang="en-US" altLang="zh-TW" dirty="0" err="1" smtClean="0">
                <a:latin typeface="Times New Roman"/>
                <a:cs typeface="Times New Roman"/>
              </a:rPr>
              <a:t>oldx</a:t>
            </a:r>
            <a:r>
              <a:rPr lang="en-US" altLang="zh-TW" dirty="0" smtClean="0">
                <a:latin typeface="Times New Roman"/>
                <a:cs typeface="Times New Roman"/>
              </a:rPr>
              <a:t>[j];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   </a:t>
            </a:r>
            <a:r>
              <a:rPr lang="en-US" altLang="zh-TW" dirty="0" err="1" smtClean="0">
                <a:latin typeface="Times New Roman"/>
                <a:cs typeface="Times New Roman"/>
              </a:rPr>
              <a:t>newx</a:t>
            </a:r>
            <a:r>
              <a:rPr lang="en-US" altLang="zh-TW" dirty="0" smtClean="0">
                <a:latin typeface="Times New Roman"/>
                <a:cs typeface="Times New Roman"/>
              </a:rPr>
              <a:t>[</a:t>
            </a:r>
            <a:r>
              <a:rPr lang="en-US" altLang="zh-TW" dirty="0" err="1" smtClean="0">
                <a:latin typeface="Times New Roman"/>
                <a:cs typeface="Times New Roman"/>
              </a:rPr>
              <a:t>i</a:t>
            </a:r>
            <a:r>
              <a:rPr lang="en-US" altLang="zh-TW" dirty="0" smtClean="0">
                <a:latin typeface="Times New Roman"/>
                <a:cs typeface="Times New Roman"/>
              </a:rPr>
              <a:t>] = sum/A[</a:t>
            </a:r>
            <a:r>
              <a:rPr lang="en-US" altLang="zh-TW" dirty="0" err="1" smtClean="0">
                <a:latin typeface="Times New Roman"/>
                <a:cs typeface="Times New Roman"/>
              </a:rPr>
              <a:t>i</a:t>
            </a:r>
            <a:r>
              <a:rPr lang="en-US" altLang="zh-TW" dirty="0" smtClean="0">
                <a:latin typeface="Times New Roman"/>
                <a:cs typeface="Times New Roman"/>
              </a:rPr>
              <a:t>][</a:t>
            </a:r>
            <a:r>
              <a:rPr lang="en-US" altLang="zh-TW" dirty="0" err="1" smtClean="0">
                <a:latin typeface="Times New Roman"/>
                <a:cs typeface="Times New Roman"/>
              </a:rPr>
              <a:t>i</a:t>
            </a:r>
            <a:r>
              <a:rPr lang="en-US" altLang="zh-TW" dirty="0" smtClean="0">
                <a:latin typeface="Times New Roman"/>
                <a:cs typeface="Times New Roman"/>
              </a:rPr>
              <a:t>];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      //Compute the delta vector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e[] = </a:t>
            </a:r>
            <a:r>
              <a:rPr lang="en-US" altLang="zh-TW" dirty="0" err="1" smtClean="0">
                <a:latin typeface="Times New Roman"/>
                <a:cs typeface="Times New Roman"/>
              </a:rPr>
              <a:t>newx</a:t>
            </a:r>
            <a:r>
              <a:rPr lang="en-US" altLang="zh-TW" dirty="0" smtClean="0">
                <a:latin typeface="Times New Roman"/>
                <a:cs typeface="Times New Roman"/>
              </a:rPr>
              <a:t>[] – </a:t>
            </a:r>
            <a:r>
              <a:rPr lang="en-US" altLang="zh-TW" dirty="0" err="1" smtClean="0">
                <a:latin typeface="Times New Roman"/>
                <a:cs typeface="Times New Roman"/>
              </a:rPr>
              <a:t>oldx</a:t>
            </a:r>
            <a:r>
              <a:rPr lang="en-US" altLang="zh-TW" dirty="0" smtClean="0">
                <a:latin typeface="Times New Roman"/>
                <a:cs typeface="Times New Roman"/>
              </a:rPr>
              <a:t>[];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      //Copy the new results for the next iteration.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</a:t>
            </a:r>
            <a:r>
              <a:rPr lang="en-US" altLang="zh-TW" dirty="0" err="1" smtClean="0">
                <a:latin typeface="Times New Roman"/>
                <a:cs typeface="Times New Roman"/>
              </a:rPr>
              <a:t>oldx</a:t>
            </a:r>
            <a:r>
              <a:rPr lang="en-US" altLang="zh-TW" dirty="0" smtClean="0">
                <a:latin typeface="Times New Roman"/>
                <a:cs typeface="Times New Roman"/>
              </a:rPr>
              <a:t>[] = </a:t>
            </a:r>
            <a:r>
              <a:rPr lang="en-US" altLang="zh-TW" dirty="0" err="1" smtClean="0">
                <a:latin typeface="Times New Roman"/>
                <a:cs typeface="Times New Roman"/>
              </a:rPr>
              <a:t>newx</a:t>
            </a:r>
            <a:r>
              <a:rPr lang="en-US" altLang="zh-TW" dirty="0" smtClean="0">
                <a:latin typeface="Times New Roman"/>
                <a:cs typeface="Times New Roman"/>
              </a:rPr>
              <a:t>[];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    err = </a:t>
            </a:r>
            <a:r>
              <a:rPr lang="en-US" altLang="zh-TW" dirty="0" err="1" smtClean="0">
                <a:latin typeface="Times New Roman"/>
                <a:cs typeface="Times New Roman"/>
              </a:rPr>
              <a:t>norm_inf</a:t>
            </a:r>
            <a:r>
              <a:rPr lang="en-US" altLang="zh-TW" dirty="0" smtClean="0">
                <a:latin typeface="Times New Roman"/>
                <a:cs typeface="Times New Roman"/>
              </a:rPr>
              <a:t>(e, n); 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//Compute the norm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}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  return (</a:t>
            </a:r>
            <a:r>
              <a:rPr lang="en-US" altLang="zh-TW" dirty="0" err="1" smtClean="0">
                <a:latin typeface="Times New Roman"/>
                <a:cs typeface="Times New Roman"/>
              </a:rPr>
              <a:t>newx</a:t>
            </a:r>
            <a:r>
              <a:rPr lang="en-US" altLang="zh-TW" dirty="0" smtClean="0">
                <a:latin typeface="Times New Roman"/>
                <a:cs typeface="Times New Roman"/>
              </a:rPr>
              <a:t>);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644008" y="2996952"/>
                <a:ext cx="3782447" cy="81073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996952"/>
                <a:ext cx="3782447" cy="8107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3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Convergence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330824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In Jacobian method, </a:t>
                </a:r>
                <a:r>
                  <a:rPr lang="en-US" altLang="zh-TW" i="1" dirty="0" smtClean="0"/>
                  <a:t>M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N</a:t>
                </a:r>
                <a:r>
                  <a:rPr lang="en-US" altLang="zh-TW" i="1" baseline="30000" dirty="0" smtClean="0"/>
                  <a:t>-1</a:t>
                </a:r>
                <a:r>
                  <a:rPr lang="en-US" altLang="zh-TW" i="1" dirty="0" smtClean="0"/>
                  <a:t>P.</a:t>
                </a:r>
              </a:p>
              <a:p>
                <a:pPr lvl="1"/>
                <a:r>
                  <a:rPr lang="en-US" altLang="zh-TW" dirty="0" smtClean="0">
                    <a:latin typeface="Cambria Math"/>
                  </a:rPr>
                  <a:t>Assume we use the 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Cambria Math"/>
                  </a:rPr>
                  <a:t>∞-norm </a:t>
                </a:r>
                <a:r>
                  <a:rPr lang="en-US" altLang="zh-TW" dirty="0" smtClean="0">
                    <a:latin typeface="Cambria Math"/>
                  </a:rPr>
                  <a:t>to measure the error.</a:t>
                </a:r>
              </a:p>
              <a:p>
                <a:pPr lvl="2"/>
                <a:endParaRPr lang="en-US" altLang="zh-TW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i="1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i="1" dirty="0" smtClean="0"/>
              </a:p>
              <a:p>
                <a:r>
                  <a:rPr lang="en-US" altLang="zh-TW" dirty="0" smtClean="0"/>
                  <a:t>A sufficient condition for convergence is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altLang="zh-TW" dirty="0" smtClean="0"/>
                  <a:t>If so, the coefficient matrix is a </a:t>
                </a:r>
                <a:r>
                  <a:rPr lang="en-US" altLang="zh-TW" b="1" dirty="0" smtClean="0"/>
                  <a:t>diagonal dominant </a:t>
                </a:r>
                <a:r>
                  <a:rPr lang="en-US" altLang="zh-TW" dirty="0" smtClean="0"/>
                  <a:t>matrix.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|&gt;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 all </a:t>
                </a:r>
                <a:r>
                  <a:rPr lang="en-US" altLang="zh-TW" i="1" dirty="0" err="1" smtClean="0"/>
                  <a:t>i</a:t>
                </a:r>
                <a:r>
                  <a:rPr lang="en-US" altLang="zh-TW" dirty="0" smtClean="0"/>
                  <a:t>. (all rows)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330824" cy="4525963"/>
              </a:xfrm>
              <a:blipFill>
                <a:blip r:embed="rId2"/>
                <a:stretch>
                  <a:fillRect l="-1831" t="-2695" b="-10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The matrices N and P:</a:t>
            </a:r>
          </a:p>
          <a:p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76056" y="2492896"/>
                <a:ext cx="3744416" cy="2130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        </m:t>
                    </m:r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</a:t>
                </a:r>
              </a:p>
              <a:p>
                <a:endParaRPr lang="en-US" altLang="zh-TW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492896"/>
                <a:ext cx="3744416" cy="21300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9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Assume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is diagonal dominant and Jacobian method converges.</a:t>
                </a:r>
              </a:p>
              <a:p>
                <a:r>
                  <a:rPr lang="en-US" altLang="zh-TW" dirty="0" smtClean="0"/>
                  <a:t>Based on the previous result,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r>
                  <a:rPr lang="en-US" altLang="zh-TW" dirty="0" smtClean="0"/>
                  <a:t>The program will stop if the norm is less than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ε</a:t>
                </a:r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zh-TW" altLang="en-US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altLang="zh-TW" dirty="0" smtClean="0"/>
                  <a:t>, or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(0)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zh-TW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TW" dirty="0" smtClean="0"/>
                  <a:t>, </a:t>
                </a:r>
              </a:p>
              <a:p>
                <a:r>
                  <a:rPr lang="en-US" altLang="zh-TW" dirty="0" smtClean="0"/>
                  <a:t>Taking logarithmic values on both sides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TW" i="1" smtClean="0">
                        <a:latin typeface="Cambria Math"/>
                        <a:ea typeface="Cambria Math"/>
                      </a:rPr>
                      <m:t>&gt;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(0)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(0)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and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b="0" i="1" smtClean="0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box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TW" dirty="0" smtClean="0"/>
                  <a:t>, 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box>
                              <m:box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box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box>
                              <m:box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box>
                          </m:e>
                        </m:func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func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(−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(−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zh-TW" alt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ε</m:t>
                            </m:r>
                          </m:den>
                        </m:f>
                      </m:e>
                    </m:func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 </a:t>
                </a:r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Each iteration takes O(n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) steps.</a:t>
                </a:r>
              </a:p>
              <a:p>
                <a:r>
                  <a:rPr lang="en-US" altLang="zh-TW" dirty="0" smtClean="0"/>
                  <a:t>If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 iterations is required:</a:t>
                </a:r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If </a:t>
                </a:r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is more diagonal dominant, then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is smaller.</a:t>
                </a:r>
              </a:p>
              <a:p>
                <a:pPr lvl="1"/>
                <a:r>
                  <a:rPr lang="en-US" altLang="zh-TW" dirty="0" smtClean="0"/>
                  <a:t>Why? ||</a:t>
                </a:r>
                <a:r>
                  <a:rPr lang="en-US" altLang="zh-TW" i="1" dirty="0" smtClean="0"/>
                  <a:t>M</a:t>
                </a:r>
                <a:r>
                  <a:rPr lang="en-US" altLang="zh-TW" dirty="0" smtClean="0"/>
                  <a:t>|| is smaller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larger.</a:t>
                </a:r>
              </a:p>
              <a:p>
                <a:pPr lvl="1"/>
                <a:r>
                  <a:rPr lang="en-US" altLang="zh-TW" dirty="0" smtClean="0"/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smaller, so is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9592" y="2724023"/>
                <a:ext cx="6768752" cy="134876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sz="240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sz="240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7030A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zh-TW" altLang="en-US" sz="240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ε</m:t>
                            </m:r>
                          </m:den>
                        </m:f>
                      </m:e>
                    </m:func>
                    <m:r>
                      <a:rPr lang="en-US" altLang="zh-TW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4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log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M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7030A0"/>
                    </a:solidFill>
                  </a:rPr>
                  <a:t>. </a:t>
                </a:r>
                <a:endParaRPr lang="zh-TW" altLang="en-US" sz="2400" dirty="0">
                  <a:solidFill>
                    <a:srgbClr val="7030A0"/>
                  </a:solidFill>
                </a:endParaRPr>
              </a:p>
              <a:p>
                <a:pPr lvl="1">
                  <a:spcBef>
                    <a:spcPct val="200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TW" sz="24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zh-TW" sz="24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sz="2400" i="1" dirty="0">
                    <a:solidFill>
                      <a:srgbClr val="7030A0"/>
                    </a:solidFill>
                  </a:rPr>
                  <a:t>.</a:t>
                </a:r>
                <a:r>
                  <a:rPr lang="en-US" altLang="zh-TW" sz="2400" i="1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24023"/>
                <a:ext cx="6768752" cy="1348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5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General iterative form for Ax = b: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,  where A = N-P.</a:t>
                </a:r>
              </a:p>
              <a:p>
                <a:r>
                  <a:rPr lang="en-US" altLang="zh-TW" dirty="0" smtClean="0"/>
                  <a:t>Convergence theorem:</a:t>
                </a:r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correction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process converges if ||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i="1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||&lt;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1.</a:t>
                </a:r>
              </a:p>
              <a:p>
                <a:r>
                  <a:rPr lang="en-US" altLang="zh-TW" dirty="0" smtClean="0"/>
                  <a:t>Jacobi method: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N = 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diag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(A).</a:t>
                </a:r>
              </a:p>
              <a:p>
                <a:r>
                  <a:rPr lang="en-US" altLang="zh-TW" dirty="0" smtClean="0"/>
                  <a:t>Sufficient convergence condition of Jacobi method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Matrix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is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diagonal-dominant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zh-TW" dirty="0" smtClean="0"/>
                  <a:t>The time complexity of the Jacobi method is: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7030A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7030A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7030A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T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7030A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zh-TW" altLang="en-US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ε</m:t>
                            </m:r>
                          </m:den>
                        </m:f>
                      </m:e>
                    </m:func>
                    <m:r>
                      <a:rPr lang="en-US" altLang="zh-TW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log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M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T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7030A0"/>
                    </a:solidFill>
                  </a:rPr>
                  <a:t>. 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 </a:t>
                </a:r>
                <a:endParaRPr lang="zh-TW" altLang="en-US" dirty="0">
                  <a:solidFill>
                    <a:srgbClr val="7030A0"/>
                  </a:solidFill>
                </a:endParaRP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to iterative method</a:t>
            </a:r>
          </a:p>
          <a:p>
            <a:r>
              <a:rPr lang="en-US" altLang="zh-TW" dirty="0" smtClean="0"/>
              <a:t>The general form of iterative method</a:t>
            </a:r>
          </a:p>
          <a:p>
            <a:r>
              <a:rPr lang="en-US" altLang="zh-TW" dirty="0" smtClean="0"/>
              <a:t>Convergence analysis</a:t>
            </a:r>
          </a:p>
          <a:p>
            <a:r>
              <a:rPr lang="en-US" altLang="zh-TW" dirty="0" smtClean="0"/>
              <a:t>Vector and matrix norms</a:t>
            </a:r>
          </a:p>
          <a:p>
            <a:r>
              <a:rPr lang="en-US" altLang="zh-TW" dirty="0" smtClean="0"/>
              <a:t>Jacobian method</a:t>
            </a:r>
          </a:p>
          <a:p>
            <a:r>
              <a:rPr lang="en-US" altLang="zh-TW" dirty="0" smtClean="0"/>
              <a:t>Diagonal dominant matrices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Iterative Methods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General schema:</a:t>
                </a:r>
              </a:p>
              <a:p>
                <a:pPr lvl="1"/>
                <a:r>
                  <a:rPr lang="en-US" altLang="zh-TW" dirty="0" smtClean="0"/>
                  <a:t>Original linear system: </a:t>
                </a:r>
                <a:r>
                  <a:rPr lang="en-US" altLang="zh-TW" i="1" dirty="0" smtClean="0"/>
                  <a:t>Ax = b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N – P </a:t>
                </a:r>
                <a:r>
                  <a:rPr lang="en-US" altLang="zh-TW" dirty="0" smtClean="0"/>
                  <a:t>and rewrite </a:t>
                </a:r>
                <a:r>
                  <a:rPr lang="en-US" altLang="zh-TW" i="1" dirty="0" smtClean="0"/>
                  <a:t>Ax = b </a:t>
                </a:r>
                <a:r>
                  <a:rPr lang="en-US" altLang="zh-TW" dirty="0" smtClean="0"/>
                  <a:t>into</a:t>
                </a:r>
              </a:p>
              <a:p>
                <a:pPr marL="914400" lvl="2" indent="0">
                  <a:buNone/>
                </a:pPr>
                <a:endParaRPr lang="en-US" altLang="zh-TW" sz="1900" dirty="0" smtClean="0"/>
              </a:p>
              <a:p>
                <a:pPr marL="457200" lvl="1" indent="0">
                  <a:buNone/>
                </a:pPr>
                <a:r>
                  <a:rPr lang="en-US" altLang="zh-TW" i="1" dirty="0" smtClean="0"/>
                  <a:t>(N-P)x = b 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i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Nx</a:t>
                </a:r>
                <a:r>
                  <a:rPr lang="en-US" altLang="zh-TW" i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= b + </a:t>
                </a:r>
                <a:r>
                  <a:rPr lang="en-US" altLang="zh-TW" i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Px</a:t>
                </a:r>
                <a:r>
                  <a:rPr lang="en-US" altLang="zh-TW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Where </a:t>
                </a:r>
                <a:r>
                  <a:rPr lang="en-US" altLang="zh-TW" i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n-US" altLang="zh-TW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an invertible matrix and is </a:t>
                </a:r>
                <a:r>
                  <a:rPr lang="en-US" altLang="zh-TW" i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similar</a:t>
                </a:r>
                <a:r>
                  <a:rPr lang="en-US" altLang="zh-TW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to </a:t>
                </a:r>
                <a:r>
                  <a:rPr lang="en-US" altLang="zh-TW" i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US" altLang="zh-TW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altLang="zh-TW" dirty="0" smtClean="0">
                    <a:sym typeface="Wingdings" panose="05000000000000000000" pitchFamily="2" charset="2"/>
                  </a:rPr>
                  <a:t>Iterative updating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x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using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N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and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P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: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Select an initial guess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x</a:t>
                </a:r>
                <a:r>
                  <a:rPr lang="en-US" altLang="zh-TW" i="1" baseline="30000" dirty="0" smtClean="0">
                    <a:sym typeface="Wingdings" panose="05000000000000000000" pitchFamily="2" charset="2"/>
                  </a:rPr>
                  <a:t>(0)</a:t>
                </a:r>
                <a:r>
                  <a:rPr lang="en-US" altLang="zh-TW" baseline="30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;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Modify the solution by solving</a:t>
                </a:r>
              </a:p>
              <a:p>
                <a:pPr lvl="2"/>
                <a:endParaRPr lang="en-US" altLang="zh-TW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altLang="zh-TW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𝑁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𝑃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9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Residual Correction (1/3)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How do we achieve such schema? By residual correction!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i="1" u="sng" dirty="0" smtClean="0"/>
                  <a:t>residual</a:t>
                </a:r>
                <a:r>
                  <a:rPr lang="en-US" altLang="zh-TW" u="sng" dirty="0" smtClean="0"/>
                  <a:t> </a:t>
                </a:r>
                <a:r>
                  <a:rPr lang="en-US" altLang="zh-TW" dirty="0" smtClean="0"/>
                  <a:t>system:</a:t>
                </a:r>
              </a:p>
              <a:p>
                <a:pPr lvl="1"/>
                <a:r>
                  <a:rPr lang="en-US" altLang="zh-TW" dirty="0" smtClean="0"/>
                  <a:t>Initial residual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Since </a:t>
                </a:r>
                <a:r>
                  <a:rPr lang="en-US" altLang="zh-TW" i="1" dirty="0" smtClean="0"/>
                  <a:t>b = Ax</a:t>
                </a:r>
                <a:r>
                  <a:rPr lang="en-US" altLang="zh-TW" dirty="0" smtClean="0"/>
                  <a:t>, we have 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𝐴𝑥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If </a:t>
                </a:r>
                <a:r>
                  <a:rPr lang="en-US" altLang="zh-TW" i="1" dirty="0" smtClean="0"/>
                  <a:t>e</a:t>
                </a:r>
                <a:r>
                  <a:rPr lang="en-US" altLang="zh-TW" i="1" baseline="30000" dirty="0" smtClean="0"/>
                  <a:t>(0)  </a:t>
                </a:r>
                <a:r>
                  <a:rPr lang="en-US" altLang="zh-TW" dirty="0" smtClean="0"/>
                  <a:t>had been solved,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However, this residual system is as hard as the original system.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  vs.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,</a:t>
                </a:r>
              </a:p>
              <a:p>
                <a:pPr lvl="1"/>
                <a:r>
                  <a:rPr lang="en-US" altLang="zh-TW" dirty="0" smtClean="0"/>
                  <a:t>Alternative approaches are needed.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b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6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Residual Correction (2/3)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Chose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which is similar to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but much simpler.</a:t>
                </a:r>
              </a:p>
              <a:p>
                <a:pPr lvl="1"/>
                <a:r>
                  <a:rPr lang="en-US" altLang="zh-TW" dirty="0" smtClean="0"/>
                  <a:t>Instead of solving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TW" dirty="0" smtClean="0"/>
                  <a:t>, we solve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TW" dirty="0" smtClean="0"/>
                  <a:t>with less efforts.  (since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is simpler.)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Then, update the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Since we didn’t correct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30000" dirty="0" smtClean="0"/>
                  <a:t>(0)</a:t>
                </a:r>
                <a:r>
                  <a:rPr lang="en-US" altLang="zh-TW" dirty="0" smtClean="0"/>
                  <a:t> by using the true error, the resultant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30000" dirty="0" smtClean="0"/>
                  <a:t>(1)</a:t>
                </a:r>
                <a:r>
                  <a:rPr lang="en-US" altLang="zh-TW" baseline="30000" dirty="0" smtClean="0"/>
                  <a:t> </a:t>
                </a:r>
                <a:r>
                  <a:rPr lang="en-US" altLang="zh-TW" dirty="0" smtClean="0"/>
                  <a:t>is just another approximation of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We have to correct it further.</a:t>
                </a:r>
              </a:p>
              <a:p>
                <a:pPr lvl="1"/>
                <a:r>
                  <a:rPr lang="en-US" altLang="zh-TW" dirty="0" smtClean="0"/>
                  <a:t>Thus, we fall in a repeatedly improving process.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752" r="-2370" b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Residual Correction (3/3)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By repeating the correction process, we have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b="0" dirty="0" smtClean="0"/>
                  <a:t>Solve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dirty="0" smtClean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Expand the residual,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Multiplying both sides with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+(</m:t>
                    </m:r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Since </a:t>
                </a:r>
                <a:r>
                  <a:rPr lang="en-US" altLang="zh-TW" i="1" dirty="0" smtClean="0"/>
                  <a:t>A = N-P 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P = N-A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, we have </a:t>
                </a:r>
                <a:r>
                  <a:rPr lang="en-US" altLang="zh-TW" u="sng" dirty="0" smtClean="0">
                    <a:sym typeface="Wingdings" panose="05000000000000000000" pitchFamily="2" charset="2"/>
                  </a:rPr>
                  <a:t>the general form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sSup>
                      <m:sSup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</a:rPr>
                      <m:t>𝒃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sSup>
                      <m:sSup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b="1" dirty="0" smtClean="0"/>
                  <a:t>.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</a:rPr>
                  <a:t>[note] We solve this equation to obtain the new solution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TW" i="1" baseline="30000" dirty="0" smtClean="0">
                    <a:solidFill>
                      <a:srgbClr val="0070C0"/>
                    </a:solidFill>
                  </a:rPr>
                  <a:t>(k+1)</a:t>
                </a:r>
                <a:r>
                  <a:rPr lang="en-US" altLang="zh-TW" baseline="30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. 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Convergence Criteria 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Theorem: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The residual correction process converges if ||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i="1" baseline="30000" dirty="0" smtClean="0">
                    <a:solidFill>
                      <a:srgbClr val="FF0000"/>
                    </a:solidFill>
                  </a:rPr>
                  <a:t>-1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||&lt;1, where ||.|| is a matrix norm operator.</a:t>
                </a:r>
              </a:p>
              <a:p>
                <a:r>
                  <a:rPr lang="en-US" altLang="zh-TW" dirty="0" smtClean="0"/>
                  <a:t>Proof:</a:t>
                </a:r>
              </a:p>
              <a:p>
                <a:pPr lvl="1"/>
                <a:r>
                  <a:rPr lang="en-US" altLang="zh-TW" dirty="0" smtClean="0"/>
                  <a:t>Define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Subtract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𝑃𝑥</m:t>
                    </m:r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857250" lvl="2" indent="0">
                  <a:buNone/>
                </a:pPr>
                <a:r>
                  <a:rPr lang="en-US" altLang="zh-TW" b="0" dirty="0" smtClean="0"/>
                  <a:t>We have 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Rewrite the equation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 or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. 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5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Convergence </a:t>
            </a:r>
            <a:r>
              <a:rPr lang="en-US" altLang="zh-TW" dirty="0" smtClean="0"/>
              <a:t>Criteria 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Theorem: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        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residual correction process converges if ||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i="1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||&lt;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1.</a:t>
                </a:r>
              </a:p>
              <a:p>
                <a:r>
                  <a:rPr lang="en-US" altLang="zh-TW" dirty="0" smtClean="0"/>
                  <a:t>Proof (continued)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TW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For k=0,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For k=2,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(2)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To be converged, we must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</a:rPr>
                  <a:t>If ||M||&lt;1, the above convergence condition will be met.</a:t>
                </a:r>
                <a:endParaRPr lang="en-US" altLang="zh-TW" dirty="0">
                  <a:solidFill>
                    <a:srgbClr val="C0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1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Vector Norms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1-norm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2-norm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∞</a:t>
                </a:r>
                <a:r>
                  <a:rPr lang="en-US" altLang="zh-TW" dirty="0" smtClean="0"/>
                  <a:t>-norm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580112" y="3683310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7092280" y="2204864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28184" y="2924944"/>
            <a:ext cx="1728192" cy="151216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6238875" y="2924175"/>
            <a:ext cx="1743075" cy="1524000"/>
          </a:xfrm>
          <a:custGeom>
            <a:avLst/>
            <a:gdLst>
              <a:gd name="connsiteX0" fmla="*/ 857250 w 1743075"/>
              <a:gd name="connsiteY0" fmla="*/ 0 h 1524000"/>
              <a:gd name="connsiteX1" fmla="*/ 0 w 1743075"/>
              <a:gd name="connsiteY1" fmla="*/ 742950 h 1524000"/>
              <a:gd name="connsiteX2" fmla="*/ 866775 w 1743075"/>
              <a:gd name="connsiteY2" fmla="*/ 1524000 h 1524000"/>
              <a:gd name="connsiteX3" fmla="*/ 1743075 w 1743075"/>
              <a:gd name="connsiteY3" fmla="*/ 752475 h 1524000"/>
              <a:gd name="connsiteX4" fmla="*/ 857250 w 1743075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075" h="1524000">
                <a:moveTo>
                  <a:pt x="857250" y="0"/>
                </a:moveTo>
                <a:lnTo>
                  <a:pt x="0" y="742950"/>
                </a:lnTo>
                <a:lnTo>
                  <a:pt x="866775" y="1524000"/>
                </a:lnTo>
                <a:lnTo>
                  <a:pt x="1743075" y="752475"/>
                </a:lnTo>
                <a:lnTo>
                  <a:pt x="857250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238876" y="2924175"/>
            <a:ext cx="1717500" cy="1524000"/>
          </a:xfrm>
          <a:prstGeom prst="ellipse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76056" y="494116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 measure errors, 1-norm is the most restrict norm while ∞-norm is the most loose one.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Jacobian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573</Words>
  <Application>Microsoft Office PowerPoint</Application>
  <PresentationFormat>On-screen Show (4:3)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Introduction to Iterative Methods for solving linear systems</vt:lpstr>
      <vt:lpstr>Outline</vt:lpstr>
      <vt:lpstr>Iterative Methods</vt:lpstr>
      <vt:lpstr>Residual Correction (1/3)</vt:lpstr>
      <vt:lpstr>Residual Correction (2/3)</vt:lpstr>
      <vt:lpstr>Residual Correction (3/3)</vt:lpstr>
      <vt:lpstr>Convergence Criteria (1/2)</vt:lpstr>
      <vt:lpstr>Convergence Criteria (2/2)</vt:lpstr>
      <vt:lpstr>Review: Vector Norms</vt:lpstr>
      <vt:lpstr>Review: Matrix Norms</vt:lpstr>
      <vt:lpstr>Review: Properties of Norm</vt:lpstr>
      <vt:lpstr>The Jacobian Method</vt:lpstr>
      <vt:lpstr>Jacobian Method</vt:lpstr>
      <vt:lpstr>Convergence Analysis</vt:lpstr>
      <vt:lpstr>Time Complexity Analysis</vt:lpstr>
      <vt:lpstr>Time Complexity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Iterative Methods</dc:title>
  <dc:creator>guest123</dc:creator>
  <cp:lastModifiedBy>guest123</cp:lastModifiedBy>
  <cp:revision>36</cp:revision>
  <dcterms:created xsi:type="dcterms:W3CDTF">2017-07-09T07:05:19Z</dcterms:created>
  <dcterms:modified xsi:type="dcterms:W3CDTF">2018-12-03T01:12:25Z</dcterms:modified>
</cp:coreProperties>
</file>