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37A63-C131-4A39-8AAF-5BA9F564B7A4}" type="datetimeFigureOut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4FA09-3735-4F1F-AB40-EAF0867EA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44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7F68-84D7-4CE7-99B7-4C41DD053F42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5DC-56D0-4845-9A0E-00A2F4D70219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144B-3AE2-4E88-8032-3B7CF7FFB971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5BA8-94E7-4C18-A1CE-A09CA9EB69EF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4999-7221-478A-940A-36E6A8CDC62A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A11C-526E-4212-818C-D6074D096664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803-2F78-4833-825C-8DC9103B3C95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FB4-FB1E-4F12-84AD-E1BE5E083D5E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E3A8-4633-4F77-87B4-6AA9E6DF54E2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D0A1-7253-490B-99D6-CBBDCD48A7FE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A0DB-3375-4D4C-89C3-E1BA5F2B08B9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1D86-D6D4-4597-80F3-96EDAEA6E63A}" type="datetime1">
              <a:rPr lang="zh-TW" altLang="en-US" smtClean="0"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Gauss-Seidel &amp; SOR Methods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Solvers for Symmetric Positive Definite Systems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15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Spectral Radius of the Correction Matrix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Lemma: In Gauss-Seidel method, eigenvalues of </a:t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=</a:t>
                </a:r>
                <a:r>
                  <a:rPr lang="en-US" altLang="zh-TW" i="1" dirty="0" smtClean="0"/>
                  <a:t>N</a:t>
                </a:r>
                <a:r>
                  <a:rPr lang="en-US" altLang="zh-TW" i="1" baseline="30000" dirty="0" smtClean="0"/>
                  <a:t>-1</a:t>
                </a:r>
                <a:r>
                  <a:rPr lang="en-US" altLang="zh-TW" i="1" dirty="0"/>
                  <a:t>P</a:t>
                </a:r>
                <a:r>
                  <a:rPr lang="en-US" altLang="zh-TW" dirty="0" smtClean="0"/>
                  <a:t> are in the range of (-1,1), 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SPD.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pPr lvl="1"/>
                <a:r>
                  <a:rPr lang="en-US" altLang="zh-TW" dirty="0" smtClean="0"/>
                  <a:t>In Gauss-Seidel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𝐵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𝐵𝑥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Thus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7030A0"/>
                    </a:solidFill>
                  </a:rPr>
                  <a:t>Let </a:t>
                </a:r>
                <a:r>
                  <a:rPr lang="en-US" altLang="zh-TW" i="1" dirty="0" smtClean="0">
                    <a:solidFill>
                      <a:srgbClr val="7030A0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 and </a:t>
                </a:r>
                <a:r>
                  <a:rPr lang="el-GR" altLang="zh-TW" i="1" dirty="0" smtClean="0">
                    <a:solidFill>
                      <a:srgbClr val="7030A0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altLang="zh-TW" dirty="0" smtClean="0">
                    <a:solidFill>
                      <a:srgbClr val="7030A0"/>
                    </a:solidFill>
                    <a:latin typeface="Times New Roman"/>
                    <a:cs typeface="Times New Roman"/>
                  </a:rPr>
                  <a:t> be an eigenvector and an eigenvalue of </a:t>
                </a:r>
                <a:r>
                  <a:rPr lang="en-US" altLang="zh-TW" i="1" dirty="0" smtClean="0">
                    <a:solidFill>
                      <a:srgbClr val="7030A0"/>
                    </a:solidFill>
                    <a:latin typeface="Times New Roman"/>
                    <a:cs typeface="Times New Roman"/>
                  </a:rPr>
                  <a:t>M</a:t>
                </a:r>
                <a:r>
                  <a:rPr lang="en-US" altLang="zh-TW" dirty="0" smtClean="0">
                    <a:solidFill>
                      <a:srgbClr val="7030A0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𝑀𝑤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𝐵𝑤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zh-TW" altLang="en-US" b="0" i="1" dirty="0" smtClean="0">
                        <a:latin typeface="Cambria Math"/>
                      </a:rPr>
                      <m:t>𝜆</m:t>
                    </m:r>
                    <m:r>
                      <a:rPr lang="en-US" altLang="zh-TW" b="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Multiply both sides by (</a:t>
                </a:r>
                <a:r>
                  <a:rPr lang="en-US" altLang="zh-TW" i="1" dirty="0" smtClean="0"/>
                  <a:t>A-B</a:t>
                </a:r>
                <a:r>
                  <a:rPr lang="en-US" altLang="zh-TW" dirty="0" smtClean="0"/>
                  <a:t>), we 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𝐵𝑤</m:t>
                    </m:r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Inner-product both sides with </a:t>
                </a:r>
                <a:r>
                  <a:rPr lang="en-US" altLang="zh-TW" i="1" dirty="0" smtClean="0"/>
                  <a:t>w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𝐵𝑤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𝐴𝑤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i="1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i="1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Thus,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  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𝐵𝑤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𝐴𝑤</m:t>
                    </m:r>
                  </m:oMath>
                </a14:m>
                <a:r>
                  <a:rPr lang="en-US" altLang="zh-TW" dirty="0" smtClean="0"/>
                  <a:t>.  ---------------------------- (1</a:t>
                </a:r>
                <a:r>
                  <a:rPr lang="en-US" altLang="zh-TW" dirty="0" smtClean="0"/>
                  <a:t>)</a:t>
                </a:r>
                <a:r>
                  <a:rPr lang="en-US" altLang="zh-TW" dirty="0"/>
                  <a:t>.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b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88840"/>
            <a:ext cx="2016224" cy="182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93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Spectral Radius of the Correction Matrix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5122912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TW" sz="3000" dirty="0" smtClean="0"/>
                  <a:t>Lemma: In Gauss-Seidel method, eigenvalues of </a:t>
                </a:r>
                <a:r>
                  <a:rPr lang="en-US" altLang="zh-TW" sz="3000" i="1" dirty="0" smtClean="0"/>
                  <a:t>M</a:t>
                </a:r>
                <a:r>
                  <a:rPr lang="en-US" altLang="zh-TW" sz="3000" dirty="0" smtClean="0"/>
                  <a:t>=</a:t>
                </a:r>
                <a:r>
                  <a:rPr lang="en-US" altLang="zh-TW" sz="3000" i="1" dirty="0" smtClean="0"/>
                  <a:t>N</a:t>
                </a:r>
                <a:r>
                  <a:rPr lang="en-US" altLang="zh-TW" sz="3000" i="1" baseline="30000" dirty="0" smtClean="0"/>
                  <a:t>-1</a:t>
                </a:r>
                <a:r>
                  <a:rPr lang="en-US" altLang="zh-TW" sz="3000" i="1" dirty="0"/>
                  <a:t>P</a:t>
                </a:r>
                <a:r>
                  <a:rPr lang="en-US" altLang="zh-TW" sz="3000" dirty="0" smtClean="0"/>
                  <a:t> are in the range of (-1,1), if </a:t>
                </a:r>
                <a:r>
                  <a:rPr lang="en-US" altLang="zh-TW" sz="3000" i="1" dirty="0" smtClean="0"/>
                  <a:t>A</a:t>
                </a:r>
                <a:r>
                  <a:rPr lang="en-US" altLang="zh-TW" sz="3000" dirty="0" smtClean="0"/>
                  <a:t> is SPD</a:t>
                </a:r>
                <a:r>
                  <a:rPr lang="en-US" altLang="zh-TW" sz="3000" dirty="0" smtClean="0"/>
                  <a:t>.</a:t>
                </a:r>
              </a:p>
              <a:p>
                <a:pPr lvl="1"/>
                <a:endParaRPr lang="en-US" altLang="zh-TW" sz="2600" dirty="0" smtClean="0"/>
              </a:p>
              <a:p>
                <a:r>
                  <a:rPr lang="en-US" altLang="zh-TW" sz="3000" dirty="0" smtClean="0"/>
                  <a:t>Proof</a:t>
                </a:r>
                <a:r>
                  <a:rPr lang="en-US" altLang="zh-TW" sz="3000" dirty="0" smtClean="0"/>
                  <a:t>: (continued)</a:t>
                </a:r>
                <a:endParaRPr lang="en-US" altLang="zh-TW" sz="3000" dirty="0" smtClean="0"/>
              </a:p>
              <a:p>
                <a:pPr lvl="1"/>
                <a:r>
                  <a:rPr lang="en-US" altLang="zh-TW" sz="2600" dirty="0" smtClean="0"/>
                  <a:t>Since </a:t>
                </a:r>
                <a:r>
                  <a:rPr lang="en-US" altLang="zh-TW" sz="2600" i="1" dirty="0" smtClean="0"/>
                  <a:t>D</a:t>
                </a:r>
                <a:r>
                  <a:rPr lang="en-US" altLang="zh-TW" sz="2600" dirty="0" smtClean="0"/>
                  <a:t> is SPD, </a:t>
                </a:r>
                <a:endParaRPr lang="en-US" altLang="zh-TW" sz="2600" dirty="0" smtClean="0"/>
              </a:p>
              <a:p>
                <a:pPr marL="457200" lvl="1" indent="0">
                  <a:buNone/>
                </a:pPr>
                <a:r>
                  <a:rPr lang="en-US" altLang="zh-TW" sz="2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0&lt;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𝐷𝑤</m:t>
                    </m:r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 sz="26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zh-TW" sz="2600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sz="2200" dirty="0" smtClean="0"/>
              </a:p>
              <a:p>
                <a:pPr lvl="1"/>
                <a:r>
                  <a:rPr lang="en-US" altLang="zh-TW" sz="2600" dirty="0" smtClean="0"/>
                  <a:t>Using (1) and P6, </a:t>
                </a:r>
                <a:endParaRPr lang="en-US" altLang="zh-TW" sz="26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0&lt;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𝐴𝑤</m:t>
                    </m:r>
                    <m:r>
                      <a:rPr lang="en-US" altLang="zh-TW" sz="26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𝐵𝑤</m:t>
                    </m:r>
                    <m:r>
                      <a:rPr lang="en-US" altLang="zh-TW" sz="26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𝑤</m:t>
                    </m:r>
                    <m:r>
                      <a:rPr lang="en-US" altLang="zh-TW" sz="2600" b="0" i="1" smtClean="0">
                        <a:latin typeface="Cambria Math"/>
                      </a:rPr>
                      <m:t>=(1−2</m:t>
                    </m:r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600" i="1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zh-TW" altLang="en-US" sz="2600" i="1">
                            <a:latin typeface="Cambria Math"/>
                          </a:rPr>
                          <m:t>𝜆</m:t>
                        </m:r>
                        <m:r>
                          <a:rPr lang="en-US" altLang="zh-TW" sz="2600" i="1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altLang="zh-TW" sz="2600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i="1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sz="26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i="1">
                        <a:latin typeface="Cambria Math"/>
                      </a:rPr>
                      <m:t>𝐴𝑤</m:t>
                    </m:r>
                  </m:oMath>
                </a14:m>
                <a:r>
                  <a:rPr lang="en-US" altLang="zh-TW" sz="2600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sz="2200" dirty="0" smtClean="0"/>
              </a:p>
              <a:p>
                <a:pPr lvl="1"/>
                <a:r>
                  <a:rPr lang="en-US" altLang="zh-TW" sz="2600" dirty="0" smtClean="0"/>
                  <a:t>Since </a:t>
                </a:r>
                <a:r>
                  <a:rPr lang="en-US" altLang="zh-TW" sz="2600" b="1" i="1" dirty="0" smtClean="0"/>
                  <a:t>A </a:t>
                </a:r>
                <a:r>
                  <a:rPr lang="en-US" altLang="zh-TW" sz="2600" dirty="0" smtClean="0"/>
                  <a:t>is SPD</a:t>
                </a:r>
                <a:r>
                  <a:rPr lang="en-US" altLang="zh-TW" sz="2600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en-US" altLang="zh-TW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0&lt;</m:t>
                    </m:r>
                    <m:r>
                      <a:rPr lang="en-US" altLang="zh-TW" sz="2600" i="1">
                        <a:latin typeface="Cambria Math"/>
                      </a:rPr>
                      <m:t>1−2</m:t>
                    </m:r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600" i="1">
                            <a:latin typeface="Cambria Math"/>
                          </a:rPr>
                          <m:t>𝜆</m:t>
                        </m:r>
                      </m:num>
                      <m:den>
                        <m:r>
                          <a:rPr lang="zh-TW" altLang="en-US" sz="2600" i="1">
                            <a:latin typeface="Cambria Math"/>
                          </a:rPr>
                          <m:t>𝜆</m:t>
                        </m:r>
                        <m:r>
                          <a:rPr lang="en-US" altLang="zh-TW" sz="2600" i="1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altLang="zh-TW" sz="26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/>
                          </a:rPr>
                          <m:t>2</m:t>
                        </m:r>
                        <m:r>
                          <a:rPr lang="zh-TW" altLang="en-US" sz="2600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600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600" b="0" i="1" smtClean="0">
                                    <a:latin typeface="Cambria Math"/>
                                  </a:rPr>
                                  <m:t>𝜆</m:t>
                                </m:r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6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TW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zh-TW" altLang="en-US" sz="2600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−1)</m:t>
                            </m:r>
                          </m:e>
                          <m:sup>
                            <m:r>
                              <a:rPr lang="en-US" altLang="zh-TW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600" dirty="0" smtClean="0"/>
                  <a:t> </a:t>
                </a:r>
                <a:r>
                  <a:rPr lang="en-US" altLang="zh-TW" sz="2600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sz="2200" dirty="0" smtClean="0"/>
              </a:p>
              <a:p>
                <a:pPr lvl="1"/>
                <a:r>
                  <a:rPr lang="en-US" altLang="zh-TW" sz="2600" dirty="0" smtClean="0"/>
                  <a:t>Thus,</a:t>
                </a:r>
              </a:p>
              <a:p>
                <a:pPr marL="457200" lvl="1" indent="0">
                  <a:buNone/>
                </a:pPr>
                <a:r>
                  <a:rPr lang="en-US" altLang="zh-TW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600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&gt;0, −1&lt;</m:t>
                    </m:r>
                    <m:r>
                      <a:rPr lang="zh-TW" altLang="en-US" sz="2600" b="0" i="1" smtClean="0">
                        <a:latin typeface="Cambria Math"/>
                      </a:rPr>
                      <m:t>𝜆</m:t>
                    </m:r>
                    <m:r>
                      <a:rPr lang="en-US" altLang="zh-TW" sz="2600" b="0" i="1" smtClean="0">
                        <a:latin typeface="Cambria Math"/>
                      </a:rPr>
                      <m:t>&lt;1.</m:t>
                    </m:r>
                  </m:oMath>
                </a14:m>
                <a:r>
                  <a:rPr lang="en-US" altLang="zh-TW" sz="2600" dirty="0" smtClean="0"/>
                  <a:t> </a:t>
                </a:r>
                <a:endParaRPr lang="en-US" altLang="zh-TW" sz="26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5122912" cy="4525963"/>
              </a:xfrm>
              <a:blipFill>
                <a:blip r:embed="rId2"/>
                <a:stretch>
                  <a:fillRect l="-833" t="-1887" r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39594" y="1598290"/>
            <a:ext cx="2818656" cy="45259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Shape of B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TW" dirty="0" smtClean="0">
                <a:solidFill>
                  <a:srgbClr val="0070C0"/>
                </a:solidFill>
              </a:rPr>
              <a:t>, D, and B.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13" y="2420888"/>
            <a:ext cx="2016224" cy="182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1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 of SPD Systems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Theorem: 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SPD, Gauss-Seidel converges.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  <a:sym typeface="Wingdings" panose="05000000000000000000" pitchFamily="2" charset="2"/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  <a:endParaRPr lang="en-US" altLang="zh-TW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𝑃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𝑀</m:t>
                    </m:r>
                    <m:r>
                      <a:rPr lang="en-US" altLang="zh-TW" i="1" dirty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From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 previous proof,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By the previous lemma, 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SPD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&lt;1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𝐾</m:t>
                            </m:r>
                          </m:sup>
                        </m:sSup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The Gauss-Seidel iteration converges.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89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Relaxation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In Gauss-Seidel method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+1)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Adding and 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the right side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+1)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 term of the right side contains an approximation of the residual </a:t>
                </a:r>
                <a:r>
                  <a:rPr lang="en-US" altLang="zh-TW" i="1" dirty="0" smtClean="0">
                    <a:solidFill>
                      <a:srgbClr val="7030A0"/>
                    </a:solidFill>
                  </a:rPr>
                  <a:t>r = b-Ax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lvl="1"/>
                <a:r>
                  <a:rPr lang="en-US" altLang="zh-TW" dirty="0" smtClean="0"/>
                  <a:t>We modify the value of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using the approximation.</a:t>
                </a:r>
              </a:p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It is called a </a:t>
                </a:r>
                <a:r>
                  <a:rPr lang="en-US" altLang="zh-TW" i="1" u="sng" dirty="0" smtClean="0">
                    <a:solidFill>
                      <a:srgbClr val="C00000"/>
                    </a:solidFill>
                  </a:rPr>
                  <a:t>relaxation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b="-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10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Successive Over Relaxation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 relaxation of Gauss-Seidel</a:t>
                </a:r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+1)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 smtClean="0"/>
                  <a:t>By parameterizing the </a:t>
                </a:r>
                <a:r>
                  <a:rPr lang="en-US" altLang="zh-TW" b="1" dirty="0" smtClean="0"/>
                  <a:t>relaxation</a:t>
                </a:r>
                <a:r>
                  <a:rPr lang="en-US" altLang="zh-TW" dirty="0" smtClean="0"/>
                  <a:t> part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box>
                      <m:box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+1)</m:t>
                                </m:r>
                              </m:sup>
                            </m:sSup>
                          </m:e>
                        </m:nary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 smtClean="0"/>
                  <a:t>If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ω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=1.0, we have Gauss-Seidel Iteration.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If 1&lt;</a:t>
                </a:r>
                <a:r>
                  <a:rPr lang="el-GR" altLang="zh-TW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&lt;2, we have </a:t>
                </a:r>
                <a:r>
                  <a:rPr lang="en-US" altLang="zh-TW" b="1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Successive Over-Relaxation 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(SOR) method.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r="-2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45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SOR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//Initialize the solution.</a:t>
            </a:r>
          </a:p>
          <a:p>
            <a:pPr marL="0" indent="0">
              <a:buNone/>
            </a:pPr>
            <a:r>
              <a:rPr lang="en-US" altLang="zh-TW" dirty="0"/>
              <a:t>  x[] = {0.0};</a:t>
            </a:r>
          </a:p>
          <a:p>
            <a:pPr marL="0" indent="0">
              <a:buNone/>
            </a:pPr>
            <a:r>
              <a:rPr lang="en-US" altLang="zh-TW" dirty="0"/>
              <a:t>  err = ∞;</a:t>
            </a:r>
          </a:p>
          <a:p>
            <a:pPr marL="0" indent="0">
              <a:buNone/>
            </a:pPr>
            <a:r>
              <a:rPr lang="en-US" altLang="zh-TW" dirty="0"/>
              <a:t> //Iterate until being converged</a:t>
            </a:r>
          </a:p>
          <a:p>
            <a:pPr marL="0" indent="0">
              <a:buNone/>
            </a:pPr>
            <a:r>
              <a:rPr lang="en-US" altLang="zh-TW" dirty="0"/>
              <a:t>  while(err&gt;</a:t>
            </a:r>
            <a:r>
              <a:rPr lang="el-GR" altLang="zh-TW" dirty="0">
                <a:cs typeface="Times New Roman"/>
              </a:rPr>
              <a:t>ε</a:t>
            </a:r>
            <a:r>
              <a:rPr lang="en-US" altLang="zh-TW" dirty="0">
                <a:cs typeface="Times New Roman"/>
              </a:rPr>
              <a:t>){</a:t>
            </a:r>
          </a:p>
          <a:p>
            <a:pPr marL="0" indent="0">
              <a:buNone/>
            </a:pPr>
            <a:r>
              <a:rPr lang="en-US" altLang="zh-TW" dirty="0"/>
              <a:t>       for(</a:t>
            </a:r>
            <a:r>
              <a:rPr lang="en-US" altLang="zh-TW" dirty="0" err="1"/>
              <a:t>i</a:t>
            </a:r>
            <a:r>
              <a:rPr lang="en-US" altLang="zh-TW" dirty="0"/>
              <a:t>=0;i</a:t>
            </a:r>
            <a:r>
              <a:rPr lang="en-US" altLang="zh-TW" dirty="0">
                <a:cs typeface="Times New Roman"/>
              </a:rPr>
              <a:t>≤n-1;i++){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   sum = b[</a:t>
            </a:r>
            <a:r>
              <a:rPr lang="en-US" altLang="zh-TW" dirty="0" err="1">
                <a:cs typeface="Times New Roman"/>
              </a:rPr>
              <a:t>i</a:t>
            </a:r>
            <a:r>
              <a:rPr lang="en-US" altLang="zh-TW" dirty="0">
                <a:cs typeface="Times New Roman"/>
              </a:rPr>
              <a:t>];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   </a:t>
            </a:r>
            <a:r>
              <a:rPr lang="en-US" altLang="zh-TW" dirty="0" smtClean="0">
                <a:cs typeface="Times New Roman"/>
              </a:rPr>
              <a:t>for(j=0;j≤n-1;j++)  sum </a:t>
            </a:r>
            <a:r>
              <a:rPr lang="en-US" altLang="zh-TW" dirty="0">
                <a:cs typeface="Times New Roman"/>
              </a:rPr>
              <a:t>= sum – A[</a:t>
            </a:r>
            <a:r>
              <a:rPr lang="en-US" altLang="zh-TW" dirty="0" err="1">
                <a:cs typeface="Times New Roman"/>
              </a:rPr>
              <a:t>i</a:t>
            </a:r>
            <a:r>
              <a:rPr lang="en-US" altLang="zh-TW" dirty="0" smtClean="0">
                <a:cs typeface="Times New Roman"/>
              </a:rPr>
              <a:t>][j]*x[j];</a:t>
            </a:r>
            <a:endParaRPr lang="en-US" altLang="zh-TW" dirty="0"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   x[</a:t>
            </a:r>
            <a:r>
              <a:rPr lang="en-US" altLang="zh-TW" dirty="0" err="1">
                <a:cs typeface="Times New Roman"/>
              </a:rPr>
              <a:t>i</a:t>
            </a:r>
            <a:r>
              <a:rPr lang="en-US" altLang="zh-TW" dirty="0">
                <a:cs typeface="Times New Roman"/>
              </a:rPr>
              <a:t>] = </a:t>
            </a:r>
            <a:r>
              <a:rPr lang="en-US" altLang="zh-TW" dirty="0" smtClean="0">
                <a:cs typeface="Times New Roman"/>
              </a:rPr>
              <a:t>x[</a:t>
            </a:r>
            <a:r>
              <a:rPr lang="en-US" altLang="zh-TW" dirty="0" err="1" smtClean="0">
                <a:cs typeface="Times New Roman"/>
              </a:rPr>
              <a:t>i</a:t>
            </a:r>
            <a:r>
              <a:rPr lang="en-US" altLang="zh-TW" dirty="0" smtClean="0">
                <a:cs typeface="Times New Roman"/>
              </a:rPr>
              <a:t>] + </a:t>
            </a:r>
            <a:r>
              <a:rPr lang="el-GR" altLang="zh-TW" dirty="0" smtClean="0">
                <a:latin typeface="Times New Roman"/>
                <a:cs typeface="Times New Roman"/>
              </a:rPr>
              <a:t>ω</a:t>
            </a:r>
            <a:r>
              <a:rPr lang="en-US" altLang="zh-TW" dirty="0" smtClean="0">
                <a:latin typeface="Times New Roman"/>
                <a:cs typeface="Times New Roman"/>
              </a:rPr>
              <a:t>*</a:t>
            </a:r>
            <a:r>
              <a:rPr lang="en-US" altLang="zh-TW" dirty="0" smtClean="0">
                <a:cs typeface="Times New Roman"/>
              </a:rPr>
              <a:t>sum/A[</a:t>
            </a:r>
            <a:r>
              <a:rPr lang="en-US" altLang="zh-TW" dirty="0" err="1" smtClean="0">
                <a:cs typeface="Times New Roman"/>
              </a:rPr>
              <a:t>i</a:t>
            </a:r>
            <a:r>
              <a:rPr lang="en-US" altLang="zh-TW" dirty="0">
                <a:cs typeface="Times New Roman"/>
              </a:rPr>
              <a:t>][</a:t>
            </a:r>
            <a:r>
              <a:rPr lang="en-US" altLang="zh-TW" dirty="0" err="1">
                <a:cs typeface="Times New Roman"/>
              </a:rPr>
              <a:t>i</a:t>
            </a:r>
            <a:r>
              <a:rPr lang="en-US" altLang="zh-TW" dirty="0">
                <a:cs typeface="Times New Roman"/>
              </a:rPr>
              <a:t>];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}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//Compute the residual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r[] = b[] – A[][]*x[];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    err = </a:t>
            </a:r>
            <a:r>
              <a:rPr lang="en-US" altLang="zh-TW" dirty="0" err="1">
                <a:cs typeface="Times New Roman"/>
              </a:rPr>
              <a:t>norm_inf</a:t>
            </a:r>
            <a:r>
              <a:rPr lang="en-US" altLang="zh-TW" dirty="0">
                <a:cs typeface="Times New Roman"/>
              </a:rPr>
              <a:t>(r, n); //Compute the norm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}</a:t>
            </a:r>
          </a:p>
          <a:p>
            <a:pPr marL="0" indent="0">
              <a:buNone/>
            </a:pPr>
            <a:r>
              <a:rPr lang="en-US" altLang="zh-TW" dirty="0">
                <a:cs typeface="Times New Roman"/>
              </a:rPr>
              <a:t>   return (x[]);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87824" y="1412776"/>
                <a:ext cx="5535426" cy="9727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box>
                        <m:boxPr>
                          <m:ctrlP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+1)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412776"/>
                <a:ext cx="5535426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9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Relaxation Parameter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 best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ω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hard to compute.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But some results are known.</a:t>
                </a:r>
              </a:p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P1, if </a:t>
                </a:r>
                <a:r>
                  <a:rPr lang="en-US" altLang="zh-TW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 is SPD and 0 &lt; </a:t>
                </a:r>
                <a:r>
                  <a:rPr lang="el-GR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 &lt; 2, SOR converges.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P2, SOR can converge only if </a:t>
                </a:r>
                <a:r>
                  <a:rPr lang="en-US" altLang="zh-TW" dirty="0">
                    <a:cs typeface="Times New Roman"/>
                  </a:rPr>
                  <a:t>0 &lt; </a:t>
                </a:r>
                <a:r>
                  <a:rPr lang="el-GR" altLang="zh-TW" dirty="0">
                    <a:cs typeface="Times New Roman"/>
                  </a:rPr>
                  <a:t>ω</a:t>
                </a:r>
                <a:r>
                  <a:rPr lang="en-US" altLang="zh-TW" dirty="0">
                    <a:cs typeface="Times New Roman"/>
                  </a:rPr>
                  <a:t> &lt; </a:t>
                </a:r>
                <a:r>
                  <a:rPr lang="en-US" altLang="zh-TW" dirty="0" smtClean="0">
                    <a:cs typeface="Times New Roman"/>
                  </a:rPr>
                  <a:t>2.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P3, Optimal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ω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: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Split the coefficient matrix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D - L - U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Let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D</a:t>
                </a:r>
                <a:r>
                  <a:rPr lang="en-US" altLang="zh-TW" i="1" baseline="30000" dirty="0" smtClean="0">
                    <a:latin typeface="Times New Roman"/>
                    <a:cs typeface="Times New Roman"/>
                  </a:rPr>
                  <a:t>-1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(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+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U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𝜔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, </a:t>
                </a:r>
                <a:endParaRPr lang="en-US" altLang="zh-TW" dirty="0" smtClean="0">
                  <a:solidFill>
                    <a:srgbClr val="C00000"/>
                  </a:solidFill>
                  <a:latin typeface="Times New Roman"/>
                  <a:cs typeface="Times New Roman"/>
                </a:endParaRPr>
              </a:p>
              <a:p>
                <a:pPr marL="857250" lvl="2" indent="0">
                  <a:buNone/>
                </a:pPr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where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ρ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the spectral radius of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𝜌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. </a:t>
                </a:r>
                <a:endParaRPr lang="en-US" altLang="zh-TW" dirty="0" smtClean="0">
                  <a:solidFill>
                    <a:srgbClr val="C00000"/>
                  </a:solidFill>
                  <a:latin typeface="Times New Roman"/>
                  <a:cs typeface="Times New Roman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b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Right Triangle 5"/>
          <p:cNvSpPr/>
          <p:nvPr/>
        </p:nvSpPr>
        <p:spPr>
          <a:xfrm>
            <a:off x="6660232" y="4365103"/>
            <a:ext cx="926926" cy="7840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6846614" y="4134916"/>
            <a:ext cx="965745" cy="80625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93419" y="4173463"/>
            <a:ext cx="1080120" cy="9502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3419" y="468482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-L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2030" y="41825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801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ADI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 Jacobi, Gauss-Seidel, and SOR methods, we update x[] from x[0] to x[n-1] in each iteration.</a:t>
            </a:r>
          </a:p>
          <a:p>
            <a:r>
              <a:rPr lang="en-US" altLang="zh-TW" dirty="0" smtClean="0"/>
              <a:t>In Altered Direction Iteration (ADI) method,</a:t>
            </a:r>
          </a:p>
          <a:p>
            <a:pPr lvl="1"/>
            <a:r>
              <a:rPr lang="en-US" altLang="zh-TW" dirty="0" smtClean="0"/>
              <a:t>We update x[] from x[0] to x[n-1] in most cases.</a:t>
            </a:r>
          </a:p>
          <a:p>
            <a:pPr lvl="1"/>
            <a:r>
              <a:rPr lang="en-US" altLang="zh-TW" dirty="0" smtClean="0"/>
              <a:t>But, in some iterations, we update x[] from x[n-1] to x[0].</a:t>
            </a:r>
          </a:p>
          <a:p>
            <a:r>
              <a:rPr lang="en-US" altLang="zh-TW" dirty="0" smtClean="0"/>
              <a:t>SSOR (Symmetric Successive Over-Relaxation) method:</a:t>
            </a:r>
          </a:p>
          <a:p>
            <a:pPr lvl="1"/>
            <a:r>
              <a:rPr lang="en-US" altLang="zh-TW" dirty="0" smtClean="0"/>
              <a:t>Using SOR to solve the system.</a:t>
            </a:r>
          </a:p>
          <a:p>
            <a:pPr lvl="1"/>
            <a:r>
              <a:rPr lang="en-US" altLang="zh-TW" dirty="0" smtClean="0"/>
              <a:t>Update x[] from x[0] to x[n-1] in odd-numbered iterations.</a:t>
            </a:r>
          </a:p>
          <a:p>
            <a:pPr lvl="1"/>
            <a:r>
              <a:rPr lang="en-US" altLang="zh-TW" dirty="0" smtClean="0"/>
              <a:t>Update x[] from x[n-1] to x[0] in even-numbered iterations.</a:t>
            </a:r>
          </a:p>
          <a:p>
            <a:r>
              <a:rPr lang="en-US" altLang="zh-TW" dirty="0" smtClean="0"/>
              <a:t>SSOR may be slower than SOR.</a:t>
            </a:r>
          </a:p>
          <a:p>
            <a:r>
              <a:rPr lang="en-US" altLang="zh-TW" dirty="0" smtClean="0"/>
              <a:t>SSOR is used as a preconditioner for other iterative method.</a:t>
            </a:r>
          </a:p>
          <a:p>
            <a:pPr lvl="1"/>
            <a:r>
              <a:rPr lang="en-US" altLang="zh-TW" dirty="0" smtClean="0"/>
              <a:t>What is a preconditioner?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0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Preconditioners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 original system </a:t>
                </a:r>
                <a:r>
                  <a:rPr lang="en-US" altLang="zh-TW" i="1" dirty="0" smtClean="0"/>
                  <a:t>Ax = b </a:t>
                </a:r>
                <a:r>
                  <a:rPr lang="en-US" altLang="zh-TW" dirty="0" smtClean="0"/>
                  <a:t>has a large condition number.</a:t>
                </a:r>
              </a:p>
              <a:p>
                <a:r>
                  <a:rPr lang="en-US" altLang="zh-TW" dirty="0" smtClean="0"/>
                  <a:t>Modify the system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𝑃𝐴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𝑃𝑏</m:t>
                    </m:r>
                  </m:oMath>
                </a14:m>
                <a:r>
                  <a:rPr lang="en-US" altLang="zh-TW" dirty="0" smtClean="0"/>
                  <a:t>. Then solve the system.</a:t>
                </a:r>
              </a:p>
              <a:p>
                <a:r>
                  <a:rPr lang="en-US" altLang="zh-TW" dirty="0" smtClean="0"/>
                  <a:t>Or with more efforts</a:t>
                </a:r>
              </a:p>
              <a:p>
                <a:pPr lvl="1"/>
                <a:r>
                  <a:rPr lang="en-US" altLang="zh-TW" b="0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at first.</a:t>
                </a:r>
              </a:p>
              <a:p>
                <a:pPr lvl="1"/>
                <a:r>
                  <a:rPr lang="en-US" altLang="zh-TW" dirty="0" smtClean="0"/>
                  <a:t>Then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later to obtain the solution.</a:t>
                </a:r>
              </a:p>
              <a:p>
                <a:r>
                  <a:rPr lang="en-US" altLang="zh-TW" dirty="0" smtClean="0"/>
                  <a:t>Method: left precondition and right precondition.</a:t>
                </a:r>
              </a:p>
              <a:p>
                <a:r>
                  <a:rPr lang="en-US" altLang="zh-TW" dirty="0" smtClean="0"/>
                  <a:t>Criteria: </a:t>
                </a:r>
              </a:p>
              <a:p>
                <a:pPr lvl="1"/>
                <a:r>
                  <a:rPr lang="en-US" altLang="zh-TW" b="1" dirty="0" smtClean="0"/>
                  <a:t>P</a:t>
                </a:r>
                <a:r>
                  <a:rPr lang="en-US" altLang="zh-TW" dirty="0" smtClean="0"/>
                  <a:t> should be simple</a:t>
                </a:r>
              </a:p>
              <a:p>
                <a:pPr lvl="1"/>
                <a:r>
                  <a:rPr lang="en-US" altLang="zh-TW" dirty="0" smtClean="0"/>
                  <a:t>Don’t form </a:t>
                </a:r>
                <a:r>
                  <a:rPr lang="en-US" altLang="zh-TW" b="1" dirty="0" smtClean="0"/>
                  <a:t>AP</a:t>
                </a:r>
                <a:r>
                  <a:rPr lang="en-US" altLang="zh-TW" dirty="0" smtClean="0"/>
                  <a:t> or </a:t>
                </a:r>
                <a:r>
                  <a:rPr lang="en-US" altLang="zh-TW" b="1" dirty="0" smtClean="0"/>
                  <a:t>PA</a:t>
                </a:r>
                <a:r>
                  <a:rPr lang="en-US" altLang="zh-TW" dirty="0" smtClean="0"/>
                  <a:t> explicitly. Why? Think about the time complexity of matrix-multiplication.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b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1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</a:p>
          <a:p>
            <a:r>
              <a:rPr lang="en-US" altLang="zh-TW" dirty="0" smtClean="0"/>
              <a:t>Gaussian Seidel iteration</a:t>
            </a:r>
          </a:p>
          <a:p>
            <a:r>
              <a:rPr lang="en-US" altLang="zh-TW" dirty="0" smtClean="0"/>
              <a:t>The algorithm</a:t>
            </a:r>
          </a:p>
          <a:p>
            <a:r>
              <a:rPr lang="en-US" altLang="zh-TW" dirty="0" smtClean="0"/>
              <a:t>Convergence conditions</a:t>
            </a:r>
          </a:p>
          <a:p>
            <a:r>
              <a:rPr lang="en-US" altLang="zh-TW" dirty="0" smtClean="0"/>
              <a:t>The Successive Over Relaxation (SOR) method</a:t>
            </a:r>
          </a:p>
          <a:p>
            <a:r>
              <a:rPr lang="en-US" altLang="zh-TW" dirty="0" smtClean="0"/>
              <a:t>Optimal SOR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9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Linear system: </a:t>
                </a:r>
                <a:r>
                  <a:rPr lang="en-US" altLang="zh-TW" i="1" dirty="0" smtClean="0"/>
                  <a:t>Ax = b</a:t>
                </a:r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smtClean="0"/>
                  <a:t>General form of iterative method: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>
                    <a:solidFill>
                      <a:srgbClr val="FF0000"/>
                    </a:solidFill>
                  </a:rPr>
                  <a:t>A = N – P</a:t>
                </a:r>
                <a:r>
                  <a:rPr lang="en-US" altLang="zh-TW" i="1" dirty="0" smtClean="0"/>
                  <a:t>, N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≈ A, P = N – A.</a:t>
                </a:r>
              </a:p>
              <a:p>
                <a:pPr marL="457200" lvl="1" indent="0">
                  <a:buNone/>
                </a:pPr>
                <a:r>
                  <a:rPr lang="en-US" altLang="zh-TW" i="1" dirty="0" smtClean="0">
                    <a:latin typeface="Times New Roman"/>
                    <a:cs typeface="Times New Roman"/>
                  </a:rPr>
                  <a:t>Ax = b </a:t>
                </a:r>
                <a:r>
                  <a:rPr lang="en-US" altLang="zh-TW" i="1" dirty="0" smtClean="0">
                    <a:latin typeface="Times New Roman"/>
                    <a:cs typeface="Times New Roman"/>
                    <a:sym typeface="Wingdings" panose="05000000000000000000" pitchFamily="2" charset="2"/>
                  </a:rPr>
                  <a:t> </a:t>
                </a:r>
                <a:r>
                  <a:rPr lang="en-US" altLang="zh-TW" i="1" dirty="0" err="1" smtClean="0">
                    <a:latin typeface="Times New Roman"/>
                    <a:cs typeface="Times New Roman"/>
                    <a:sym typeface="Wingdings" panose="05000000000000000000" pitchFamily="2" charset="2"/>
                  </a:rPr>
                  <a:t>Nx</a:t>
                </a:r>
                <a:r>
                  <a:rPr lang="en-US" altLang="zh-TW" i="1" dirty="0" smtClean="0">
                    <a:latin typeface="Times New Roman"/>
                    <a:cs typeface="Times New Roman"/>
                    <a:sym typeface="Wingdings" panose="05000000000000000000" pitchFamily="2" charset="2"/>
                  </a:rPr>
                  <a:t> = b + </a:t>
                </a:r>
                <a:r>
                  <a:rPr lang="en-US" altLang="zh-TW" i="1" dirty="0" err="1" smtClean="0">
                    <a:latin typeface="Times New Roman"/>
                    <a:cs typeface="Times New Roman"/>
                    <a:sym typeface="Wingdings" panose="05000000000000000000" pitchFamily="2" charset="2"/>
                  </a:rPr>
                  <a:t>Px</a:t>
                </a:r>
                <a:r>
                  <a:rPr lang="en-US" altLang="zh-TW" i="1" dirty="0" smtClean="0">
                    <a:latin typeface="Times New Roman"/>
                    <a:cs typeface="Times New Roman"/>
                    <a:sym typeface="Wingdings" panose="05000000000000000000" pitchFamily="2" charset="2"/>
                  </a:rPr>
                  <a:t>. </a:t>
                </a:r>
                <a:endParaRPr lang="en-US" altLang="zh-TW" i="1" dirty="0" smtClean="0">
                  <a:latin typeface="Times New Roman"/>
                  <a:cs typeface="Times New Roman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. </a:t>
                </a:r>
              </a:p>
              <a:p>
                <a:pPr marL="857250" lvl="2" indent="0">
                  <a:buNone/>
                </a:pPr>
                <a:endParaRPr lang="zh-TW" altLang="en-US" dirty="0">
                  <a:solidFill>
                    <a:srgbClr val="0070C0"/>
                  </a:solidFill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  <a:sym typeface="Wingdings" panose="05000000000000000000" pitchFamily="2" charset="2"/>
                  </a:rPr>
                  <a:t>The convergence condition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  <a:endParaRPr lang="en-US" altLang="zh-TW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𝑃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𝑀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82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Gauss-Seidel Iteration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sz="4000" b="1" i="1" dirty="0" smtClean="0"/>
                  <a:t>N</a:t>
                </a:r>
                <a:r>
                  <a:rPr lang="en-US" altLang="zh-TW" sz="4000" dirty="0" smtClean="0"/>
                  <a:t> is the lower triangular matrix and </a:t>
                </a:r>
                <a:r>
                  <a:rPr lang="en-US" altLang="zh-TW" sz="4000" i="1" dirty="0" smtClean="0"/>
                  <a:t>P</a:t>
                </a:r>
                <a:r>
                  <a:rPr lang="en-US" altLang="zh-TW" sz="4000" dirty="0" smtClean="0"/>
                  <a:t> is the strictly upper triangular matrix of </a:t>
                </a:r>
                <a:r>
                  <a:rPr lang="en-US" altLang="zh-TW" sz="4000" i="1" dirty="0" smtClean="0"/>
                  <a:t>A</a:t>
                </a:r>
                <a:r>
                  <a:rPr lang="en-US" altLang="zh-TW" sz="4000" dirty="0" smtClean="0"/>
                  <a:t>.</a:t>
                </a:r>
              </a:p>
              <a:p>
                <a:endParaRPr lang="en-US" altLang="zh-TW" sz="40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9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29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9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9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sz="29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sz="2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900" i="1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altLang="zh-TW" sz="29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altLang="zh-TW" sz="2900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TW" sz="2900" dirty="0">
                                  <a:ea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9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900" dirty="0" smtClean="0"/>
                  <a:t> </a:t>
                </a:r>
                <a:endParaRPr lang="en-US" altLang="zh-TW" sz="29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9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sz="29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29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9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9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9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9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29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9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altLang="zh-TW" sz="29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900" dirty="0" smtClean="0"/>
                  <a:t> </a:t>
                </a:r>
                <a:endParaRPr lang="en-US" altLang="zh-TW" sz="2900" dirty="0" smtClean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3369" r="-40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The shape of A, N, and P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   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    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2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Gauss-Seidel Iteration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dirty="0" smtClean="0"/>
                  <a:t> is the lower triangular matrix and </a:t>
                </a:r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 is the strictly upper triangular matrix of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The iteration: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dirty="0" smtClean="0"/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05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The shape of A, N, and P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   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    −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4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Pseudo-Codes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//</a:t>
            </a:r>
            <a:r>
              <a:rPr lang="en-US" altLang="zh-TW" sz="1600" dirty="0"/>
              <a:t>Initialize the solution.</a:t>
            </a:r>
          </a:p>
          <a:p>
            <a:pPr marL="0" indent="0">
              <a:buNone/>
            </a:pPr>
            <a:r>
              <a:rPr lang="en-US" altLang="zh-TW" sz="1600" dirty="0"/>
              <a:t>  </a:t>
            </a:r>
            <a:r>
              <a:rPr lang="en-US" altLang="zh-TW" sz="1600" dirty="0" smtClean="0"/>
              <a:t>x[] </a:t>
            </a:r>
            <a:r>
              <a:rPr lang="en-US" altLang="zh-TW" sz="1600" dirty="0"/>
              <a:t>= {0.0};</a:t>
            </a:r>
          </a:p>
          <a:p>
            <a:pPr marL="0" indent="0">
              <a:buNone/>
            </a:pPr>
            <a:r>
              <a:rPr lang="en-US" altLang="zh-TW" sz="1600" dirty="0"/>
              <a:t>  err = ∞;</a:t>
            </a:r>
          </a:p>
          <a:p>
            <a:pPr marL="0" indent="0">
              <a:buNone/>
            </a:pPr>
            <a:r>
              <a:rPr lang="en-US" altLang="zh-TW" sz="1600" dirty="0"/>
              <a:t> //Iterate </a:t>
            </a:r>
            <a:r>
              <a:rPr lang="en-US" altLang="zh-TW" sz="1600" dirty="0" smtClean="0"/>
              <a:t>until </a:t>
            </a:r>
            <a:r>
              <a:rPr lang="en-US" altLang="zh-TW" sz="1600" dirty="0"/>
              <a:t>being converged</a:t>
            </a:r>
          </a:p>
          <a:p>
            <a:pPr marL="0" indent="0">
              <a:buNone/>
            </a:pPr>
            <a:r>
              <a:rPr lang="en-US" altLang="zh-TW" sz="1600" dirty="0"/>
              <a:t>  while(err&gt;</a:t>
            </a:r>
            <a:r>
              <a:rPr lang="el-GR" altLang="zh-TW" sz="1600" dirty="0">
                <a:latin typeface="Times New Roman"/>
                <a:cs typeface="Times New Roman"/>
              </a:rPr>
              <a:t>ε</a:t>
            </a:r>
            <a:r>
              <a:rPr lang="en-US" altLang="zh-TW" sz="1600" dirty="0">
                <a:latin typeface="Times New Roman"/>
                <a:cs typeface="Times New Roman"/>
              </a:rPr>
              <a:t>){</a:t>
            </a:r>
          </a:p>
          <a:p>
            <a:pPr marL="0" indent="0">
              <a:buNone/>
            </a:pPr>
            <a:r>
              <a:rPr lang="en-US" altLang="zh-TW" sz="1600" dirty="0" smtClean="0"/>
              <a:t>       for(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=0;i</a:t>
            </a:r>
            <a:r>
              <a:rPr lang="en-US" altLang="zh-TW" sz="1600" dirty="0">
                <a:latin typeface="Times New Roman"/>
                <a:cs typeface="Times New Roman"/>
              </a:rPr>
              <a:t>≤n-1;i++){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       sum = b[</a:t>
            </a:r>
            <a:r>
              <a:rPr lang="en-US" altLang="zh-TW" sz="1600" dirty="0" err="1">
                <a:latin typeface="Times New Roman"/>
                <a:cs typeface="Times New Roman"/>
              </a:rPr>
              <a:t>i</a:t>
            </a:r>
            <a:r>
              <a:rPr lang="en-US" altLang="zh-TW" sz="1600" dirty="0">
                <a:latin typeface="Times New Roman"/>
                <a:cs typeface="Times New Roman"/>
              </a:rPr>
              <a:t>];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       </a:t>
            </a:r>
            <a:r>
              <a:rPr lang="en-US" altLang="zh-TW" sz="1600" dirty="0" smtClean="0">
                <a:latin typeface="Times New Roman"/>
                <a:cs typeface="Times New Roman"/>
              </a:rPr>
              <a:t>for(j=0;j≤n-1;j++) if(j!=</a:t>
            </a:r>
            <a:r>
              <a:rPr lang="en-US" altLang="zh-TW" sz="1600" dirty="0" err="1" smtClean="0">
                <a:latin typeface="Times New Roman"/>
                <a:cs typeface="Times New Roman"/>
              </a:rPr>
              <a:t>i</a:t>
            </a:r>
            <a:r>
              <a:rPr lang="en-US" altLang="zh-TW" sz="1600" dirty="0" smtClean="0">
                <a:latin typeface="Times New Roman"/>
                <a:cs typeface="Times New Roman"/>
              </a:rPr>
              <a:t>) </a:t>
            </a:r>
            <a:r>
              <a:rPr lang="en-US" altLang="zh-TW" sz="1600" dirty="0">
                <a:latin typeface="Times New Roman"/>
                <a:cs typeface="Times New Roman"/>
              </a:rPr>
              <a:t>sum = sum – A[</a:t>
            </a:r>
            <a:r>
              <a:rPr lang="en-US" altLang="zh-TW" sz="1600" dirty="0" err="1">
                <a:latin typeface="Times New Roman"/>
                <a:cs typeface="Times New Roman"/>
              </a:rPr>
              <a:t>i</a:t>
            </a:r>
            <a:r>
              <a:rPr lang="en-US" altLang="zh-TW" sz="1600" dirty="0" smtClean="0">
                <a:latin typeface="Times New Roman"/>
                <a:cs typeface="Times New Roman"/>
              </a:rPr>
              <a:t>][j]*x[j];</a:t>
            </a:r>
            <a:endParaRPr lang="en-US" altLang="zh-TW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       </a:t>
            </a:r>
            <a:r>
              <a:rPr lang="en-US" altLang="zh-TW" sz="1600" dirty="0" smtClean="0">
                <a:latin typeface="Times New Roman"/>
                <a:cs typeface="Times New Roman"/>
              </a:rPr>
              <a:t>x[</a:t>
            </a:r>
            <a:r>
              <a:rPr lang="en-US" altLang="zh-TW" sz="1600" dirty="0" err="1" smtClean="0">
                <a:latin typeface="Times New Roman"/>
                <a:cs typeface="Times New Roman"/>
              </a:rPr>
              <a:t>i</a:t>
            </a:r>
            <a:r>
              <a:rPr lang="en-US" altLang="zh-TW" sz="1600" dirty="0">
                <a:latin typeface="Times New Roman"/>
                <a:cs typeface="Times New Roman"/>
              </a:rPr>
              <a:t>] = sum/A[</a:t>
            </a:r>
            <a:r>
              <a:rPr lang="en-US" altLang="zh-TW" sz="1600" dirty="0" err="1">
                <a:latin typeface="Times New Roman"/>
                <a:cs typeface="Times New Roman"/>
              </a:rPr>
              <a:t>i</a:t>
            </a:r>
            <a:r>
              <a:rPr lang="en-US" altLang="zh-TW" sz="1600" dirty="0">
                <a:latin typeface="Times New Roman"/>
                <a:cs typeface="Times New Roman"/>
              </a:rPr>
              <a:t>][</a:t>
            </a:r>
            <a:r>
              <a:rPr lang="en-US" altLang="zh-TW" sz="1600" dirty="0" err="1">
                <a:latin typeface="Times New Roman"/>
                <a:cs typeface="Times New Roman"/>
              </a:rPr>
              <a:t>i</a:t>
            </a:r>
            <a:r>
              <a:rPr lang="en-US" altLang="zh-TW" sz="1600" dirty="0">
                <a:latin typeface="Times New Roman"/>
                <a:cs typeface="Times New Roman"/>
              </a:rPr>
              <a:t>];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    }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    //Compute the </a:t>
            </a:r>
            <a:r>
              <a:rPr lang="en-US" altLang="zh-TW" sz="1600" dirty="0" smtClean="0">
                <a:latin typeface="Times New Roman"/>
                <a:cs typeface="Times New Roman"/>
              </a:rPr>
              <a:t>residual</a:t>
            </a:r>
            <a:endParaRPr lang="en-US" altLang="zh-TW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    </a:t>
            </a:r>
            <a:r>
              <a:rPr lang="en-US" altLang="zh-TW" sz="1600" dirty="0" smtClean="0">
                <a:latin typeface="Times New Roman"/>
                <a:cs typeface="Times New Roman"/>
              </a:rPr>
              <a:t>r[] </a:t>
            </a:r>
            <a:r>
              <a:rPr lang="en-US" altLang="zh-TW" sz="1600" dirty="0">
                <a:latin typeface="Times New Roman"/>
                <a:cs typeface="Times New Roman"/>
              </a:rPr>
              <a:t>= </a:t>
            </a:r>
            <a:r>
              <a:rPr lang="en-US" altLang="zh-TW" sz="1600" dirty="0" smtClean="0">
                <a:latin typeface="Times New Roman"/>
                <a:cs typeface="Times New Roman"/>
              </a:rPr>
              <a:t>b[] </a:t>
            </a:r>
            <a:r>
              <a:rPr lang="en-US" altLang="zh-TW" sz="1600" dirty="0">
                <a:latin typeface="Times New Roman"/>
                <a:cs typeface="Times New Roman"/>
              </a:rPr>
              <a:t>– </a:t>
            </a:r>
            <a:r>
              <a:rPr lang="en-US" altLang="zh-TW" sz="1600" dirty="0" smtClean="0">
                <a:latin typeface="Times New Roman"/>
                <a:cs typeface="Times New Roman"/>
              </a:rPr>
              <a:t>A[][]*x[];</a:t>
            </a:r>
            <a:endParaRPr lang="en-US" altLang="zh-TW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Times New Roman"/>
                <a:cs typeface="Times New Roman"/>
              </a:rPr>
              <a:t>       err </a:t>
            </a:r>
            <a:r>
              <a:rPr lang="en-US" altLang="zh-TW" sz="1600" dirty="0">
                <a:latin typeface="Times New Roman"/>
                <a:cs typeface="Times New Roman"/>
              </a:rPr>
              <a:t>= </a:t>
            </a:r>
            <a:r>
              <a:rPr lang="en-US" altLang="zh-TW" sz="1600" dirty="0" err="1" smtClean="0">
                <a:latin typeface="Times New Roman"/>
                <a:cs typeface="Times New Roman"/>
              </a:rPr>
              <a:t>norm_inf</a:t>
            </a:r>
            <a:r>
              <a:rPr lang="en-US" altLang="zh-TW" sz="1600" dirty="0" smtClean="0">
                <a:latin typeface="Times New Roman"/>
                <a:cs typeface="Times New Roman"/>
              </a:rPr>
              <a:t>(r, </a:t>
            </a:r>
            <a:r>
              <a:rPr lang="en-US" altLang="zh-TW" sz="1600" dirty="0">
                <a:latin typeface="Times New Roman"/>
                <a:cs typeface="Times New Roman"/>
              </a:rPr>
              <a:t>n); //Compute the norm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}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/>
                <a:cs typeface="Times New Roman"/>
              </a:rPr>
              <a:t>   return </a:t>
            </a:r>
            <a:r>
              <a:rPr lang="en-US" altLang="zh-TW" sz="1600" dirty="0" smtClean="0">
                <a:latin typeface="Times New Roman"/>
                <a:cs typeface="Times New Roman"/>
              </a:rPr>
              <a:t>(x[]);</a:t>
            </a:r>
            <a:endParaRPr lang="zh-TW" altLang="en-US" sz="16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43808" y="1692889"/>
                <a:ext cx="5805757" cy="7087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692889"/>
                <a:ext cx="5805757" cy="7087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2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Convergence of Gauss-Seidel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Theorem1: Gauss-Seidel converges, 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diagonal dominant.</a:t>
                </a:r>
              </a:p>
              <a:p>
                <a:pPr lvl="1"/>
                <a:r>
                  <a:rPr lang="en-US" altLang="zh-TW" dirty="0" smtClean="0"/>
                  <a:t>See the proof of convergence of Jacobi method.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𝑀</m:t>
                    </m:r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&lt;1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//using ∞ norm.</a:t>
                </a:r>
                <a:endParaRPr lang="zh-TW" alt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Theorem2</a:t>
                </a:r>
                <a:r>
                  <a:rPr lang="en-US" altLang="zh-TW" dirty="0" smtClean="0"/>
                  <a:t>: Gauss-Seidel converges, 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</a:t>
                </a:r>
                <a:r>
                  <a:rPr lang="en-US" altLang="zh-TW" b="1" dirty="0" smtClean="0"/>
                  <a:t>Symmetric Positive Definite </a:t>
                </a:r>
                <a:r>
                  <a:rPr lang="en-US" altLang="zh-TW" dirty="0" smtClean="0"/>
                  <a:t>(SPD</a:t>
                </a:r>
                <a:r>
                  <a:rPr lang="en-US" altLang="zh-TW" dirty="0" smtClean="0"/>
                  <a:t>).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Definition of SPD: if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is SPD, then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is symmetric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&gt;0, ∀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≠0.</m:t>
                    </m:r>
                  </m:oMath>
                </a14:m>
                <a:endParaRPr lang="en-US" altLang="zh-TW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3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50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P1, 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SPD, then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ii</a:t>
                </a:r>
                <a:r>
                  <a:rPr lang="en-US" altLang="zh-TW" dirty="0" smtClean="0"/>
                  <a:t> &gt; 0.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Proof by contradiction: </a:t>
                </a:r>
              </a:p>
              <a:p>
                <a:pPr lvl="1"/>
                <a:r>
                  <a:rPr lang="en-US" altLang="zh-TW" dirty="0" smtClean="0"/>
                  <a:t>Assume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ii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≤0 for some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Select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e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[0, …0,1,0…0]</a:t>
                </a:r>
                <a:r>
                  <a:rPr lang="en-US" altLang="zh-TW" baseline="30000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e[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]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1, and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e[j]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=0,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I ≠ j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Then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US" altLang="zh-TW" i="1" baseline="30000" dirty="0" err="1" smtClean="0">
                    <a:latin typeface="Times New Roman"/>
                    <a:cs typeface="Times New Roman"/>
                  </a:rPr>
                  <a:t>T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Ae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=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i="1" baseline="-25000" dirty="0" err="1" smtClean="0">
                    <a:latin typeface="Times New Roman"/>
                    <a:cs typeface="Times New Roman"/>
                  </a:rPr>
                  <a:t>ii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≤ 0.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Thus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not SPD, a contradiction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!</a:t>
                </a:r>
              </a:p>
              <a:p>
                <a:pPr lvl="2"/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P2, if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SPD, then its eigenvalues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&gt; 0.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Times New Roman"/>
                    <a:cs typeface="Times New Roman"/>
                  </a:rPr>
                  <a:t>Proof: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Let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be an eigenvector of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and 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the corresponding eigenvalue.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𝐴𝑤</m:t>
                    </m:r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𝐴𝑤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 smtClean="0"/>
                  <a:t>,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It implies </a:t>
                </a:r>
                <a:r>
                  <a:rPr lang="el-GR" altLang="zh-TW" dirty="0">
                    <a:latin typeface="Times New Roman"/>
                    <a:cs typeface="Times New Roman"/>
                  </a:rPr>
                  <a:t>λ</a:t>
                </a:r>
                <a:r>
                  <a:rPr lang="en-US" altLang="zh-TW" dirty="0">
                    <a:latin typeface="Times New Roman"/>
                    <a:cs typeface="Times New Roman"/>
                  </a:rPr>
                  <a:t> &gt;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0.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830" r="-1037" b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1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P3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diag</a:t>
            </a:r>
            <a:r>
              <a:rPr lang="en-US" altLang="zh-TW" i="1" dirty="0" smtClean="0"/>
              <a:t>(A)</a:t>
            </a:r>
            <a:r>
              <a:rPr lang="en-US" altLang="zh-TW" dirty="0" smtClean="0"/>
              <a:t>, the diagonal matrix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then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is SPD.</a:t>
            </a:r>
          </a:p>
          <a:p>
            <a:pPr lvl="1"/>
            <a:r>
              <a:rPr lang="en-US" altLang="zh-TW" dirty="0" smtClean="0"/>
              <a:t>Using property P1.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P4, 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SPD, then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+ </a:t>
            </a:r>
            <a:r>
              <a:rPr lang="en-US" altLang="zh-TW" i="1" dirty="0" smtClean="0"/>
              <a:t>B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is the </a:t>
            </a:r>
            <a:r>
              <a:rPr lang="en-US" altLang="zh-TW" u="sng" dirty="0" smtClean="0"/>
              <a:t>strictly upper triangle matrix </a:t>
            </a:r>
            <a:r>
              <a:rPr lang="en-US" altLang="zh-TW" dirty="0" smtClean="0"/>
              <a:t>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See the right figure. B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 ~ B</a:t>
            </a:r>
            <a:r>
              <a:rPr lang="en-US" altLang="zh-TW" dirty="0" smtClean="0"/>
              <a:t>.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P5, </a:t>
            </a:r>
            <a:r>
              <a:rPr lang="en-US" altLang="zh-TW" i="1" dirty="0" smtClean="0"/>
              <a:t>D = A – B – B</a:t>
            </a:r>
            <a:r>
              <a:rPr lang="en-US" altLang="zh-TW" i="1" baseline="30000" dirty="0" smtClean="0"/>
              <a:t>T</a:t>
            </a:r>
          </a:p>
          <a:p>
            <a:r>
              <a:rPr lang="en-US" altLang="zh-TW" dirty="0" smtClean="0"/>
              <a:t>P6</a:t>
            </a:r>
            <a:r>
              <a:rPr lang="en-US" altLang="zh-TW" i="1" dirty="0" smtClean="0"/>
              <a:t>, </a:t>
            </a:r>
            <a:r>
              <a:rPr lang="en-US" altLang="zh-TW" i="1" dirty="0" err="1" smtClean="0"/>
              <a:t>w</a:t>
            </a:r>
            <a:r>
              <a:rPr lang="en-US" altLang="zh-TW" i="1" baseline="30000" dirty="0" err="1" smtClean="0"/>
              <a:t>T</a:t>
            </a:r>
            <a:r>
              <a:rPr lang="en-US" altLang="zh-TW" i="1" dirty="0" err="1" smtClean="0"/>
              <a:t>Bw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w</a:t>
            </a:r>
            <a:r>
              <a:rPr lang="en-US" altLang="zh-TW" i="1" baseline="30000" dirty="0" err="1" smtClean="0"/>
              <a:t>T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T</a:t>
            </a:r>
            <a:r>
              <a:rPr lang="en-US" altLang="zh-TW" i="1" dirty="0" err="1" smtClean="0"/>
              <a:t>w</a:t>
            </a:r>
            <a:r>
              <a:rPr lang="en-US" altLang="zh-TW" i="1" dirty="0" smtClean="0"/>
              <a:t>.</a:t>
            </a:r>
          </a:p>
          <a:p>
            <a:pPr lvl="1"/>
            <a:r>
              <a:rPr lang="en-US" altLang="zh-TW" dirty="0" smtClean="0"/>
              <a:t>Proof by expanding the equation and using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ij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B</a:t>
            </a:r>
            <a:r>
              <a:rPr lang="en-US" altLang="zh-TW" i="1" baseline="-25000" dirty="0" err="1" smtClean="0"/>
              <a:t>ji</a:t>
            </a:r>
            <a:r>
              <a:rPr lang="en-US" altLang="zh-TW" i="1" dirty="0" smtClean="0"/>
              <a:t>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i="1" dirty="0" smtClean="0"/>
              <a:t>A</a:t>
            </a:r>
            <a:r>
              <a:rPr lang="en-US" altLang="zh-TW" dirty="0" smtClean="0"/>
              <a:t> is SPD and it is divided into 3 parts in Gaussian-Seidel method.</a:t>
            </a:r>
          </a:p>
          <a:p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5220072" y="3356992"/>
            <a:ext cx="2649413" cy="2384975"/>
            <a:chOff x="5220072" y="3356992"/>
            <a:chExt cx="2649413" cy="2384975"/>
          </a:xfrm>
        </p:grpSpPr>
        <p:sp>
          <p:nvSpPr>
            <p:cNvPr id="5" name="左右括弧 4"/>
            <p:cNvSpPr/>
            <p:nvPr/>
          </p:nvSpPr>
          <p:spPr>
            <a:xfrm>
              <a:off x="5220072" y="3356992"/>
              <a:ext cx="2592288" cy="201622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5436096" y="3717032"/>
              <a:ext cx="1872208" cy="1512168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5724128" y="3501008"/>
              <a:ext cx="1872208" cy="1512168"/>
            </a:xfrm>
            <a:prstGeom prst="rtTriangle">
              <a:avLst/>
            </a:prstGeom>
            <a:noFill/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5508104" y="3573016"/>
              <a:ext cx="2016224" cy="158417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6900630" y="3672317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B</a:t>
              </a:r>
              <a:endParaRPr lang="zh-TW" altLang="en-US" sz="3200" baseline="30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724128" y="4428401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B</a:t>
              </a:r>
              <a:r>
                <a:rPr lang="en-US" altLang="zh-TW" sz="3200" baseline="30000" dirty="0" smtClean="0"/>
                <a:t>T</a:t>
              </a:r>
              <a:endParaRPr lang="zh-TW" altLang="en-US" sz="3200" baseline="30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31545" y="5157192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D</a:t>
              </a:r>
              <a:endParaRPr lang="zh-TW" altLang="en-US" sz="3200" dirty="0"/>
            </a:p>
          </p:txBody>
        </p:sp>
      </p:grp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Gauss-Seidel, SOR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0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993</Words>
  <Application>Microsoft Office PowerPoint</Application>
  <PresentationFormat>On-screen Show (4:3)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Gauss-Seidel &amp; SOR Methods</vt:lpstr>
      <vt:lpstr>Outline</vt:lpstr>
      <vt:lpstr>Review</vt:lpstr>
      <vt:lpstr>Gauss-Seidel Iteration</vt:lpstr>
      <vt:lpstr>Gauss-Seidel Iteration</vt:lpstr>
      <vt:lpstr>The Pseudo-Codes</vt:lpstr>
      <vt:lpstr>Convergence of Gauss-Seidel </vt:lpstr>
      <vt:lpstr>Properties </vt:lpstr>
      <vt:lpstr>Properties</vt:lpstr>
      <vt:lpstr>Spectral Radius of the Correction Matrix</vt:lpstr>
      <vt:lpstr>Spectral Radius of the Correction Matrix</vt:lpstr>
      <vt:lpstr>Convergence of SPD Systems</vt:lpstr>
      <vt:lpstr>Relaxation</vt:lpstr>
      <vt:lpstr>Successive Over Relaxation</vt:lpstr>
      <vt:lpstr>SOR Algorithm</vt:lpstr>
      <vt:lpstr>Relaxation Parameter</vt:lpstr>
      <vt:lpstr>ADI Method</vt:lpstr>
      <vt:lpstr>Preconditioners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Gauss-Seidel &amp; SOR Methods</dc:title>
  <dc:creator>guest123</dc:creator>
  <cp:lastModifiedBy>guest123</cp:lastModifiedBy>
  <cp:revision>36</cp:revision>
  <dcterms:created xsi:type="dcterms:W3CDTF">2017-07-09T07:05:37Z</dcterms:created>
  <dcterms:modified xsi:type="dcterms:W3CDTF">2018-12-01T08:21:39Z</dcterms:modified>
</cp:coreProperties>
</file>