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76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80825-0ADC-4122-A6D2-97597E110E00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5FD98-C464-4782-A801-9EE06358D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5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2017/8/23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0.png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Conjugate Gradient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 gradient-based method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5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Searching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We regard </a:t>
                </a:r>
                <a:r>
                  <a:rPr lang="en-US" altLang="zh-TW" i="1" dirty="0" err="1" smtClean="0"/>
                  <a:t>d</a:t>
                </a:r>
                <a:r>
                  <a:rPr lang="en-US" altLang="zh-TW" i="1" baseline="-25000" dirty="0" err="1" smtClean="0"/>
                  <a:t>k</a:t>
                </a:r>
                <a:r>
                  <a:rPr lang="en-US" altLang="zh-TW" dirty="0" smtClean="0"/>
                  <a:t> as searching directions for improving 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k</a:t>
                </a:r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//The searching distance, based on P6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Given matrix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, the method for creating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mutual conjugate vectors are not unique.</a:t>
                </a:r>
              </a:p>
              <a:p>
                <a:r>
                  <a:rPr lang="en-US" altLang="zh-TW" dirty="0" smtClean="0"/>
                  <a:t>Popular methodology</a:t>
                </a:r>
              </a:p>
              <a:p>
                <a:pPr lvl="1"/>
                <a:r>
                  <a:rPr lang="en-US" altLang="zh-TW" dirty="0" smtClean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the </a:t>
                </a:r>
                <a:r>
                  <a:rPr lang="en-US" altLang="zh-TW" i="1" dirty="0" smtClean="0"/>
                  <a:t>gradien</a:t>
                </a:r>
                <a:r>
                  <a:rPr lang="en-US" altLang="zh-TW" dirty="0" smtClean="0"/>
                  <a:t>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𝐴𝑥</m:t>
                        </m:r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3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Then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use 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d</a:t>
                </a:r>
                <a:r>
                  <a:rPr lang="en-US" altLang="zh-TW" i="1" baseline="-25000" dirty="0" err="1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and gradient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k+1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to compute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k+1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. </a:t>
                </a:r>
                <a:r>
                  <a:rPr lang="en-US" altLang="zh-TW" dirty="0"/>
                  <a:t>W</a:t>
                </a:r>
                <a:r>
                  <a:rPr lang="en-US" altLang="zh-TW" dirty="0" smtClean="0"/>
                  <a:t>here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//The new gradient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b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2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Searching Distance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Lemma: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.</a:t>
                </a:r>
                <a:r>
                  <a:rPr lang="en-US" altLang="zh-TW" dirty="0" smtClean="0"/>
                  <a:t> 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Where </a:t>
                </a:r>
                <a:r>
                  <a:rPr lang="el-GR" altLang="zh-TW" sz="2800" i="1" dirty="0" smtClean="0">
                    <a:solidFill>
                      <a:srgbClr val="C00000"/>
                    </a:solidFill>
                  </a:rPr>
                  <a:t>α</a:t>
                </a:r>
                <a:r>
                  <a:rPr lang="en-US" altLang="zh-TW" sz="2800" i="1" baseline="-25000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zh-TW" sz="2800" dirty="0" smtClean="0">
                    <a:solidFill>
                      <a:srgbClr val="C00000"/>
                    </a:solidFill>
                  </a:rPr>
                  <a:t> can be replaced by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//call it P7</a:t>
                </a:r>
              </a:p>
              <a:p>
                <a:pPr marL="40005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r>
                      <a:rPr lang="en-US" altLang="zh-TW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Proof: </a:t>
                </a:r>
              </a:p>
              <a:p>
                <a:pPr lvl="1"/>
                <a:r>
                  <a:rPr lang="en-US" altLang="zh-TW" i="1" dirty="0" err="1" smtClean="0"/>
                  <a:t>d</a:t>
                </a:r>
                <a:r>
                  <a:rPr lang="en-US" altLang="zh-TW" i="1" baseline="-25000" dirty="0" err="1" smtClean="0"/>
                  <a:t>k</a:t>
                </a:r>
                <a:r>
                  <a:rPr lang="en-US" altLang="zh-TW" dirty="0" smtClean="0"/>
                  <a:t> is conjugate to </a:t>
                </a:r>
                <a:r>
                  <a:rPr lang="en-US" altLang="zh-TW" i="1" dirty="0" smtClean="0"/>
                  <a:t>d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0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≤i≤k-1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 Expand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x</a:t>
                </a:r>
                <a:r>
                  <a:rPr lang="en-US" altLang="zh-TW" i="1" baseline="-25000" dirty="0" err="1" smtClean="0">
                    <a:latin typeface="Times New Roman"/>
                    <a:cs typeface="Times New Roman"/>
                  </a:rPr>
                  <a:t>k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and take the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&lt;-,-&gt;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baseline="-250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inner-product to obtain the result.</a:t>
                </a:r>
              </a:p>
              <a:p>
                <a:pPr marL="457200" lvl="1" indent="0">
                  <a:buNone/>
                </a:pPr>
                <a:endParaRPr lang="en-US" altLang="zh-TW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3888" y="3645024"/>
                <a:ext cx="2908360" cy="67088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</a:rPr>
                  <a:t>//P6,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645024"/>
                <a:ext cx="2908360" cy="670889"/>
              </a:xfrm>
              <a:prstGeom prst="rect">
                <a:avLst/>
              </a:prstGeom>
              <a:blipFill>
                <a:blip r:embed="rId3"/>
                <a:stretch>
                  <a:fillRect l="-313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Searching Direction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b="1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Theorem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 If the previous searching directions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 have been computed, then the new searching direction can be calculated by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rgbClr val="C00000"/>
                    </a:solidFill>
                  </a:rPr>
                  <a:t>, </a:t>
                </a:r>
              </a:p>
              <a:p>
                <a:pPr marL="400050" lvl="1" indent="0">
                  <a:buNone/>
                </a:pP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/>
                  <a:t>and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36096" y="4509120"/>
                <a:ext cx="2305568" cy="14977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000" dirty="0" smtClean="0">
                  <a:solidFill>
                    <a:schemeClr val="tx1"/>
                  </a:solidFill>
                </a:endParaRPr>
              </a:p>
              <a:p>
                <a:endParaRPr lang="en-US" altLang="zh-TW" sz="2000" dirty="0" smtClean="0">
                  <a:solidFill>
                    <a:schemeClr val="tx1"/>
                  </a:solidFill>
                </a:endParaRPr>
              </a:p>
              <a:p>
                <a:pPr marL="0" lvl="1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,</a:t>
                </a:r>
              </a:p>
              <a:p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509120"/>
                <a:ext cx="2305568" cy="1497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1980018" y="499253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5"/>
          </p:cNvCxnSpPr>
          <p:nvPr/>
        </p:nvCxnSpPr>
        <p:spPr>
          <a:xfrm>
            <a:off x="2072212" y="5053997"/>
            <a:ext cx="1408119" cy="3912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4" idx="4"/>
          </p:cNvCxnSpPr>
          <p:nvPr/>
        </p:nvCxnSpPr>
        <p:spPr>
          <a:xfrm flipH="1">
            <a:off x="1945108" y="5064542"/>
            <a:ext cx="88916" cy="5632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59832" y="4468470"/>
                <a:ext cx="712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68470"/>
                <a:ext cx="712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07492" y="5260667"/>
                <a:ext cx="885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92" y="5260667"/>
                <a:ext cx="8853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83868" y="5151047"/>
                <a:ext cx="49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8" y="5151047"/>
                <a:ext cx="492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623959" y="5517232"/>
                <a:ext cx="712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59" y="5517232"/>
                <a:ext cx="712118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2839442" y="4661635"/>
            <a:ext cx="190145" cy="644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45108" y="5310620"/>
            <a:ext cx="906468" cy="31716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60093" y="5100135"/>
            <a:ext cx="779364" cy="20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7"/>
            <a:endCxn id="19" idx="1"/>
          </p:cNvCxnSpPr>
          <p:nvPr/>
        </p:nvCxnSpPr>
        <p:spPr>
          <a:xfrm flipV="1">
            <a:off x="2072212" y="4653136"/>
            <a:ext cx="987620" cy="3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25164" y="5057118"/>
            <a:ext cx="864402" cy="35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New Direction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k+1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conjugate to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altLang="zh-TW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≤i≤k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. </a:t>
                </a:r>
                <a:r>
                  <a:rPr lang="en-US" altLang="zh-TW" dirty="0" smtClean="0"/>
                  <a:t>//P8</a:t>
                </a:r>
              </a:p>
              <a:p>
                <a:pPr marL="1314450" lvl="3" indent="0">
                  <a:buNone/>
                </a:pPr>
                <a:endParaRPr lang="en-US" altLang="zh-TW" dirty="0" smtClean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It is easy to prove that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d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k+1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and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d</a:t>
                </a:r>
                <a:r>
                  <a:rPr lang="en-US" altLang="zh-TW" i="1" baseline="-25000" dirty="0" err="1" smtClean="0">
                    <a:latin typeface="Times New Roman"/>
                    <a:cs typeface="Times New Roman"/>
                  </a:rPr>
                  <a:t>k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are mutual conjugate.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cs typeface="Times New Roman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=0</m:t>
                    </m:r>
                  </m:oMath>
                </a14:m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But to prove that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d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k+1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conjugate to other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d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is much difficult. It can be proved by induction. Omit the proof here.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752" r="-2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Naïve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r>
                  <a:rPr lang="en-US" altLang="zh-TW" i="1" dirty="0" smtClean="0"/>
                  <a:t>Select</a:t>
                </a:r>
                <a:r>
                  <a:rPr lang="en-US" altLang="zh-TW" dirty="0" smtClean="0"/>
                  <a:t>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; </a:t>
                </a:r>
                <a:r>
                  <a:rPr lang="en-US" altLang="zh-TW" sz="2900" dirty="0" smtClean="0">
                    <a:solidFill>
                      <a:srgbClr val="0070C0"/>
                    </a:solidFill>
                  </a:rPr>
                  <a:t>//Initial searching direction, negative gradient direction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i="1" dirty="0" smtClean="0"/>
                  <a:t>For k=0,1,2,3,… do{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;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ased</m:t>
                    </m:r>
                    <m:r>
                      <a:rPr lang="en-US" altLang="zh-TW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altLang="zh-TW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; </a:t>
                </a:r>
                <a:r>
                  <a:rPr lang="en-US" altLang="zh-TW" sz="2900" dirty="0" smtClean="0">
                    <a:solidFill>
                      <a:srgbClr val="0070C0"/>
                    </a:solidFill>
                  </a:rPr>
                  <a:t>//Update the solution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;   </a:t>
                </a:r>
                <a:r>
                  <a:rPr lang="en-US" altLang="zh-TW" sz="2900" dirty="0" smtClean="0">
                    <a:solidFill>
                      <a:srgbClr val="0070C0"/>
                    </a:solidFill>
                  </a:rPr>
                  <a:t>//The new gradient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;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//P8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; </a:t>
                </a:r>
                <a:r>
                  <a:rPr lang="en-US" altLang="zh-TW" sz="2900" dirty="0" smtClean="0">
                    <a:solidFill>
                      <a:srgbClr val="0070C0"/>
                    </a:solidFill>
                  </a:rPr>
                  <a:t>//New searching direction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> }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The operation </a:t>
                </a:r>
                <a:r>
                  <a:rPr lang="en-US" altLang="zh-TW" i="1" dirty="0" smtClean="0"/>
                  <a:t>&lt;-,-&gt;</a:t>
                </a:r>
                <a:r>
                  <a:rPr lang="en-US" altLang="zh-TW" i="1" baseline="-25000" dirty="0" smtClean="0"/>
                  <a:t>A</a:t>
                </a:r>
                <a:r>
                  <a:rPr lang="en-US" altLang="zh-TW" dirty="0" smtClean="0"/>
                  <a:t> is expensive. It takes O(</a:t>
                </a:r>
                <a:r>
                  <a:rPr lang="en-US" altLang="zh-TW" i="1" dirty="0" smtClean="0"/>
                  <a:t>n</a:t>
                </a:r>
                <a:r>
                  <a:rPr lang="en-US" altLang="zh-TW" i="1" baseline="30000" dirty="0" smtClean="0"/>
                  <a:t>2</a:t>
                </a:r>
                <a:r>
                  <a:rPr lang="en-US" altLang="zh-TW" dirty="0" smtClean="0"/>
                  <a:t>) steps.</a:t>
                </a:r>
              </a:p>
              <a:p>
                <a:pPr lvl="1"/>
                <a:r>
                  <a:rPr lang="en-US" altLang="zh-TW" dirty="0" smtClean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gradient </a:t>
                </a:r>
                <a:r>
                  <a:rPr lang="en-US" altLang="zh-TW" i="1" dirty="0" smtClean="0"/>
                  <a:t>g</a:t>
                </a:r>
                <a:r>
                  <a:rPr lang="en-US" altLang="zh-TW" i="1" baseline="-25000" dirty="0" smtClean="0"/>
                  <a:t>k+1</a:t>
                </a:r>
                <a:r>
                  <a:rPr lang="en-US" altLang="zh-TW" dirty="0" smtClean="0"/>
                  <a:t> needs O(</a:t>
                </a:r>
                <a:r>
                  <a:rPr lang="en-US" altLang="zh-TW" i="1" dirty="0" smtClean="0"/>
                  <a:t>n</a:t>
                </a:r>
                <a:r>
                  <a:rPr lang="en-US" altLang="zh-TW" i="1" baseline="30000" dirty="0" smtClean="0"/>
                  <a:t>2</a:t>
                </a:r>
                <a:r>
                  <a:rPr lang="en-US" altLang="zh-TW" dirty="0" smtClean="0"/>
                  <a:t>) steps too.</a:t>
                </a:r>
              </a:p>
              <a:p>
                <a:pPr lvl="1"/>
                <a:r>
                  <a:rPr lang="en-US" altLang="zh-TW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We need O(</a:t>
                </a:r>
                <a:r>
                  <a:rPr lang="en-US" altLang="zh-TW" i="1" dirty="0" smtClean="0"/>
                  <a:t>3n</a:t>
                </a:r>
                <a:r>
                  <a:rPr lang="en-US" altLang="zh-TW" i="1" baseline="30000" dirty="0" smtClean="0"/>
                  <a:t>2</a:t>
                </a:r>
                <a:r>
                  <a:rPr lang="en-US" altLang="zh-TW" dirty="0" smtClean="0"/>
                  <a:t>) steps in each iteration.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Can we simplify the algorithm?</a:t>
                </a:r>
              </a:p>
              <a:p>
                <a:pPr lvl="1"/>
                <a:r>
                  <a:rPr lang="en-US" altLang="zh-TW" dirty="0" smtClean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;</a:t>
                </a:r>
              </a:p>
              <a:p>
                <a:pPr lvl="1"/>
                <a:r>
                  <a:rPr lang="en-US" altLang="zh-TW" dirty="0" smtClean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;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7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  <a:r>
                  <a:rPr lang="en-US" altLang="zh-TW" dirty="0"/>
                  <a:t> //O(n</a:t>
                </a:r>
                <a:r>
                  <a:rPr lang="en-US" altLang="zh-TW" baseline="30000" dirty="0"/>
                  <a:t>2</a:t>
                </a:r>
                <a:r>
                  <a:rPr lang="en-US" altLang="zh-TW" dirty="0"/>
                  <a:t>) steps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Proof: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</a:rPr>
                        <m:t>𝑏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 //O(n) steps.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Proof 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&gt; = 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00050" lvl="1" indent="0">
                  <a:buNone/>
                </a:pPr>
                <a:r>
                  <a:rPr lang="en-US" altLang="zh-TW" dirty="0" smtClean="0">
                    <a:solidFill>
                      <a:srgbClr val="0070C0"/>
                    </a:solidFill>
                  </a:rPr>
                  <a:t>//current gradient is perpendicular to previous searching direction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&gt; =0</m:t>
                    </m:r>
                  </m:oMath>
                </a14:m>
                <a:r>
                  <a:rPr lang="en-US" altLang="zh-TW" dirty="0" smtClean="0"/>
                  <a:t>, Thus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&gt; =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&gt; 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00050" lvl="1" indent="0">
                  <a:buNone/>
                </a:pPr>
                <a:endParaRPr lang="en-US" altLang="zh-TW" dirty="0" smtClean="0"/>
              </a:p>
              <a:p>
                <a:pPr marL="857250" lvl="1" indent="-457200"/>
                <a:r>
                  <a:rPr lang="en-US" altLang="zh-TW" dirty="0" smtClean="0"/>
                  <a:t>The denominator part is easy to prove.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.</a:t>
                </a:r>
                <a:r>
                  <a:rPr lang="en-US" altLang="zh-TW" dirty="0"/>
                  <a:t> //O(n</a:t>
                </a:r>
                <a:r>
                  <a:rPr lang="en-US" altLang="zh-TW" baseline="30000" dirty="0"/>
                  <a:t>2</a:t>
                </a:r>
                <a:r>
                  <a:rPr lang="en-US" altLang="zh-TW" dirty="0"/>
                  <a:t>) </a:t>
                </a:r>
                <a:r>
                  <a:rPr lang="en-US" altLang="zh-TW" dirty="0" smtClean="0"/>
                  <a:t>steps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Proof: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(from the previous improvement)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sub/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sub/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(from the previous improvement)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TW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5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Revised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rgbClr val="00B050"/>
                </a:solidFill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 smtClean="0">
                    <a:solidFill>
                      <a:srgbClr val="C00000"/>
                    </a:solidFill>
                  </a:rPr>
                  <a:t>//Revised method 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>Select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/>
                  <a:t>0</a:t>
                </a:r>
                <a:r>
                  <a:rPr lang="en-US" altLang="zh-TW" i="1" dirty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 smtClean="0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𝑏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i="1">
                        <a:latin typeface="Cambria Math"/>
                      </a:rPr>
                      <m:t>=−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>For </a:t>
                </a:r>
                <a:r>
                  <a:rPr lang="en-US" altLang="zh-TW" i="1" dirty="0"/>
                  <a:t>k=0,1,2,3,… do</a:t>
                </a:r>
                <a:r>
                  <a:rPr lang="en-US" altLang="zh-TW" i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𝑜𝑙𝑑𝐺</m:t>
                    </m:r>
                    <m:r>
                      <a:rPr lang="en-US" altLang="zh-TW" i="1">
                        <a:latin typeface="Cambria Math"/>
                      </a:rPr>
                      <m:t>2=&lt;</m:t>
                    </m:r>
                    <m:r>
                      <a:rPr lang="en-US" altLang="zh-TW" i="1">
                        <a:latin typeface="Cambria Math"/>
                      </a:rPr>
                      <m:t>𝑔</m:t>
                    </m:r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a:rPr lang="en-US" altLang="zh-TW" i="1">
                        <a:latin typeface="Cambria Math"/>
                      </a:rPr>
                      <m:t>𝑔</m:t>
                    </m:r>
                    <m:r>
                      <a:rPr lang="en-US" altLang="zh-TW" i="1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𝛼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𝑜𝑙𝑑𝐺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zh-TW" altLang="en-US" i="1" smtClean="0">
                        <a:latin typeface="Cambria Math"/>
                      </a:rPr>
                      <m:t>𝛼</m:t>
                    </m:r>
                    <m:r>
                      <a:rPr lang="en-US" altLang="zh-TW" i="1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 smtClean="0">
                        <a:latin typeface="Cambria Math"/>
                      </a:rPr>
                      <m:t>𝑔</m:t>
                    </m:r>
                    <m:r>
                      <a:rPr lang="en-US" altLang="zh-TW" b="0" i="1" smtClean="0">
                        <a:latin typeface="Cambria Math"/>
                      </a:rPr>
                      <m:t>+ </m:t>
                    </m:r>
                    <m:r>
                      <a:rPr lang="zh-TW" altLang="en-US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𝑛𝑒𝑤𝐺</m:t>
                    </m:r>
                    <m:r>
                      <a:rPr lang="en-US" altLang="zh-TW" b="0" i="1" smtClean="0">
                        <a:latin typeface="Cambria Math"/>
                      </a:rPr>
                      <m:t>2=&lt;</m:t>
                    </m:r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TW" dirty="0" smtClean="0"/>
                  <a:t>;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𝛽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𝑛𝑒𝑤𝐺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𝑜𝑙𝑑𝐺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𝑔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zh-TW" altLang="en-US" i="1" smtClean="0">
                        <a:latin typeface="Cambria Math"/>
                      </a:rPr>
                      <m:t>𝛽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i="1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//O(n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/>
                  <a:t>) steps in each iteration.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3" t="-188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rgbClr val="0070C0"/>
                </a:solidFill>
              </a:ln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//Naïve method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>Select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/>
                  <a:t>0</a:t>
                </a:r>
                <a:r>
                  <a:rPr lang="en-US" altLang="zh-TW" dirty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𝑏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;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i="1" dirty="0"/>
                  <a:t>For k=0,1,2,3,… do{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; 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; 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i="1" dirty="0"/>
                  <a:t> }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//O(3n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) steps in each iteration.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05" t="-188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Theoretically, Conjugate Gradient Method will stop within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iterations.</a:t>
            </a:r>
          </a:p>
          <a:p>
            <a:pPr lvl="1"/>
            <a:r>
              <a:rPr lang="en-US" altLang="zh-TW" dirty="0" smtClean="0"/>
              <a:t>There are exactly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mutual conjugate </a:t>
            </a:r>
            <a:r>
              <a:rPr lang="en-US" altLang="zh-TW" i="1" dirty="0" smtClean="0"/>
              <a:t>d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in R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space.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Each iteration needs O(</a:t>
            </a:r>
            <a:r>
              <a:rPr lang="en-US" altLang="zh-TW" i="1" dirty="0" smtClean="0"/>
              <a:t>n</a:t>
            </a:r>
            <a:r>
              <a:rPr lang="en-US" altLang="zh-TW" i="1" baseline="30000" dirty="0" smtClean="0"/>
              <a:t>2</a:t>
            </a:r>
            <a:r>
              <a:rPr lang="en-US" altLang="zh-TW" dirty="0" smtClean="0"/>
              <a:t>) steps.</a:t>
            </a:r>
          </a:p>
          <a:p>
            <a:r>
              <a:rPr lang="en-US" altLang="zh-TW" dirty="0" smtClean="0"/>
              <a:t>Thus the total time complexity is O(</a:t>
            </a:r>
            <a:r>
              <a:rPr lang="en-US" altLang="zh-TW" i="1" dirty="0" smtClean="0"/>
              <a:t>n</a:t>
            </a:r>
            <a:r>
              <a:rPr lang="en-US" altLang="zh-TW" i="1" baseline="30000" dirty="0" smtClean="0"/>
              <a:t>3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However, conjugate gradient method is numerical unstable.</a:t>
            </a:r>
          </a:p>
          <a:p>
            <a:pPr lvl="1"/>
            <a:r>
              <a:rPr lang="en-US" altLang="zh-TW" dirty="0" smtClean="0"/>
              <a:t>The searching directions 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i </a:t>
            </a:r>
            <a:r>
              <a:rPr lang="en-US" altLang="zh-TW" i="1" baseline="-25000" dirty="0" smtClean="0"/>
              <a:t> </a:t>
            </a:r>
            <a:r>
              <a:rPr lang="en-US" altLang="zh-TW" dirty="0" smtClean="0"/>
              <a:t>are not mutual conjugate.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5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Mutual conjugate vectors</a:t>
            </a:r>
          </a:p>
          <a:p>
            <a:r>
              <a:rPr lang="en-US" altLang="zh-TW" dirty="0" smtClean="0"/>
              <a:t>Basic ideas of </a:t>
            </a:r>
            <a:r>
              <a:rPr lang="en-US" altLang="zh-TW" dirty="0"/>
              <a:t>c</a:t>
            </a:r>
            <a:r>
              <a:rPr lang="en-US" altLang="zh-TW" dirty="0" smtClean="0"/>
              <a:t>onjugate gradient method</a:t>
            </a:r>
          </a:p>
          <a:p>
            <a:r>
              <a:rPr lang="en-US" altLang="zh-TW" dirty="0" smtClean="0"/>
              <a:t>The intuitive algorithm</a:t>
            </a:r>
          </a:p>
          <a:p>
            <a:r>
              <a:rPr lang="en-US" altLang="zh-TW" dirty="0" smtClean="0"/>
              <a:t>Improvements</a:t>
            </a:r>
          </a:p>
          <a:p>
            <a:r>
              <a:rPr lang="en-US" altLang="zh-TW" dirty="0" smtClean="0"/>
              <a:t>The final algorithm</a:t>
            </a:r>
          </a:p>
          <a:p>
            <a:r>
              <a:rPr lang="en-US" altLang="zh-TW" dirty="0" smtClean="0"/>
              <a:t>Discussion</a:t>
            </a:r>
          </a:p>
          <a:p>
            <a:pPr lvl="1"/>
            <a:r>
              <a:rPr lang="en-US" altLang="zh-TW" dirty="0" smtClean="0"/>
              <a:t>Time complexity</a:t>
            </a:r>
          </a:p>
          <a:p>
            <a:pPr lvl="1"/>
            <a:r>
              <a:rPr lang="en-US" altLang="zh-TW" dirty="0" smtClean="0"/>
              <a:t>Effects of round-off errors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Round-Off Errors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Consider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h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. It may produce an O(n</a:t>
                </a:r>
                <a:r>
                  <a:rPr lang="en-US" altLang="zh-TW" baseline="30000" dirty="0" smtClean="0"/>
                  <a:t>2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 relative error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 may produce an O(n</a:t>
                </a:r>
                <a:r>
                  <a:rPr lang="en-US" altLang="zh-TW" baseline="30000" dirty="0"/>
                  <a:t>2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 relative error.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The relative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at least </a:t>
                </a:r>
                <a:r>
                  <a:rPr lang="en-US" altLang="zh-TW" dirty="0"/>
                  <a:t>O(n</a:t>
                </a:r>
                <a:r>
                  <a:rPr lang="en-US" altLang="zh-TW" baseline="30000" dirty="0"/>
                  <a:t>2</a:t>
                </a:r>
                <a:r>
                  <a:rPr lang="el-GR" altLang="zh-TW" dirty="0">
                    <a:cs typeface="Times New Roman"/>
                  </a:rPr>
                  <a:t>ε</a:t>
                </a:r>
                <a:r>
                  <a:rPr lang="en-US" altLang="zh-TW" dirty="0" smtClean="0">
                    <a:cs typeface="Times New Roman"/>
                  </a:rPr>
                  <a:t>).</a:t>
                </a:r>
              </a:p>
              <a:p>
                <a:pPr lvl="1"/>
                <a:r>
                  <a:rPr lang="en-US" altLang="zh-TW" dirty="0" smtClean="0">
                    <a:cs typeface="Times New Roman"/>
                  </a:rPr>
                  <a:t>However, if |</a:t>
                </a:r>
                <a:r>
                  <a:rPr lang="el-GR" altLang="zh-TW" dirty="0" smtClean="0">
                    <a:cs typeface="Times New Roman"/>
                  </a:rPr>
                  <a:t>α</a:t>
                </a:r>
                <a:r>
                  <a:rPr lang="en-US" altLang="zh-TW" baseline="-25000" dirty="0" smtClean="0">
                    <a:cs typeface="Times New Roman"/>
                  </a:rPr>
                  <a:t>k</a:t>
                </a:r>
                <a:r>
                  <a:rPr lang="en-US" altLang="zh-TW" dirty="0" smtClean="0">
                    <a:cs typeface="Times New Roman"/>
                  </a:rPr>
                  <a:t>|&gt;1 then the absolute error grows exponentially.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also encounters similar problems.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Conjugate Gradient (CG) method can be used to solve SPD systems.</a:t>
                </a:r>
              </a:p>
              <a:p>
                <a:r>
                  <a:rPr lang="en-US" altLang="zh-TW" dirty="0" smtClean="0"/>
                  <a:t>CG method modifies the solution in each iteration by creating a new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-conjugate direction </a:t>
                </a:r>
                <a:r>
                  <a:rPr lang="en-US" altLang="zh-TW" i="1" dirty="0" smtClean="0"/>
                  <a:t>d</a:t>
                </a:r>
                <a:r>
                  <a:rPr lang="en-US" altLang="zh-TW" dirty="0" smtClean="0"/>
                  <a:t>. </a:t>
                </a:r>
              </a:p>
              <a:p>
                <a:pPr lvl="3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𝑏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i="1" dirty="0"/>
                  <a:t>;</a:t>
                </a:r>
                <a:endParaRPr lang="en-US" altLang="zh-TW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;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; </a:t>
                </a:r>
                <a:endParaRPr lang="en-US" altLang="zh-TW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; </a:t>
                </a:r>
              </a:p>
              <a:p>
                <a:pPr marL="800100" lvl="2" indent="0">
                  <a:buNone/>
                </a:pPr>
                <a:endParaRPr lang="en-US" altLang="zh-TW" dirty="0" smtClean="0"/>
              </a:p>
              <a:p>
                <a:pPr marL="857250" lvl="1" indent="-457200"/>
                <a:r>
                  <a:rPr lang="en-US" altLang="zh-TW" dirty="0" smtClean="0">
                    <a:solidFill>
                      <a:srgbClr val="C00000"/>
                    </a:solidFill>
                  </a:rPr>
                  <a:t>New search direction = -gradient + </a:t>
                </a:r>
                <a:r>
                  <a:rPr lang="el-GR" altLang="zh-TW" dirty="0" smtClean="0">
                    <a:solidFill>
                      <a:srgbClr val="C00000"/>
                    </a:solidFill>
                  </a:rPr>
                  <a:t>β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*previous search direction</a:t>
                </a:r>
              </a:p>
              <a:p>
                <a:pPr marL="457200" indent="-457200"/>
                <a:r>
                  <a:rPr lang="en-US" altLang="zh-TW" dirty="0" smtClean="0"/>
                  <a:t>Theoretically, CG method converges at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iterations.</a:t>
                </a:r>
              </a:p>
              <a:p>
                <a:pPr marL="457200" indent="-457200"/>
                <a:r>
                  <a:rPr lang="en-US" altLang="zh-TW" dirty="0" smtClean="0"/>
                  <a:t>But, numerical errors hinder the converge rate.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Mutual Conjugate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b="1" i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altLang="zh-TW" b="1" dirty="0" smtClean="0">
                    <a:solidFill>
                      <a:srgbClr val="002060"/>
                    </a:solidFill>
                  </a:rPr>
                  <a:t>-conjugate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: matrix </a:t>
                </a:r>
                <a:r>
                  <a:rPr lang="en-US" altLang="zh-TW" i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is SPD, </a:t>
                </a:r>
                <a:r>
                  <a:rPr lang="en-US" altLang="zh-TW" i="1" dirty="0" smtClean="0">
                    <a:solidFill>
                      <a:srgbClr val="002060"/>
                    </a:solidFill>
                  </a:rPr>
                  <a:t>u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US" altLang="zh-TW" i="1" dirty="0" smtClean="0">
                    <a:solidFill>
                      <a:srgbClr val="002060"/>
                    </a:solidFill>
                  </a:rPr>
                  <a:t>v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are vectors in the R</a:t>
                </a:r>
                <a:r>
                  <a:rPr lang="en-US" altLang="zh-TW" baseline="30000" dirty="0" smtClean="0">
                    <a:solidFill>
                      <a:srgbClr val="002060"/>
                    </a:solidFill>
                  </a:rPr>
                  <a:t>n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space and mutually conjugate (with respect to </a:t>
                </a:r>
                <a:r>
                  <a:rPr lang="en-US" altLang="zh-TW" i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) if </a:t>
                </a:r>
                <a:r>
                  <a:rPr lang="en-US" altLang="zh-TW" b="1" i="1" dirty="0" err="1" smtClean="0">
                    <a:solidFill>
                      <a:srgbClr val="002060"/>
                    </a:solidFill>
                  </a:rPr>
                  <a:t>u</a:t>
                </a:r>
                <a:r>
                  <a:rPr lang="en-US" altLang="zh-TW" b="1" i="1" baseline="30000" dirty="0" err="1" smtClean="0">
                    <a:solidFill>
                      <a:srgbClr val="002060"/>
                    </a:solidFill>
                  </a:rPr>
                  <a:t>T</a:t>
                </a:r>
                <a:r>
                  <a:rPr lang="en-US" altLang="zh-TW" b="1" i="1" dirty="0" err="1" smtClean="0">
                    <a:solidFill>
                      <a:srgbClr val="002060"/>
                    </a:solidFill>
                  </a:rPr>
                  <a:t>Av</a:t>
                </a:r>
                <a:r>
                  <a:rPr lang="en-US" altLang="zh-TW" b="1" dirty="0" smtClean="0">
                    <a:solidFill>
                      <a:srgbClr val="002060"/>
                    </a:solidFill>
                  </a:rPr>
                  <a:t> = </a:t>
                </a:r>
                <a:r>
                  <a:rPr lang="en-US" altLang="zh-TW" b="1" i="1" dirty="0" err="1" smtClean="0">
                    <a:solidFill>
                      <a:srgbClr val="002060"/>
                    </a:solidFill>
                  </a:rPr>
                  <a:t>v</a:t>
                </a:r>
                <a:r>
                  <a:rPr lang="en-US" altLang="zh-TW" b="1" i="1" baseline="30000" dirty="0" err="1" smtClean="0">
                    <a:solidFill>
                      <a:srgbClr val="002060"/>
                    </a:solidFill>
                  </a:rPr>
                  <a:t>T</a:t>
                </a:r>
                <a:r>
                  <a:rPr lang="en-US" altLang="zh-TW" b="1" i="1" dirty="0" err="1" smtClean="0">
                    <a:solidFill>
                      <a:srgbClr val="002060"/>
                    </a:solidFill>
                  </a:rPr>
                  <a:t>Au</a:t>
                </a:r>
                <a:r>
                  <a:rPr lang="en-US" altLang="zh-TW" b="1" dirty="0" smtClean="0">
                    <a:solidFill>
                      <a:srgbClr val="002060"/>
                    </a:solidFill>
                  </a:rPr>
                  <a:t> = 0.</a:t>
                </a:r>
              </a:p>
              <a:p>
                <a:pPr lvl="1"/>
                <a:r>
                  <a:rPr lang="en-US" altLang="zh-TW" dirty="0" smtClean="0"/>
                  <a:t>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Mutual-conjugate is a symmetric relation.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0070C0"/>
                    </a:solidFill>
                  </a:rPr>
                  <a:t>Mutual-conjugate </a:t>
                </a:r>
                <a:r>
                  <a:rPr lang="en-US" altLang="zh-TW" dirty="0" smtClean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≈ orthogonality.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Review: SPD = Symmetric Positive Definite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&gt;0, ∀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 r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Properties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P1, if </a:t>
            </a:r>
            <a:r>
              <a:rPr lang="en-US" altLang="zh-TW" i="1" dirty="0" smtClean="0">
                <a:solidFill>
                  <a:srgbClr val="0070C0"/>
                </a:solidFill>
              </a:rPr>
              <a:t>u</a:t>
            </a:r>
            <a:r>
              <a:rPr lang="en-US" altLang="zh-TW" dirty="0" smtClean="0">
                <a:solidFill>
                  <a:srgbClr val="0070C0"/>
                </a:solidFill>
              </a:rPr>
              <a:t> and </a:t>
            </a:r>
            <a:r>
              <a:rPr lang="en-US" altLang="zh-TW" i="1" dirty="0" smtClean="0">
                <a:solidFill>
                  <a:srgbClr val="0070C0"/>
                </a:solidFill>
              </a:rPr>
              <a:t>v</a:t>
            </a:r>
            <a:r>
              <a:rPr lang="en-US" altLang="zh-TW" dirty="0" smtClean="0">
                <a:solidFill>
                  <a:srgbClr val="0070C0"/>
                </a:solidFill>
              </a:rPr>
              <a:t> are mutual conjugate, they are linearly independent.</a:t>
            </a:r>
          </a:p>
          <a:p>
            <a:pPr lvl="1"/>
            <a:r>
              <a:rPr lang="en-US" altLang="zh-TW" dirty="0" smtClean="0"/>
              <a:t>Proof by contradiction:</a:t>
            </a:r>
          </a:p>
          <a:p>
            <a:pPr lvl="1"/>
            <a:r>
              <a:rPr lang="en-US" altLang="zh-TW" dirty="0" smtClean="0"/>
              <a:t>Assume they are linear dependent, then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kv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is a scalar.</a:t>
            </a:r>
          </a:p>
          <a:p>
            <a:pPr lvl="1"/>
            <a:r>
              <a:rPr lang="en-US" altLang="zh-TW" dirty="0" smtClean="0"/>
              <a:t>0 = </a:t>
            </a:r>
            <a:r>
              <a:rPr lang="en-US" altLang="zh-TW" i="1" dirty="0" err="1" smtClean="0"/>
              <a:t>u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err="1" smtClean="0"/>
              <a:t>Av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kv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err="1" smtClean="0"/>
              <a:t>Av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k(</a:t>
            </a:r>
            <a:r>
              <a:rPr lang="en-US" altLang="zh-TW" i="1" dirty="0" err="1" smtClean="0"/>
              <a:t>v</a:t>
            </a:r>
            <a:r>
              <a:rPr lang="en-US" altLang="zh-TW" i="1" baseline="30000" dirty="0" err="1" smtClean="0"/>
              <a:t>T</a:t>
            </a:r>
            <a:r>
              <a:rPr lang="en-US" altLang="zh-TW" i="1" dirty="0" err="1" smtClean="0"/>
              <a:t>Av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 ≠ 0, because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SPD.</a:t>
            </a:r>
          </a:p>
          <a:p>
            <a:pPr lvl="1"/>
            <a:r>
              <a:rPr lang="en-US" altLang="zh-TW" dirty="0" smtClean="0"/>
              <a:t>A contradiction.</a:t>
            </a:r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P2, Given matrix </a:t>
            </a:r>
            <a:r>
              <a:rPr lang="en-US" altLang="zh-TW" b="1" i="1" dirty="0" smtClean="0">
                <a:solidFill>
                  <a:srgbClr val="0070C0"/>
                </a:solidFill>
              </a:rPr>
              <a:t>A</a:t>
            </a:r>
            <a:r>
              <a:rPr lang="en-US" altLang="zh-TW" dirty="0" smtClean="0">
                <a:solidFill>
                  <a:srgbClr val="0070C0"/>
                </a:solidFill>
              </a:rPr>
              <a:t>, we can create exactly </a:t>
            </a:r>
            <a:r>
              <a:rPr lang="en-US" altLang="zh-TW" i="1" dirty="0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mutual conjugate vectors in the R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space.</a:t>
            </a:r>
          </a:p>
          <a:p>
            <a:pPr lvl="1"/>
            <a:r>
              <a:rPr lang="en-US" altLang="zh-TW" dirty="0" smtClean="0"/>
              <a:t>Proof: see the algorithm of conjugate gradient method. There are at most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linear independent vectors in R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space.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P3, These </a:t>
            </a:r>
            <a:r>
              <a:rPr lang="en-US" altLang="zh-TW" i="1" dirty="0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mutual conjugate vectors form a basis in R</a:t>
            </a:r>
            <a:r>
              <a:rPr lang="en-US" altLang="zh-TW" baseline="30000" dirty="0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space. </a:t>
            </a:r>
            <a:r>
              <a:rPr lang="en-US" altLang="zh-TW" dirty="0" smtClean="0"/>
              <a:t>(Since they are linearly independent.)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Properties (2/3)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P4,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are mutual conjugate, then we can express any vector </a:t>
                </a:r>
                <a:r>
                  <a:rPr lang="en-US" altLang="zh-TW" sz="2800" i="1" dirty="0" smtClean="0"/>
                  <a:t>x</a:t>
                </a:r>
                <a:r>
                  <a:rPr lang="en-US" altLang="zh-TW" sz="2800" dirty="0" smtClean="0"/>
                  <a:t> by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514350" indent="-457200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CG method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292080" y="4488972"/>
            <a:ext cx="2933980" cy="1619341"/>
            <a:chOff x="1043608" y="4185923"/>
            <a:chExt cx="2933980" cy="161934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115616" y="4365104"/>
              <a:ext cx="0" cy="136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115616" y="5733256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43608" y="56612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475656" y="5033156"/>
              <a:ext cx="792088" cy="2880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75656" y="4601108"/>
              <a:ext cx="792088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03648" y="4941168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556842" y="4398566"/>
              <a:ext cx="1008112" cy="5576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37631" y="5006222"/>
              <a:ext cx="1332148" cy="44493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267744" y="4634625"/>
              <a:ext cx="1332148" cy="444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573996" y="5033156"/>
              <a:ext cx="180020" cy="17220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071531" y="5183818"/>
              <a:ext cx="2484743" cy="519648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V="1">
              <a:off x="1115616" y="5085184"/>
              <a:ext cx="36004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89297" y="4619060"/>
                  <a:ext cx="510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97" y="4619060"/>
                  <a:ext cx="5109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952" t="-43478" r="-51190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324609" y="5248336"/>
                  <a:ext cx="2862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609" y="5248336"/>
                  <a:ext cx="28623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149" t="-46667" r="-68085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57843" y="4185923"/>
                  <a:ext cx="4706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43" y="4185923"/>
                  <a:ext cx="47064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1311" r="-2467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924485" y="5227617"/>
                  <a:ext cx="2806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485" y="5227617"/>
                  <a:ext cx="28065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565" t="-43478" r="-71739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936290" y="4655581"/>
                  <a:ext cx="521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290" y="4655581"/>
                  <a:ext cx="52155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882" t="-43478" r="-49412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89460" y="4971337"/>
                  <a:ext cx="1881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TW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460" y="4971337"/>
                  <a:ext cx="1881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3333" t="-43478" r="-106667" b="-10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/>
          <p:cNvSpPr txBox="1"/>
          <p:nvPr/>
        </p:nvSpPr>
        <p:spPr>
          <a:xfrm>
            <a:off x="4990668" y="58283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8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Properties (3/3)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altLang="zh-TW" dirty="0" smtClean="0"/>
              </a:p>
              <a:p>
                <a:pPr marL="514350" indent="-457200"/>
                <a:r>
                  <a:rPr lang="en-US" altLang="zh-TW" dirty="0" smtClean="0"/>
                  <a:t>P5, The coefficients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</a:t>
                </a:r>
                <a:r>
                  <a:rPr lang="en-US" altLang="zh-TW" dirty="0" smtClean="0"/>
                  <a:t> is computed by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dirty="0" smtClean="0"/>
                  <a:t>or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.</a:t>
                </a: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Move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 smtClean="0"/>
                  <a:t> to the left side.</a:t>
                </a:r>
              </a:p>
              <a:p>
                <a:pPr lvl="1"/>
                <a:r>
                  <a:rPr lang="en-US" altLang="zh-TW" dirty="0" smtClean="0"/>
                  <a:t>Take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-inner product </a:t>
                </a:r>
                <a:r>
                  <a:rPr lang="en-US" altLang="zh-TW" i="1" dirty="0" smtClean="0"/>
                  <a:t>&lt;-, p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i="1" dirty="0" smtClean="0"/>
                  <a:t>&gt;</a:t>
                </a:r>
                <a:r>
                  <a:rPr lang="en-US" altLang="zh-TW" i="1" baseline="-25000" dirty="0" smtClean="0"/>
                  <a:t>A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on both sides.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=0, </m:t>
                    </m:r>
                    <m:r>
                      <a:rPr lang="en-US" altLang="zh-TW" b="0" i="1" smtClean="0">
                        <a:latin typeface="Cambria Math"/>
                      </a:rPr>
                      <m:t>𝑖𝑓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514350" indent="-457200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36096" y="2996952"/>
                <a:ext cx="2659767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Operator: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-inner product: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&gt;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𝐴𝑏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996952"/>
                <a:ext cx="2659767" cy="646331"/>
              </a:xfrm>
              <a:prstGeom prst="rect">
                <a:avLst/>
              </a:prstGeom>
              <a:blipFill>
                <a:blip r:embed="rId3"/>
                <a:stretch>
                  <a:fillRect l="-1826" t="-463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Ideas of Conjugate Gradient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Select the initial guess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for solving </a:t>
                </a:r>
                <a:r>
                  <a:rPr lang="en-US" altLang="zh-TW" i="1" dirty="0" smtClean="0"/>
                  <a:t>Ax = b</a:t>
                </a:r>
                <a:r>
                  <a:rPr lang="en-US" altLang="zh-TW" dirty="0" smtClean="0"/>
                  <a:t>;</a:t>
                </a:r>
              </a:p>
              <a:p>
                <a:r>
                  <a:rPr lang="en-US" altLang="zh-TW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;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Construct a mutual conjugate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iteration by iteration.</a:t>
                </a:r>
              </a:p>
              <a:p>
                <a:r>
                  <a:rPr lang="en-US" altLang="zh-TW" dirty="0" smtClean="0"/>
                  <a:t>The solution </a:t>
                </a:r>
                <a:r>
                  <a:rPr lang="en-US" altLang="zh-TW" i="1" dirty="0" smtClean="0"/>
                  <a:t>x*</a:t>
                </a:r>
                <a:r>
                  <a:rPr lang="en-US" altLang="zh-TW" dirty="0" smtClean="0"/>
                  <a:t> can be obtained as follows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//Based on P4 and P5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Ideas of Conjugate Gradient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r>
                  <a:rPr lang="en-US" altLang="zh-TW" dirty="0" smtClean="0"/>
                  <a:t>In the previous slide,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1314450" lvl="3" indent="0">
                  <a:buNone/>
                </a:pPr>
                <a:endParaRPr lang="en-US" altLang="zh-TW" dirty="0" smtClean="0"/>
              </a:p>
              <a:p>
                <a:r>
                  <a:rPr lang="en-US" altLang="zh-TW" sz="3100" dirty="0" smtClean="0"/>
                  <a:t>But </a:t>
                </a:r>
                <a:r>
                  <a:rPr lang="en-US" altLang="zh-TW" sz="3100" i="1" dirty="0" smtClean="0"/>
                  <a:t>x*</a:t>
                </a:r>
                <a:r>
                  <a:rPr lang="en-US" altLang="zh-TW" sz="3100" dirty="0" smtClean="0"/>
                  <a:t> is the unknown, we can’t use it in computing </a:t>
                </a:r>
                <a:r>
                  <a:rPr lang="en-US" altLang="zh-TW" sz="3100" i="1" dirty="0" err="1" smtClean="0"/>
                  <a:t>a</a:t>
                </a:r>
                <a:r>
                  <a:rPr lang="en-US" altLang="zh-TW" sz="3100" i="1" baseline="-25000" dirty="0" err="1" smtClean="0"/>
                  <a:t>i</a:t>
                </a:r>
                <a:r>
                  <a:rPr lang="en-US" altLang="zh-TW" sz="3100" dirty="0" smtClean="0"/>
                  <a:t>. Instead, </a:t>
                </a:r>
                <a:r>
                  <a:rPr lang="en-US" altLang="zh-TW" sz="3100" i="1" dirty="0" err="1" smtClean="0"/>
                  <a:t>a</a:t>
                </a:r>
                <a:r>
                  <a:rPr lang="en-US" altLang="zh-TW" sz="3100" i="1" baseline="-25000" dirty="0" err="1" smtClean="0"/>
                  <a:t>i</a:t>
                </a:r>
                <a:r>
                  <a:rPr lang="en-US" altLang="zh-TW" sz="3100" dirty="0" smtClean="0"/>
                  <a:t> is computed by</a:t>
                </a:r>
              </a:p>
              <a:p>
                <a:pPr lvl="3"/>
                <a:endParaRPr lang="en-US" altLang="zh-TW" sz="19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sz="2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6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altLang="zh-TW" sz="26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2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sz="26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sz="2600" dirty="0" smtClean="0"/>
                  <a:t>the gradient of the </a:t>
                </a:r>
                <a:r>
                  <a:rPr lang="en-US" altLang="zh-TW" sz="2600" b="1" dirty="0" smtClean="0"/>
                  <a:t>quadratic form,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sz="2600" b="0" i="0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𝐴𝑥</m:t>
                    </m:r>
                    <m:r>
                      <a:rPr lang="en-US" altLang="zh-TW" sz="26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sz="2600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sz="2600" dirty="0" smtClean="0">
                    <a:solidFill>
                      <a:srgbClr val="0070C0"/>
                    </a:solidFill>
                  </a:rPr>
                  <a:t>(Call this property P6).</a:t>
                </a:r>
              </a:p>
              <a:p>
                <a:pPr marL="57150" indent="0">
                  <a:buNone/>
                </a:pPr>
                <a:r>
                  <a:rPr lang="en-US" altLang="zh-TW" sz="3100" dirty="0" smtClean="0"/>
                  <a:t>Proof: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−</m:t>
                    </m:r>
                    <m:r>
                      <a:rPr lang="en-US" altLang="zh-TW" sz="2600" b="0" i="1" smtClean="0">
                        <a:latin typeface="Cambria Math"/>
                      </a:rPr>
                      <m:t>𝑏</m:t>
                    </m:r>
                    <m:r>
                      <a:rPr lang="en-US" altLang="zh-TW" sz="2600" b="0" i="0" smtClean="0"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−</m:t>
                    </m:r>
                    <m:r>
                      <a:rPr lang="en-US" altLang="zh-TW" sz="26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r>
                      <a:rPr lang="en-US" altLang="zh-TW" sz="2600" b="0" i="1" smtClean="0">
                        <a:latin typeface="Cambria Math"/>
                      </a:rPr>
                      <m:t>𝐴</m:t>
                    </m:r>
                    <m:r>
                      <a:rPr lang="en-US" altLang="zh-TW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600" dirty="0" smtClean="0"/>
                  <a:t>, thus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</a:rPr>
                      <m:t>−&lt;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&gt; =−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6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6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TW" sz="2600" dirty="0" smtClean="0"/>
                  <a:t>. </a:t>
                </a:r>
                <a:r>
                  <a:rPr lang="en-US" altLang="zh-TW" sz="26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sz="2600" b="1" i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TW" sz="2600" dirty="0" smtClean="0">
                    <a:solidFill>
                      <a:srgbClr val="0070C0"/>
                    </a:solidFill>
                  </a:rPr>
                  <a:t> is symmetric</a:t>
                </a:r>
              </a:p>
              <a:p>
                <a:pPr marL="457200" lvl="1" indent="0">
                  <a:buNone/>
                </a:pPr>
                <a:endParaRPr lang="zh-TW" altLang="en-US" sz="2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426" r="-2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7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r>
                  <a:rPr lang="en-US" altLang="zh-TW" i="1" dirty="0" smtClean="0"/>
                  <a:t>Select x</a:t>
                </a:r>
                <a:r>
                  <a:rPr lang="en-US" altLang="zh-TW" i="1" baseline="-25000" dirty="0" smtClean="0"/>
                  <a:t>0</a:t>
                </a:r>
                <a:r>
                  <a:rPr lang="en-US" altLang="zh-TW" i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i="1" dirty="0" smtClean="0"/>
                  <a:t>;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//Negation of the gradient.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for k = 0,1,2,…,n-1 do{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i="1" dirty="0" smtClean="0"/>
                  <a:t>;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//Using P6</a:t>
                </a:r>
              </a:p>
              <a:p>
                <a:pPr marL="800100" lvl="2" indent="0">
                  <a:buNone/>
                </a:pPr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i="1" dirty="0" smtClean="0"/>
                  <a:t>;</a:t>
                </a:r>
              </a:p>
              <a:p>
                <a:pPr marL="800100" lvl="2" indent="0">
                  <a:buNone/>
                </a:pPr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    Compute d</a:t>
                </a:r>
                <a:r>
                  <a:rPr lang="en-US" altLang="zh-TW" i="1" baseline="-25000" dirty="0" smtClean="0"/>
                  <a:t>k+1</a:t>
                </a:r>
                <a:r>
                  <a:rPr lang="en-US" altLang="zh-TW" i="1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&gt;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=0,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=0,…,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altLang="zh-TW" i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}</a:t>
                </a:r>
              </a:p>
              <a:p>
                <a:pPr marL="0" indent="0">
                  <a:buNone/>
                </a:pPr>
                <a:endParaRPr lang="en-US" altLang="zh-TW" i="1" dirty="0" smtClean="0"/>
              </a:p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Key problems: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How to compute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</a:rPr>
                  <a:t>k+1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?</a:t>
                </a:r>
              </a:p>
              <a:p>
                <a:pPr lvl="1"/>
                <a:r>
                  <a:rPr lang="en-US" altLang="zh-TW" dirty="0" smtClean="0"/>
                  <a:t>Time complexity 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CG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1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504</Words>
  <Application>Microsoft Office PowerPoint</Application>
  <PresentationFormat>On-screen Show (4:3)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Conjugate Gradient Method</vt:lpstr>
      <vt:lpstr>Outline</vt:lpstr>
      <vt:lpstr>Mutual Conjugate Vectors</vt:lpstr>
      <vt:lpstr>Basic Properties (1/3)</vt:lpstr>
      <vt:lpstr>Basic Properties (2/3)</vt:lpstr>
      <vt:lpstr>Basic Properties (3/3)</vt:lpstr>
      <vt:lpstr>Ideas of Conjugate Gradient Method</vt:lpstr>
      <vt:lpstr>Ideas of Conjugate Gradient Method</vt:lpstr>
      <vt:lpstr>Basic Algorithm</vt:lpstr>
      <vt:lpstr>Searching Directions</vt:lpstr>
      <vt:lpstr>New Searching Distance</vt:lpstr>
      <vt:lpstr>New Searching Direction</vt:lpstr>
      <vt:lpstr>The New Direction</vt:lpstr>
      <vt:lpstr>The Naïve Algorithm</vt:lpstr>
      <vt:lpstr>Improvements</vt:lpstr>
      <vt:lpstr>Improvements</vt:lpstr>
      <vt:lpstr>Improvements</vt:lpstr>
      <vt:lpstr>Revised Algorithm</vt:lpstr>
      <vt:lpstr>Time Complexity</vt:lpstr>
      <vt:lpstr>Round-Off Errors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Conjugate Gradient Method</dc:title>
  <dc:creator>guest123</dc:creator>
  <cp:lastModifiedBy>guest123</cp:lastModifiedBy>
  <cp:revision>57</cp:revision>
  <dcterms:created xsi:type="dcterms:W3CDTF">2017-07-09T07:06:14Z</dcterms:created>
  <dcterms:modified xsi:type="dcterms:W3CDTF">2018-12-10T02:17:45Z</dcterms:modified>
</cp:coreProperties>
</file>