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46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79CAB-5B6D-4746-84C6-49309FCBF8F3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F6C41-FC3D-40AF-8356-F7F0465F5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50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3070-FE26-4DAD-8F87-E58482307016}" type="datetime1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Eigen System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4963-A521-4D21-A34D-5B16E67042BC}" type="datetime1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Eigen System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99F6-04AC-4763-BCC3-F93B2B054CCC}" type="datetime1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Eigen System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9984-07A8-4521-89D0-5D942EEB0061}" type="datetime1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Eigen System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37FA-4ED0-4428-BF66-91DF794ED39D}" type="datetime1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Eigen System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23CF-3913-4137-956F-3A498F180640}" type="datetime1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Eigen System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C978-C37C-4694-9C6D-7D724E32E2F9}" type="datetime1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Eigen System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1263-2C8D-4C45-AE18-D78AFC3EFEFD}" type="datetime1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Eigen System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CF1D-6D7E-471A-BC3D-CC4861397546}" type="datetime1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Eigen System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46B1-96AB-451B-B9E3-0386A75E63B8}" type="datetime1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Eigen System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821A-013B-4B31-9B31-D15C28FF6709}" type="datetime1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Eigen System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2FC56-9C59-459C-88DB-8F31F2394514}" type="datetime1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Eigen System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Eigen </a:t>
            </a:r>
            <a:r>
              <a:rPr lang="en-US" altLang="zh-TW" dirty="0" smtClean="0"/>
              <a:t>Systems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An </a:t>
            </a:r>
            <a:r>
              <a:rPr lang="en-US" altLang="zh-TW" dirty="0"/>
              <a:t>i</a:t>
            </a:r>
            <a:r>
              <a:rPr lang="en-US" altLang="zh-TW" dirty="0" smtClean="0"/>
              <a:t>ntroduction to basic properties of eigenvalue and eigenvector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Eigen System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1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Singular Values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Definition: </a:t>
            </a:r>
            <a:r>
              <a:rPr lang="en-US" altLang="zh-TW" b="1" i="1" dirty="0" smtClean="0"/>
              <a:t>A</a:t>
            </a:r>
            <a:r>
              <a:rPr lang="en-US" altLang="zh-TW" dirty="0" smtClean="0"/>
              <a:t> is a M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r>
              <a:rPr lang="en-US" altLang="zh-TW" dirty="0" smtClean="0"/>
              <a:t> N matrix and </a:t>
            </a:r>
            <a:r>
              <a:rPr lang="en-US" altLang="zh-TW" b="1" i="1" dirty="0" smtClean="0"/>
              <a:t>B</a:t>
            </a:r>
            <a:r>
              <a:rPr lang="en-US" altLang="zh-TW" dirty="0" smtClean="0"/>
              <a:t> = </a:t>
            </a:r>
            <a:r>
              <a:rPr lang="en-US" altLang="zh-TW" b="1" i="1" dirty="0" smtClean="0"/>
              <a:t>A</a:t>
            </a:r>
            <a:r>
              <a:rPr lang="en-US" altLang="zh-TW" i="1" baseline="30000" dirty="0" smtClean="0"/>
              <a:t>T</a:t>
            </a:r>
            <a:r>
              <a:rPr lang="en-US" altLang="zh-TW" b="1" i="1" dirty="0" smtClean="0"/>
              <a:t>A</a:t>
            </a:r>
            <a:r>
              <a:rPr lang="en-US" altLang="zh-TW" dirty="0" smtClean="0"/>
              <a:t>. The singular values of </a:t>
            </a:r>
            <a:r>
              <a:rPr lang="en-US" altLang="zh-TW" b="1" i="1" dirty="0" smtClean="0"/>
              <a:t>A</a:t>
            </a:r>
            <a:r>
              <a:rPr lang="en-US" altLang="zh-TW" dirty="0" smtClean="0"/>
              <a:t> are the square roots of the eigenvalues of </a:t>
            </a:r>
            <a:r>
              <a:rPr lang="en-US" altLang="zh-TW" b="1" i="1" dirty="0" smtClean="0"/>
              <a:t>B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 smtClean="0"/>
              <a:t>Question: Are singular values and eigenvalues of a square matrix the same?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Answer: No !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If </a:t>
            </a:r>
            <a:r>
              <a:rPr lang="en-US" altLang="zh-TW" b="1" i="1" dirty="0" smtClean="0">
                <a:solidFill>
                  <a:srgbClr val="FF0000"/>
                </a:solidFill>
              </a:rPr>
              <a:t>A</a:t>
            </a:r>
            <a:r>
              <a:rPr lang="en-US" altLang="zh-TW" dirty="0" smtClean="0">
                <a:solidFill>
                  <a:srgbClr val="FF0000"/>
                </a:solidFill>
              </a:rPr>
              <a:t> is symmetric, then yes.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Eigen System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49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Characteristic polynomial</a:t>
            </a:r>
          </a:p>
          <a:p>
            <a:r>
              <a:rPr lang="en-US" altLang="zh-TW" dirty="0" smtClean="0"/>
              <a:t>Basic properties of </a:t>
            </a:r>
            <a:r>
              <a:rPr lang="en-US" altLang="zh-TW" dirty="0" err="1" smtClean="0"/>
              <a:t>eigen</a:t>
            </a:r>
            <a:r>
              <a:rPr lang="en-US" altLang="zh-TW" dirty="0" smtClean="0"/>
              <a:t>-systems </a:t>
            </a:r>
          </a:p>
          <a:p>
            <a:r>
              <a:rPr lang="en-US" altLang="zh-TW" dirty="0" smtClean="0"/>
              <a:t>Diagonalization process</a:t>
            </a:r>
          </a:p>
          <a:p>
            <a:r>
              <a:rPr lang="en-US" altLang="zh-TW" dirty="0" smtClean="0"/>
              <a:t>Similarity transformation</a:t>
            </a:r>
            <a:endParaRPr lang="en-US" altLang="zh-TW" dirty="0"/>
          </a:p>
          <a:p>
            <a:r>
              <a:rPr lang="en-US" altLang="zh-TW" dirty="0" smtClean="0"/>
              <a:t>Singular values</a:t>
            </a:r>
            <a:br>
              <a:rPr lang="en-US" altLang="zh-TW" dirty="0" smtClean="0"/>
            </a:br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Eigen System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Definition:  </a:t>
            </a:r>
            <a:r>
              <a:rPr lang="en-US" altLang="zh-TW" b="1" i="1" dirty="0" smtClean="0"/>
              <a:t>A</a:t>
            </a:r>
            <a:r>
              <a:rPr lang="en-US" altLang="zh-TW" dirty="0" smtClean="0"/>
              <a:t> is an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by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matrix and </a:t>
            </a:r>
            <a:r>
              <a:rPr lang="en-US" altLang="zh-TW" b="1" i="1" dirty="0" smtClean="0"/>
              <a:t>x</a:t>
            </a:r>
            <a:r>
              <a:rPr lang="en-US" altLang="zh-TW" dirty="0" smtClean="0"/>
              <a:t> is a non-zero vector in the R</a:t>
            </a:r>
            <a:r>
              <a:rPr lang="en-US" altLang="zh-TW" baseline="30000" dirty="0" smtClean="0"/>
              <a:t>n</a:t>
            </a:r>
            <a:r>
              <a:rPr lang="en-US" altLang="zh-TW" dirty="0" smtClean="0"/>
              <a:t> space. Then </a:t>
            </a:r>
            <a:r>
              <a:rPr lang="en-US" altLang="zh-TW" b="1" i="1" dirty="0" smtClean="0"/>
              <a:t>x</a:t>
            </a:r>
            <a:r>
              <a:rPr lang="en-US" altLang="zh-TW" dirty="0" smtClean="0"/>
              <a:t> is an eigenvector of </a:t>
            </a:r>
            <a:r>
              <a:rPr lang="en-US" altLang="zh-TW" b="1" i="1" dirty="0" smtClean="0"/>
              <a:t>A</a:t>
            </a:r>
            <a:r>
              <a:rPr lang="en-US" altLang="zh-TW" dirty="0" smtClean="0"/>
              <a:t> and </a:t>
            </a:r>
            <a:r>
              <a:rPr lang="el-GR" altLang="zh-TW" i="1" dirty="0" smtClean="0">
                <a:latin typeface="Times New Roman"/>
                <a:cs typeface="Times New Roman"/>
              </a:rPr>
              <a:t>λ</a:t>
            </a:r>
            <a:r>
              <a:rPr lang="en-US" altLang="zh-TW" dirty="0" smtClean="0">
                <a:latin typeface="Times New Roman"/>
                <a:cs typeface="Times New Roman"/>
              </a:rPr>
              <a:t> is the associate eigenvalue if and only if </a:t>
            </a:r>
          </a:p>
          <a:p>
            <a:pPr marL="457200" lvl="1" indent="0">
              <a:buNone/>
            </a:pPr>
            <a:r>
              <a:rPr lang="en-US" altLang="zh-TW" b="1" i="1" dirty="0" smtClean="0">
                <a:latin typeface="Times New Roman"/>
                <a:cs typeface="Times New Roman"/>
              </a:rPr>
              <a:t>Ax</a:t>
            </a:r>
            <a:r>
              <a:rPr lang="en-US" altLang="zh-TW" i="1" dirty="0" smtClean="0">
                <a:latin typeface="Times New Roman"/>
                <a:cs typeface="Times New Roman"/>
              </a:rPr>
              <a:t> = </a:t>
            </a:r>
            <a:r>
              <a:rPr lang="el-GR" altLang="zh-TW" i="1" dirty="0" smtClean="0">
                <a:latin typeface="Times New Roman"/>
                <a:cs typeface="Times New Roman"/>
              </a:rPr>
              <a:t>λ</a:t>
            </a:r>
            <a:r>
              <a:rPr lang="en-US" altLang="zh-TW" b="1" i="1" dirty="0" smtClean="0">
                <a:latin typeface="Times New Roman"/>
                <a:cs typeface="Times New Roman"/>
              </a:rPr>
              <a:t>x</a:t>
            </a:r>
            <a:r>
              <a:rPr lang="en-US" altLang="zh-TW" i="1" dirty="0" smtClean="0">
                <a:latin typeface="Times New Roman"/>
                <a:cs typeface="Times New Roman"/>
              </a:rPr>
              <a:t>.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Applications of </a:t>
            </a:r>
            <a:r>
              <a:rPr lang="en-US" altLang="zh-TW" dirty="0" err="1" smtClean="0"/>
              <a:t>eigen</a:t>
            </a:r>
            <a:r>
              <a:rPr lang="en-US" altLang="zh-TW" dirty="0" smtClean="0"/>
              <a:t> system</a:t>
            </a:r>
          </a:p>
          <a:p>
            <a:pPr lvl="1"/>
            <a:r>
              <a:rPr lang="en-US" altLang="zh-TW" dirty="0" smtClean="0"/>
              <a:t>Image analysis, computer vision, computer graphics and visualization</a:t>
            </a:r>
          </a:p>
          <a:p>
            <a:pPr lvl="1"/>
            <a:r>
              <a:rPr lang="en-US" altLang="zh-TW" dirty="0" smtClean="0"/>
              <a:t>Dimension reduction and data classification</a:t>
            </a:r>
          </a:p>
          <a:p>
            <a:pPr lvl="1"/>
            <a:r>
              <a:rPr lang="en-US" altLang="zh-TW" dirty="0" smtClean="0"/>
              <a:t>Vibration analysis</a:t>
            </a:r>
          </a:p>
          <a:p>
            <a:pPr lvl="1"/>
            <a:r>
              <a:rPr lang="en-US" altLang="zh-TW" dirty="0" smtClean="0"/>
              <a:t>Flow field analysis</a:t>
            </a:r>
          </a:p>
          <a:p>
            <a:pPr lvl="1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Eigen System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22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 and 3-D Space </a:t>
            </a:r>
            <a:r>
              <a:rPr lang="en-US" altLang="zh-TW" dirty="0" err="1" smtClean="0"/>
              <a:t>Eigenvetors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If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 is an eigenvector of matrix </a:t>
                </a:r>
                <a:r>
                  <a:rPr lang="en-US" altLang="zh-TW" b="1" i="1" dirty="0" smtClean="0"/>
                  <a:t>A</a:t>
                </a:r>
                <a:r>
                  <a:rPr lang="en-US" altLang="zh-TW" dirty="0" smtClean="0"/>
                  <a:t>, then we have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𝐴𝑥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zh-TW" altLang="en-US" b="0" i="1" smtClean="0">
                        <a:latin typeface="Cambria Math"/>
                      </a:rPr>
                      <m:t>𝜆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TW" b="0" dirty="0" smtClean="0"/>
                  <a:t>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𝐼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where </a:t>
                </a:r>
                <a:r>
                  <a:rPr lang="en-US" altLang="zh-TW" i="1" dirty="0" smtClean="0"/>
                  <a:t>I </a:t>
                </a:r>
                <a:r>
                  <a:rPr lang="en-US" altLang="zh-TW" dirty="0" smtClean="0"/>
                  <a:t>is the identity matrix.</a:t>
                </a:r>
              </a:p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Characteristic polynomial</a:t>
                </a:r>
              </a:p>
              <a:p>
                <a:pPr lvl="1"/>
                <a:r>
                  <a:rPr lang="en-US" altLang="zh-TW" dirty="0" smtClean="0"/>
                  <a:t>The previous system has non-zero solution if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𝜆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𝐼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. </a:t>
                </a:r>
              </a:p>
              <a:p>
                <a:pPr lvl="1"/>
                <a:r>
                  <a:rPr lang="en-US" altLang="zh-TW" dirty="0" smtClean="0"/>
                  <a:t>By expanding the determinant, we have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𝜆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zh-TW" alt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𝜆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. </a:t>
                </a:r>
              </a:p>
              <a:p>
                <a:pPr lvl="1"/>
                <a:r>
                  <a:rPr lang="en-US" altLang="zh-TW" dirty="0"/>
                  <a:t> </a:t>
                </a:r>
                <a:r>
                  <a:rPr lang="en-US" altLang="zh-TW" i="1" dirty="0" smtClean="0"/>
                  <a:t>p(</a:t>
                </a:r>
                <a:r>
                  <a:rPr lang="el-GR" altLang="zh-TW" i="1" dirty="0" smtClean="0">
                    <a:latin typeface="Times New Roman"/>
                    <a:cs typeface="Times New Roman"/>
                  </a:rPr>
                  <a:t>λ</a:t>
                </a:r>
                <a:r>
                  <a:rPr lang="en-US" altLang="zh-TW" i="1" dirty="0" smtClean="0"/>
                  <a:t>)</a:t>
                </a:r>
                <a:r>
                  <a:rPr lang="en-US" altLang="zh-TW" dirty="0" smtClean="0"/>
                  <a:t> is the characteristic polynomial of </a:t>
                </a:r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In 2- and 3-D spaces, we can solve the eigenvalues analytically.</a:t>
                </a:r>
              </a:p>
              <a:p>
                <a:r>
                  <a:rPr lang="en-US" altLang="zh-TW" dirty="0" smtClean="0"/>
                  <a:t>But, in higher dimensional spaces, we have to compute eigenvalues by using numerical algorithms.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830" b="-2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Eigen System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13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Properties of Eigen System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C00000"/>
                </a:solidFill>
              </a:rPr>
              <a:t>If </a:t>
            </a:r>
            <a:r>
              <a:rPr lang="en-US" altLang="zh-TW" b="1" i="1" dirty="0" smtClean="0">
                <a:solidFill>
                  <a:srgbClr val="C00000"/>
                </a:solidFill>
              </a:rPr>
              <a:t>A</a:t>
            </a:r>
            <a:r>
              <a:rPr lang="en-US" altLang="zh-TW" dirty="0" smtClean="0">
                <a:solidFill>
                  <a:srgbClr val="C00000"/>
                </a:solidFill>
              </a:rPr>
              <a:t> is symmetric, all its eigenvalues are real and the eigenvectors are mutually orthogonal.</a:t>
            </a:r>
          </a:p>
          <a:p>
            <a:pPr marL="914400" lvl="1" indent="-514350"/>
            <a:r>
              <a:rPr lang="en-US" altLang="zh-TW" dirty="0" smtClean="0"/>
              <a:t>The eigenvectors form a basis for the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-D space.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If </a:t>
            </a:r>
            <a:r>
              <a:rPr lang="el-GR" altLang="zh-TW" i="1" dirty="0" smtClean="0">
                <a:latin typeface="Times New Roman"/>
                <a:cs typeface="Times New Roman"/>
              </a:rPr>
              <a:t>λ</a:t>
            </a:r>
            <a:r>
              <a:rPr lang="en-US" altLang="zh-TW" dirty="0" smtClean="0">
                <a:latin typeface="Times New Roman"/>
                <a:cs typeface="Times New Roman"/>
              </a:rPr>
              <a:t> is an eigenvalue of </a:t>
            </a:r>
            <a:r>
              <a:rPr lang="en-US" altLang="zh-TW" i="1" dirty="0" smtClean="0">
                <a:latin typeface="Times New Roman"/>
                <a:cs typeface="Times New Roman"/>
              </a:rPr>
              <a:t>A</a:t>
            </a:r>
            <a:r>
              <a:rPr lang="en-US" altLang="zh-TW" dirty="0" smtClean="0">
                <a:latin typeface="Times New Roman"/>
                <a:cs typeface="Times New Roman"/>
              </a:rPr>
              <a:t>, then </a:t>
            </a:r>
            <a:r>
              <a:rPr lang="el-GR" altLang="zh-TW" i="1" dirty="0" smtClean="0">
                <a:latin typeface="Times New Roman"/>
                <a:cs typeface="Times New Roman"/>
              </a:rPr>
              <a:t>λ</a:t>
            </a:r>
            <a:r>
              <a:rPr lang="en-US" altLang="zh-TW" i="1" baseline="30000" dirty="0" smtClean="0">
                <a:latin typeface="Times New Roman"/>
                <a:cs typeface="Times New Roman"/>
              </a:rPr>
              <a:t>k</a:t>
            </a:r>
            <a:r>
              <a:rPr lang="en-US" altLang="zh-TW" dirty="0" smtClean="0">
                <a:latin typeface="Times New Roman"/>
                <a:cs typeface="Times New Roman"/>
              </a:rPr>
              <a:t> is an </a:t>
            </a:r>
            <a:r>
              <a:rPr lang="en-US" altLang="zh-TW" dirty="0" smtClean="0"/>
              <a:t>eigenvalue of </a:t>
            </a:r>
            <a:r>
              <a:rPr lang="en-US" altLang="zh-TW" i="1" dirty="0" err="1" smtClean="0"/>
              <a:t>A</a:t>
            </a:r>
            <a:r>
              <a:rPr lang="en-US" altLang="zh-TW" i="1" baseline="30000" dirty="0" err="1" smtClean="0"/>
              <a:t>k</a:t>
            </a:r>
            <a:r>
              <a:rPr lang="en-US" altLang="zh-TW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C00000"/>
                </a:solidFill>
              </a:rPr>
              <a:t>If </a:t>
            </a:r>
            <a:r>
              <a:rPr lang="el-GR" altLang="zh-TW" i="1" dirty="0">
                <a:solidFill>
                  <a:srgbClr val="C00000"/>
                </a:solidFill>
                <a:latin typeface="Times New Roman"/>
                <a:cs typeface="Times New Roman"/>
              </a:rPr>
              <a:t>λ</a:t>
            </a:r>
            <a:r>
              <a:rPr lang="en-US" altLang="zh-TW" dirty="0">
                <a:solidFill>
                  <a:srgbClr val="C00000"/>
                </a:solidFill>
                <a:latin typeface="Times New Roman"/>
                <a:cs typeface="Times New Roman"/>
              </a:rPr>
              <a:t> is an eigenvalue of </a:t>
            </a:r>
            <a:r>
              <a:rPr lang="en-US" altLang="zh-TW" i="1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lang="en-US" altLang="zh-TW" dirty="0">
                <a:solidFill>
                  <a:srgbClr val="C00000"/>
                </a:solidFill>
                <a:latin typeface="Times New Roman"/>
                <a:cs typeface="Times New Roman"/>
              </a:rPr>
              <a:t>, then </a:t>
            </a:r>
            <a:r>
              <a:rPr lang="el-GR" altLang="zh-TW" i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λ</a:t>
            </a:r>
            <a:r>
              <a:rPr lang="en-US" altLang="zh-TW" i="1" baseline="30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-1</a:t>
            </a:r>
            <a:r>
              <a:rPr lang="en-US" altLang="zh-TW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Times New Roman"/>
                <a:cs typeface="Times New Roman"/>
              </a:rPr>
              <a:t>is an </a:t>
            </a:r>
            <a:r>
              <a:rPr lang="en-US" altLang="zh-TW" dirty="0">
                <a:solidFill>
                  <a:srgbClr val="C00000"/>
                </a:solidFill>
              </a:rPr>
              <a:t>eigenvalue of </a:t>
            </a:r>
            <a:r>
              <a:rPr lang="en-US" altLang="zh-TW" i="1" dirty="0" smtClean="0">
                <a:solidFill>
                  <a:srgbClr val="C00000"/>
                </a:solidFill>
              </a:rPr>
              <a:t>A</a:t>
            </a:r>
            <a:r>
              <a:rPr lang="en-US" altLang="zh-TW" i="1" baseline="30000" dirty="0" smtClean="0">
                <a:solidFill>
                  <a:srgbClr val="C00000"/>
                </a:solidFill>
              </a:rPr>
              <a:t>-1</a:t>
            </a:r>
            <a:r>
              <a:rPr lang="en-US" altLang="zh-TW" dirty="0" smtClean="0">
                <a:solidFill>
                  <a:srgbClr val="C0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002060"/>
                </a:solidFill>
              </a:rPr>
              <a:t>The eigenvectors of </a:t>
            </a:r>
            <a:r>
              <a:rPr lang="en-US" altLang="zh-TW" i="1" dirty="0" smtClean="0">
                <a:solidFill>
                  <a:srgbClr val="002060"/>
                </a:solidFill>
              </a:rPr>
              <a:t>A</a:t>
            </a:r>
            <a:r>
              <a:rPr lang="en-US" altLang="zh-TW" dirty="0" smtClean="0">
                <a:solidFill>
                  <a:srgbClr val="002060"/>
                </a:solidFill>
              </a:rPr>
              <a:t> and </a:t>
            </a:r>
            <a:r>
              <a:rPr lang="en-US" altLang="zh-TW" i="1" dirty="0" smtClean="0">
                <a:solidFill>
                  <a:srgbClr val="002060"/>
                </a:solidFill>
              </a:rPr>
              <a:t>A</a:t>
            </a:r>
            <a:r>
              <a:rPr lang="en-US" altLang="zh-TW" i="1" baseline="30000" dirty="0" smtClean="0">
                <a:solidFill>
                  <a:srgbClr val="002060"/>
                </a:solidFill>
              </a:rPr>
              <a:t>-1</a:t>
            </a:r>
            <a:r>
              <a:rPr lang="en-US" altLang="zh-TW" dirty="0" smtClean="0">
                <a:solidFill>
                  <a:srgbClr val="002060"/>
                </a:solidFill>
              </a:rPr>
              <a:t> are the same.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Eigen System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94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Properties of Eigen System (2/2)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5"/>
                </a:pPr>
                <a:r>
                  <a:rPr lang="en-US" altLang="zh-TW" dirty="0" smtClean="0"/>
                  <a:t>If </a:t>
                </a:r>
                <a:r>
                  <a:rPr lang="en-US" altLang="zh-TW" b="1" i="1" dirty="0" smtClean="0"/>
                  <a:t>A</a:t>
                </a:r>
                <a:r>
                  <a:rPr lang="en-US" altLang="zh-TW" dirty="0" smtClean="0"/>
                  <a:t> is SPD, all its eigenvalues &gt; 0.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US" altLang="zh-TW" dirty="0" smtClean="0"/>
                  <a:t>If </a:t>
                </a:r>
                <a:r>
                  <a:rPr lang="en-US" altLang="zh-TW" b="1" i="1" dirty="0" smtClean="0"/>
                  <a:t>L</a:t>
                </a:r>
                <a:r>
                  <a:rPr lang="en-US" altLang="zh-TW" dirty="0" smtClean="0"/>
                  <a:t> is a lower triangular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914400" lvl="1" indent="-514350"/>
                <a:r>
                  <a:rPr lang="en-US" altLang="zh-TW" dirty="0" smtClean="0"/>
                  <a:t>Similar property holds for upper triangular matrices.</a:t>
                </a:r>
              </a:p>
              <a:p>
                <a:pPr marL="914400" lvl="1" indent="-514350"/>
                <a:r>
                  <a:rPr lang="en-US" altLang="zh-TW" dirty="0" smtClean="0"/>
                  <a:t>Eigenvalues of a diagonal matrix = the diagonal entries.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US" altLang="zh-TW" dirty="0"/>
                  <a:t>The trace of </a:t>
                </a:r>
                <a:r>
                  <a:rPr lang="en-US" altLang="zh-TW" b="1" i="1" dirty="0"/>
                  <a:t>A</a:t>
                </a:r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𝑡𝑟𝑎𝑐𝑒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𝑖𝑖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zh-TW" dirty="0"/>
                  <a:t>.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US" altLang="zh-TW" dirty="0"/>
                  <a:t>Determinant of </a:t>
                </a:r>
                <a:r>
                  <a:rPr lang="en-US" altLang="zh-TW" i="1" dirty="0"/>
                  <a:t>A</a:t>
                </a:r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/>
                  <a:t>.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Eigen System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04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Diagonalization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/>
                        <a:ea typeface="Cambria Math"/>
                      </a:rPr>
                      <m:t>Λ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1" smtClean="0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1" smtClean="0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1" smtClean="0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𝑃</m:t>
                    </m:r>
                    <m:r>
                      <a:rPr lang="en-US" altLang="zh-TW" b="0" i="1" smtClean="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TW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  </a:t>
                </a:r>
                <a:r>
                  <a:rPr lang="en-US" altLang="zh-TW" dirty="0" smtClean="0"/>
                  <a:t>are eigenvalues and eigenvectors.</a:t>
                </a:r>
              </a:p>
              <a:p>
                <a:pPr lvl="1"/>
                <a:endParaRPr lang="en-US" altLang="zh-TW" dirty="0" smtClean="0"/>
              </a:p>
              <a:p>
                <a:r>
                  <a:rPr lang="en-US" altLang="zh-TW" dirty="0" smtClean="0"/>
                  <a:t>Then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𝐴𝑃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𝑃</m:t>
                    </m:r>
                    <m:r>
                      <m:rPr>
                        <m:sty m:val="p"/>
                      </m:rPr>
                      <a:rPr lang="el-GR" altLang="zh-TW" b="0" i="1" smtClean="0">
                        <a:latin typeface="Cambria Math"/>
                        <a:ea typeface="Cambria Math"/>
                      </a:rPr>
                      <m:t>Λ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𝐴𝑃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𝑃</m:t>
                    </m:r>
                    <m:r>
                      <m:rPr>
                        <m:sty m:val="p"/>
                      </m:rPr>
                      <a:rPr lang="el-GR" altLang="zh-TW" b="0" i="1" smtClean="0">
                        <a:latin typeface="Cambria Math"/>
                        <a:ea typeface="Cambria Math"/>
                      </a:rPr>
                      <m:t>Λ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b="0" i="1" smtClean="0">
                        <a:latin typeface="Cambria Math"/>
                        <a:ea typeface="Cambria Math"/>
                      </a:rPr>
                      <m:t>Λ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𝐴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𝑃</m:t>
                    </m:r>
                    <m:r>
                      <m:rPr>
                        <m:sty m:val="p"/>
                      </m:rPr>
                      <a:rPr lang="el-GR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Λ</m:t>
                    </m:r>
                    <m:sSup>
                      <m:sSupPr>
                        <m:ctrlPr>
                          <a:rPr lang="el-GR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Λ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𝐴𝑃</m:t>
                    </m:r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pPr marL="400050" lvl="1" indent="0">
                  <a:buNone/>
                </a:pPr>
                <a:endParaRPr lang="en-US" altLang="zh-TW" dirty="0" smtClean="0">
                  <a:solidFill>
                    <a:srgbClr val="C00000"/>
                  </a:solidFill>
                </a:endParaRPr>
              </a:p>
              <a:p>
                <a:r>
                  <a:rPr lang="en-US" altLang="zh-TW" dirty="0" smtClean="0"/>
                  <a:t>Conclusion 1: we can decompose </a:t>
                </a:r>
                <a:r>
                  <a:rPr lang="en-US" altLang="zh-TW" b="1" i="1" dirty="0" smtClean="0"/>
                  <a:t>A</a:t>
                </a:r>
                <a:r>
                  <a:rPr lang="en-US" altLang="zh-TW" dirty="0" smtClean="0"/>
                  <a:t> into the product of matrices </a:t>
                </a:r>
                <a:r>
                  <a:rPr lang="en-US" altLang="zh-TW" b="1" i="1" dirty="0" smtClean="0"/>
                  <a:t>P</a:t>
                </a:r>
                <a:r>
                  <a:rPr lang="en-US" altLang="zh-TW" dirty="0" smtClean="0"/>
                  <a:t>, </a:t>
                </a:r>
                <a:r>
                  <a:rPr lang="el-GR" altLang="zh-TW" b="1" i="1" dirty="0" smtClean="0">
                    <a:latin typeface="Times New Roman"/>
                    <a:cs typeface="Times New Roman"/>
                  </a:rPr>
                  <a:t>Λ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, and </a:t>
                </a:r>
                <a:r>
                  <a:rPr lang="en-US" altLang="zh-TW" b="1" i="1" dirty="0" smtClean="0">
                    <a:latin typeface="Times New Roman"/>
                    <a:cs typeface="Times New Roman"/>
                  </a:rPr>
                  <a:t>P</a:t>
                </a:r>
                <a:r>
                  <a:rPr lang="en-US" altLang="zh-TW" i="1" baseline="30000" dirty="0" smtClean="0">
                    <a:latin typeface="Times New Roman"/>
                    <a:cs typeface="Times New Roman"/>
                  </a:rPr>
                  <a:t>-1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. </a:t>
                </a:r>
              </a:p>
              <a:p>
                <a:pPr lvl="3"/>
                <a:endParaRPr lang="en-US" altLang="zh-TW" dirty="0" smtClean="0">
                  <a:latin typeface="Times New Roman"/>
                  <a:cs typeface="Times New Roman"/>
                </a:endParaRPr>
              </a:p>
              <a:p>
                <a:r>
                  <a:rPr lang="en-US" altLang="zh-TW" dirty="0" smtClean="0">
                    <a:latin typeface="Times New Roman"/>
                    <a:cs typeface="Times New Roman"/>
                  </a:rPr>
                  <a:t>Conclusion 2: we can </a:t>
                </a:r>
                <a:r>
                  <a:rPr lang="en-US" altLang="zh-TW" dirty="0" err="1" smtClean="0">
                    <a:latin typeface="Times New Roman"/>
                    <a:cs typeface="Times New Roman"/>
                  </a:rPr>
                  <a:t>diagonalize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altLang="zh-TW" b="1" i="1" dirty="0" smtClean="0">
                    <a:latin typeface="Times New Roman"/>
                    <a:cs typeface="Times New Roman"/>
                  </a:rPr>
                  <a:t>A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b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y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 using the column matrix of the eigenvectors and the diagonal matrix of the eigenvalues.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8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Eigen System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44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Similarity Transformation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TW" dirty="0" smtClean="0"/>
                  <a:t>Theorem: 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If matrix </a:t>
                </a:r>
                <a:r>
                  <a:rPr lang="en-US" altLang="zh-TW" b="1" i="1" dirty="0" smtClean="0">
                    <a:solidFill>
                      <a:srgbClr val="C00000"/>
                    </a:solidFill>
                  </a:rPr>
                  <a:t>P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 is invertible, the following transformation preserves </a:t>
                </a:r>
                <a:r>
                  <a:rPr lang="en-US" altLang="zh-TW" smtClean="0">
                    <a:solidFill>
                      <a:srgbClr val="C00000"/>
                    </a:solidFill>
                  </a:rPr>
                  <a:t>the eigenvalues 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of </a:t>
                </a:r>
                <a:r>
                  <a:rPr lang="en-US" altLang="zh-TW" b="1" i="1" dirty="0" smtClean="0">
                    <a:solidFill>
                      <a:srgbClr val="C00000"/>
                    </a:solidFill>
                  </a:rPr>
                  <a:t>A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𝐴𝑃</m:t>
                    </m:r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Proof: </a:t>
                </a:r>
              </a:p>
              <a:p>
                <a:pPr marL="857250" lvl="1" indent="-457200"/>
                <a:r>
                  <a:rPr lang="en-US" altLang="zh-TW" dirty="0" smtClean="0"/>
                  <a:t>The characteristic polynomial of matrix A is: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𝜆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b="0" i="1" smtClean="0">
                                <a:latin typeface="Cambria Math"/>
                              </a:rPr>
                              <m:t>𝜆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𝐼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857250" lvl="1" indent="-457200"/>
                <a:r>
                  <a:rPr lang="en-US" altLang="zh-TW" dirty="0" smtClean="0"/>
                  <a:t>Consider the characteristic polynomial of the transformed matrix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b="0" i="1" smtClean="0">
                                <a:latin typeface="Cambria Math"/>
                              </a:rPr>
                              <m:t>𝜆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𝐼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/>
                              </a:rPr>
                              <m:t>𝐴𝑃</m:t>
                            </m:r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b="0" i="1" smtClean="0">
                                <a:latin typeface="Cambria Math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/>
                              </a:rPr>
                              <m:t>𝐴𝑃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TW" b="0" dirty="0" smtClean="0"/>
                  <a:t> 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zh-TW" altLang="en-US" b="0" i="1" smtClean="0">
                                <a:latin typeface="Cambria Math"/>
                              </a:rPr>
                              <m:t>𝜆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𝐼𝑃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/>
                              </a:rPr>
                              <m:t>𝐴𝑃</m:t>
                            </m:r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det</m:t>
                    </m:r>
                    <m:r>
                      <a:rPr lang="en-US" altLang="zh-TW" b="0" i="1" smtClean="0">
                        <a:latin typeface="Cambria Math"/>
                      </a:rPr>
                      <m:t>⁡(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𝐼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𝑃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b="0" dirty="0" smtClean="0"/>
                  <a:t> 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</m:func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𝜆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𝐼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det</m:t>
                    </m:r>
                    <m:r>
                      <a:rPr lang="en-US" altLang="zh-TW" b="0" i="1" smtClean="0">
                        <a:latin typeface="Cambria Math"/>
                      </a:rPr>
                      <m:t>⁡(</m:t>
                    </m:r>
                    <m:r>
                      <a:rPr lang="en-US" altLang="zh-TW" b="0" i="1" smtClean="0">
                        <a:latin typeface="Cambria Math"/>
                      </a:rPr>
                      <m:t>𝑃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b="0" dirty="0" smtClean="0"/>
                  <a:t> 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𝜆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𝐼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𝜆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altLang="zh-TW" b="0" dirty="0" smtClean="0"/>
                  <a:t> </a:t>
                </a:r>
              </a:p>
              <a:p>
                <a:pPr marL="857250" lvl="1" indent="-457200"/>
                <a:r>
                  <a:rPr lang="en-US" altLang="zh-TW" dirty="0" smtClean="0"/>
                  <a:t>Both matrices have the same characteristic polynomial, and their eigenvalues are the same.</a:t>
                </a:r>
                <a:endParaRPr lang="en-US" altLang="zh-TW" b="0" dirty="0" smtClean="0"/>
              </a:p>
              <a:p>
                <a:pPr marL="400050" lvl="1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2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Eigen System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21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Similarity Transformation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Theorem: 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𝐵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𝐴𝑃</m:t>
                    </m:r>
                  </m:oMath>
                </a14:m>
                <a:r>
                  <a:rPr lang="zh-TW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and 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x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 is an eigenvector of </a:t>
                </a:r>
                <a:r>
                  <a:rPr lang="en-US" altLang="zh-TW" b="1" i="1" dirty="0" smtClean="0">
                    <a:solidFill>
                      <a:srgbClr val="C00000"/>
                    </a:solidFill>
                  </a:rPr>
                  <a:t>A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.  Then 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y = P</a:t>
                </a:r>
                <a:r>
                  <a:rPr lang="en-US" altLang="zh-TW" i="1" baseline="30000" dirty="0" smtClean="0">
                    <a:solidFill>
                      <a:srgbClr val="C00000"/>
                    </a:solidFill>
                  </a:rPr>
                  <a:t>-1</a:t>
                </a:r>
                <a:r>
                  <a:rPr lang="en-US" altLang="zh-TW" i="1" dirty="0" smtClean="0">
                    <a:solidFill>
                      <a:srgbClr val="C00000"/>
                    </a:solidFill>
                  </a:rPr>
                  <a:t>x 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is an eigenvector of </a:t>
                </a:r>
                <a:r>
                  <a:rPr lang="en-US" altLang="zh-TW" b="1" i="1" dirty="0" smtClean="0">
                    <a:solidFill>
                      <a:srgbClr val="C00000"/>
                    </a:solidFill>
                  </a:rPr>
                  <a:t>B</a:t>
                </a:r>
                <a:r>
                  <a:rPr lang="en-US" altLang="zh-TW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r>
                  <a:rPr lang="en-US" altLang="zh-TW" dirty="0" smtClean="0"/>
                  <a:t>Proof:</a:t>
                </a:r>
              </a:p>
              <a:p>
                <a:pPr lvl="1"/>
                <a:r>
                  <a:rPr lang="en-US" altLang="zh-TW" b="0" dirty="0" smtClean="0"/>
                  <a:t>Since </a:t>
                </a:r>
                <a:r>
                  <a:rPr lang="en-US" altLang="zh-TW" b="0" i="1" dirty="0" smtClean="0"/>
                  <a:t>y</a:t>
                </a:r>
                <a:r>
                  <a:rPr lang="en-US" altLang="zh-TW" b="0" dirty="0" smtClean="0"/>
                  <a:t> is an eigenvector of </a:t>
                </a:r>
                <a:r>
                  <a:rPr lang="en-US" altLang="zh-TW" b="1" i="1" dirty="0" smtClean="0"/>
                  <a:t>B</a:t>
                </a:r>
                <a:r>
                  <a:rPr lang="en-US" altLang="zh-TW" b="0" dirty="0" smtClean="0"/>
                  <a:t>, we have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</m:t>
                    </m:r>
                    <m:r>
                      <a:rPr lang="en-US" altLang="zh-TW" b="0" i="1" smtClean="0">
                        <a:latin typeface="Cambria Math"/>
                      </a:rPr>
                      <m:t>∗</m:t>
                    </m:r>
                    <m:r>
                      <a:rPr lang="en-US" altLang="zh-TW" b="0" i="1" smtClean="0">
                        <a:latin typeface="Cambria Math"/>
                      </a:rPr>
                      <m:t>𝑦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zh-TW" altLang="en-US" b="0" i="1" smtClean="0">
                        <a:latin typeface="Cambria Math"/>
                      </a:rPr>
                      <m:t>𝜆</m:t>
                    </m:r>
                    <m:r>
                      <a:rPr lang="en-US" altLang="zh-TW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Expanding </a:t>
                </a:r>
                <a:r>
                  <a:rPr lang="en-US" altLang="zh-TW" b="1" i="1" dirty="0" smtClean="0"/>
                  <a:t>B</a:t>
                </a:r>
                <a:r>
                  <a:rPr lang="en-US" altLang="zh-TW" i="1" dirty="0" smtClean="0"/>
                  <a:t>*y</a:t>
                </a:r>
                <a:r>
                  <a:rPr lang="en-US" altLang="zh-TW" dirty="0" smtClean="0"/>
                  <a:t>, we have 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∗</m:t>
                        </m:r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  <m:r>
                          <a:rPr lang="en-US" altLang="zh-TW" i="1">
                            <a:latin typeface="Cambria Math"/>
                          </a:rPr>
                          <m:t>=</m:t>
                        </m:r>
                        <m:r>
                          <a:rPr lang="en-US" altLang="zh-TW" i="1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𝐴𝑃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zh-TW" altLang="en-US" dirty="0" smtClean="0"/>
                  <a:t> 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//</a:t>
                </a:r>
                <a:r>
                  <a:rPr lang="en-US" altLang="zh-TW" i="1" dirty="0">
                    <a:solidFill>
                      <a:srgbClr val="0070C0"/>
                    </a:solidFill>
                  </a:rPr>
                  <a:t> y = P</a:t>
                </a:r>
                <a:r>
                  <a:rPr lang="en-US" altLang="zh-TW" i="1" baseline="30000" dirty="0">
                    <a:solidFill>
                      <a:srgbClr val="0070C0"/>
                    </a:solidFill>
                  </a:rPr>
                  <a:t>-1</a:t>
                </a:r>
                <a:r>
                  <a:rPr lang="en-US" altLang="zh-TW" i="1" dirty="0">
                    <a:solidFill>
                      <a:srgbClr val="0070C0"/>
                    </a:solidFill>
                  </a:rPr>
                  <a:t>x </a:t>
                </a:r>
                <a:endParaRPr lang="en-US" altLang="zh-TW" dirty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𝐴𝑥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zh-TW" altLang="en-US" b="0" i="1" smtClean="0">
                        <a:latin typeface="Cambria Math"/>
                      </a:rPr>
                      <m:t>𝜆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zh-TW" altLang="en-US" b="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zh-TW" altLang="en-US" b="0" i="1" smtClean="0">
                        <a:latin typeface="Cambria Math"/>
                      </a:rPr>
                      <m:t>𝜆</m:t>
                    </m:r>
                    <m:r>
                      <a:rPr lang="en-US" altLang="zh-TW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Thus </a:t>
                </a:r>
                <a:r>
                  <a:rPr lang="en-US" altLang="zh-TW" i="1" dirty="0"/>
                  <a:t>y = P</a:t>
                </a:r>
                <a:r>
                  <a:rPr lang="en-US" altLang="zh-TW" i="1" baseline="30000" dirty="0"/>
                  <a:t>-1</a:t>
                </a:r>
                <a:r>
                  <a:rPr lang="en-US" altLang="zh-TW" i="1" dirty="0"/>
                  <a:t>x </a:t>
                </a:r>
                <a:r>
                  <a:rPr lang="en-US" altLang="zh-TW" dirty="0"/>
                  <a:t>is an eigenvector of </a:t>
                </a:r>
                <a:r>
                  <a:rPr lang="en-US" altLang="zh-TW" b="1" i="1" dirty="0"/>
                  <a:t>B</a:t>
                </a:r>
                <a:r>
                  <a:rPr lang="en-US" altLang="zh-TW" dirty="0"/>
                  <a:t>.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752" r="-2074" b="-6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Eigen System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1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339</Words>
  <Application>Microsoft Office PowerPoint</Application>
  <PresentationFormat>On-screen Show (4:3)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Unicode MS</vt:lpstr>
      <vt:lpstr>新細明體</vt:lpstr>
      <vt:lpstr>標楷體</vt:lpstr>
      <vt:lpstr>Arial</vt:lpstr>
      <vt:lpstr>Calibri</vt:lpstr>
      <vt:lpstr>Cambria Math</vt:lpstr>
      <vt:lpstr>Times New Roman</vt:lpstr>
      <vt:lpstr>Office 佈景主題</vt:lpstr>
      <vt:lpstr>Eigen Systems</vt:lpstr>
      <vt:lpstr>Outline</vt:lpstr>
      <vt:lpstr>Introduction</vt:lpstr>
      <vt:lpstr>2- and 3-D Space Eigenvetors</vt:lpstr>
      <vt:lpstr>Properties of Eigen System (1/2)</vt:lpstr>
      <vt:lpstr>Properties of Eigen System (2/2)</vt:lpstr>
      <vt:lpstr>Diagonalization </vt:lpstr>
      <vt:lpstr>Similarity Transformation</vt:lpstr>
      <vt:lpstr>Similarity Transformation</vt:lpstr>
      <vt:lpstr>Singular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Eigen System</dc:title>
  <dc:creator>guest123</dc:creator>
  <cp:lastModifiedBy>guest123</cp:lastModifiedBy>
  <cp:revision>24</cp:revision>
  <dcterms:created xsi:type="dcterms:W3CDTF">2017-07-09T07:07:14Z</dcterms:created>
  <dcterms:modified xsi:type="dcterms:W3CDTF">2018-12-13T07:30:32Z</dcterms:modified>
</cp:coreProperties>
</file>