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68" r:id="rId6"/>
    <p:sldId id="261" r:id="rId7"/>
    <p:sldId id="259" r:id="rId8"/>
    <p:sldId id="279" r:id="rId9"/>
    <p:sldId id="260" r:id="rId10"/>
    <p:sldId id="278" r:id="rId11"/>
    <p:sldId id="262" r:id="rId12"/>
    <p:sldId id="263" r:id="rId13"/>
    <p:sldId id="275" r:id="rId14"/>
    <p:sldId id="264" r:id="rId15"/>
    <p:sldId id="265" r:id="rId16"/>
    <p:sldId id="266" r:id="rId17"/>
    <p:sldId id="270" r:id="rId18"/>
    <p:sldId id="271" r:id="rId19"/>
    <p:sldId id="267" r:id="rId20"/>
    <p:sldId id="269" r:id="rId21"/>
    <p:sldId id="276" r:id="rId22"/>
    <p:sldId id="277" r:id="rId23"/>
    <p:sldId id="272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8" autoAdjust="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453C-2F9A-4864-8AB2-B343500E622C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B6EF-8DB3-45CF-830A-152E22F5B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7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46AC-2A17-4766-BC16-B3974D6CD9E2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ACE9-281D-46EE-B90A-ACDCADD816E5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FFC-34C8-4492-B756-F4F7D015C787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631-E8F8-4CFB-9ABA-CB2FEF1F38BA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8321-557F-428C-8650-FC0E88D363BF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88-29B4-4E4A-ABB9-3971B446CD23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A22C-273E-4643-9741-949A09E40D67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509A-75C1-4EB8-8FE2-FFCA3E4BBA26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564-DC3C-4F7E-9E85-BE695165E163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EDA-3554-439A-9E2A-931C67B9A3B2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C18-DDE4-4558-86C1-5DDEA454844F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C92C-3610-4165-95DE-7D7BD45B3F90}" type="datetime1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Jacobi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Iterative Method for Computing Eigenvalues and Eigenvectors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P2. When a vector is transformed by a rotational matrix, its direction is changed but its magnitude remains the same. 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P3. The 2-norm of the Given’s rotational matrix is 1.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be a unit vector. Consider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59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Transformation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diagonalization process eliminates the off-diagonal entries gradually.</a:t>
            </a:r>
          </a:p>
          <a:p>
            <a:r>
              <a:rPr lang="en-US" altLang="zh-TW" dirty="0"/>
              <a:t>The inverse of the transformation matrix must be easy to compute.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Good candidate: Given’s rotational matrix.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Given’s matrix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5498007" y="3503401"/>
            <a:ext cx="346019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98007" y="2314985"/>
            <a:ext cx="3460193" cy="2941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615996" y="4888535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80017" y="3032432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57562" y="2306286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85977" y="3603478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498007" y="2318420"/>
            <a:ext cx="3460193" cy="2938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98714" y="4036857"/>
            <a:ext cx="290294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4660" y="3319410"/>
            <a:ext cx="290294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48872" y="3319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1275" y="39957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-S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837713" y="2318421"/>
            <a:ext cx="0" cy="293809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776648" y="2306286"/>
            <a:ext cx="0" cy="29380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490818" y="4220847"/>
            <a:ext cx="346019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709728" y="3319410"/>
            <a:ext cx="8258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FF0000"/>
                </a:solidFill>
              </a:rPr>
              <a:t>Row_p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09728" y="4108602"/>
            <a:ext cx="8258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00B050"/>
                </a:solidFill>
              </a:rPr>
              <a:t>Row_q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2143" y="5256517"/>
            <a:ext cx="7489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FF0000"/>
                </a:solidFill>
              </a:rPr>
              <a:t>Col_p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37418" y="5256517"/>
            <a:ext cx="7489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00B050"/>
                </a:solidFill>
              </a:rPr>
              <a:t>Col_q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152261" y="35443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37263" y="35634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152261" y="257009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37263" y="44048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23633" y="26742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050471" y="44765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222762" y="24742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458741" y="42925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995006" y="46510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780008" y="29768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Transformation using Given’s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Assume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 is a Given’s matrix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𝑅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𝑅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zh-TW" altLang="en-US" b="0" i="1" smtClean="0">
                        <a:latin typeface="Cambria Math"/>
                      </a:rPr>
                      <m:t>𝜃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Consider the following similarity transformation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𝐴𝑅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𝐴𝑅</m:t>
                      </m:r>
                    </m:oMath>
                  </m:oMathPara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[note]</a:t>
                </a:r>
                <a:r>
                  <a:rPr lang="en-US" altLang="zh-TW" i="1" dirty="0" smtClean="0"/>
                  <a:t> </a:t>
                </a:r>
                <a:r>
                  <a:rPr lang="en-US" altLang="zh-TW" b="1" i="1" dirty="0" smtClean="0"/>
                  <a:t>B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is a symmetric matrix.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After the transformation,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𝑝𝑞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𝑞𝑞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𝑝𝑞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fName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𝑞𝑝</m:t>
                          </m:r>
                        </m:sub>
                      </m:sSub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𝑝𝑞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Rotational Angle of Given’s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𝑝𝑞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𝑝𝑞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fName>
                        <m:e>
                          <m:r>
                            <a:rPr lang="en-US" altLang="zh-TW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To eliminate this entry, we should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𝑝𝑞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fName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sin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zh-TW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𝑝𝑞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altLang="zh-TW" dirty="0" smtClean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⁡(2</m:t>
                        </m:r>
                        <m:r>
                          <a:rPr lang="zh-TW" alt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cos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⁡(2</m:t>
                        </m:r>
                        <m:r>
                          <a:rPr lang="zh-TW" alt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𝑝𝑝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𝑞𝑞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TW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𝑝𝑝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𝑞𝑞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𝑝𝑞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𝑝𝑝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𝑞𝑞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box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20072" y="3933056"/>
            <a:ext cx="3024336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Why do we not consider other entries of </a:t>
            </a:r>
            <a:r>
              <a:rPr lang="en-US" altLang="zh-TW" b="1" i="1" dirty="0" smtClean="0">
                <a:solidFill>
                  <a:srgbClr val="0070C0"/>
                </a:solidFill>
              </a:rPr>
              <a:t>B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altLang="zh-TW" dirty="0" smtClean="0"/>
              <a:t>Answer: we just want to eliminate </a:t>
            </a:r>
            <a:r>
              <a:rPr lang="en-US" altLang="zh-TW" b="1" i="1" dirty="0" smtClean="0"/>
              <a:t>A</a:t>
            </a:r>
            <a:r>
              <a:rPr lang="en-US" altLang="zh-TW" i="1" dirty="0" smtClean="0"/>
              <a:t>[p][q] </a:t>
            </a:r>
            <a:r>
              <a:rPr lang="en-US" altLang="zh-TW" dirty="0" smtClean="0"/>
              <a:t>and </a:t>
            </a:r>
            <a:r>
              <a:rPr lang="en-US" altLang="zh-TW" b="1" i="1" dirty="0" smtClean="0"/>
              <a:t>A</a:t>
            </a:r>
            <a:r>
              <a:rPr lang="en-US" altLang="zh-TW" i="1" dirty="0" smtClean="0"/>
              <a:t>[q][p] </a:t>
            </a:r>
            <a:r>
              <a:rPr lang="en-US" altLang="zh-TW" dirty="0" smtClean="0"/>
              <a:t>in one transformation.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3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Primitive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 select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I</a:t>
                </a:r>
                <a:r>
                  <a:rPr lang="en-US" altLang="zh-TW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pq</a:t>
                </a:r>
                <a:r>
                  <a:rPr lang="en-US" altLang="zh-TW" dirty="0" smtClean="0"/>
                  <a:t> = </a:t>
                </a:r>
                <a:r>
                  <a:rPr lang="en-US" altLang="zh-TW" i="1" dirty="0" err="1" smtClean="0"/>
                  <a:t>max_off_diag_entry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&amp;p, &amp;q</a:t>
                </a:r>
                <a:r>
                  <a:rPr lang="en-US" altLang="zh-TW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while(|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pq</a:t>
                </a:r>
                <a:r>
                  <a:rPr lang="en-US" altLang="zh-TW" dirty="0" smtClean="0"/>
                  <a:t>|&gt;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 do{</a:t>
                </a:r>
              </a:p>
              <a:p>
                <a:pPr marL="0" lvl="1" indent="0">
                  <a:buNone/>
                </a:pPr>
                <a:r>
                  <a:rPr lang="zh-TW" alt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</a:rPr>
                      <m:t>𝜃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𝑝𝑞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𝑝𝑝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𝑞𝑞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i="1" dirty="0" err="1" smtClean="0"/>
                  <a:t>make_rotate_mtx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R</a:t>
                </a:r>
                <a:r>
                  <a:rPr lang="en-US" altLang="zh-TW" dirty="0" smtClean="0"/>
                  <a:t>, </a:t>
                </a:r>
                <a:r>
                  <a:rPr lang="el-GR" altLang="zh-TW" i="1" dirty="0" smtClean="0"/>
                  <a:t>θ</a:t>
                </a:r>
                <a:r>
                  <a:rPr lang="en-US" altLang="zh-TW" i="1" dirty="0" smtClean="0"/>
                  <a:t>, p, q</a:t>
                </a:r>
                <a:r>
                  <a:rPr lang="en-US" altLang="zh-TW" dirty="0" smtClean="0"/>
                  <a:t>);</a:t>
                </a:r>
              </a:p>
              <a:p>
                <a:pPr marL="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i="1" dirty="0" smtClean="0"/>
                  <a:t>P = P*R;    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altLang="zh-TW" i="1" dirty="0" smtClean="0">
                  <a:solidFill>
                    <a:srgbClr val="0070C0"/>
                  </a:solidFill>
                </a:endParaRPr>
              </a:p>
              <a:p>
                <a:pPr marL="0" lvl="1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  B = A*R;</a:t>
                </a:r>
              </a:p>
              <a:p>
                <a:pPr marL="0" lvl="1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  A = R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i="1" dirty="0" smtClean="0"/>
                  <a:t>*B;  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altLang="zh-TW" i="1" dirty="0" smtClean="0">
                  <a:solidFill>
                    <a:srgbClr val="0070C0"/>
                  </a:solidFill>
                </a:endParaRPr>
              </a:p>
              <a:p>
                <a:pPr marL="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i="1" dirty="0" err="1"/>
                  <a:t>A</a:t>
                </a:r>
                <a:r>
                  <a:rPr lang="en-US" altLang="zh-TW" i="1" baseline="-25000" dirty="0" err="1"/>
                  <a:t>pq</a:t>
                </a:r>
                <a:r>
                  <a:rPr lang="en-US" altLang="zh-TW" dirty="0"/>
                  <a:t> = </a:t>
                </a:r>
                <a:r>
                  <a:rPr lang="en-US" altLang="zh-TW" i="1" dirty="0" err="1"/>
                  <a:t>max_off_diag_entry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&amp;p, &amp;q</a:t>
                </a:r>
                <a:r>
                  <a:rPr lang="en-US" altLang="zh-TW" dirty="0"/>
                  <a:t>);</a:t>
                </a:r>
              </a:p>
              <a:p>
                <a:pPr marL="0" lvl="1" indent="0">
                  <a:buNone/>
                </a:pPr>
                <a:r>
                  <a:rPr lang="en-US" altLang="zh-TW" dirty="0" smtClean="0"/>
                  <a:t> }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9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0146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In each iteration, we have to perform 3 matrix-matrix multiplication.</a:t>
            </a:r>
          </a:p>
          <a:p>
            <a:pPr lvl="1"/>
            <a:r>
              <a:rPr lang="en-US" altLang="zh-TW" dirty="0" smtClean="0"/>
              <a:t>O(3n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 time steps.</a:t>
            </a:r>
          </a:p>
          <a:p>
            <a:r>
              <a:rPr lang="en-US" altLang="zh-TW" dirty="0" smtClean="0"/>
              <a:t>Consider </a:t>
            </a:r>
            <a:r>
              <a:rPr lang="en-US" altLang="zh-TW" b="1" i="1" dirty="0" smtClean="0"/>
              <a:t>B = A*R</a:t>
            </a:r>
            <a:r>
              <a:rPr lang="en-US" altLang="zh-TW" dirty="0" smtClean="0"/>
              <a:t>,</a:t>
            </a:r>
          </a:p>
          <a:p>
            <a:pPr lvl="1"/>
            <a:r>
              <a:rPr lang="en-US" altLang="zh-TW" i="1" dirty="0" smtClean="0"/>
              <a:t>R</a:t>
            </a:r>
            <a:r>
              <a:rPr lang="en-US" altLang="zh-TW" dirty="0" smtClean="0"/>
              <a:t> is a column-operation matrix.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new_col_p</a:t>
            </a:r>
            <a:r>
              <a:rPr lang="en-US" altLang="zh-TW" i="1" dirty="0" smtClean="0">
                <a:solidFill>
                  <a:srgbClr val="C00000"/>
                </a:solidFill>
              </a:rPr>
              <a:t> = </a:t>
            </a:r>
            <a:r>
              <a:rPr lang="en-US" altLang="zh-TW" i="1" dirty="0" smtClean="0">
                <a:solidFill>
                  <a:srgbClr val="0070C0"/>
                </a:solidFill>
              </a:rPr>
              <a:t>c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old_col_p</a:t>
            </a:r>
            <a:r>
              <a:rPr lang="en-US" altLang="zh-TW" i="1" dirty="0" smtClean="0">
                <a:solidFill>
                  <a:srgbClr val="C00000"/>
                </a:solidFill>
              </a:rPr>
              <a:t> - </a:t>
            </a:r>
            <a:r>
              <a:rPr lang="en-US" altLang="zh-TW" i="1" dirty="0" smtClean="0">
                <a:solidFill>
                  <a:srgbClr val="0070C0"/>
                </a:solidFill>
              </a:rPr>
              <a:t>s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old_col_q</a:t>
            </a:r>
            <a:r>
              <a:rPr lang="en-US" altLang="zh-TW" i="1" dirty="0" smtClean="0">
                <a:solidFill>
                  <a:srgbClr val="C0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new_col_q</a:t>
            </a:r>
            <a:r>
              <a:rPr lang="en-US" altLang="zh-TW" i="1" dirty="0" smtClean="0">
                <a:solidFill>
                  <a:srgbClr val="C00000"/>
                </a:solidFill>
              </a:rPr>
              <a:t> = </a:t>
            </a:r>
            <a:r>
              <a:rPr lang="en-US" altLang="zh-TW" i="1" dirty="0" smtClean="0">
                <a:solidFill>
                  <a:srgbClr val="0070C0"/>
                </a:solidFill>
              </a:rPr>
              <a:t>s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old_col_p</a:t>
            </a:r>
            <a:r>
              <a:rPr lang="en-US" altLang="zh-TW" i="1" dirty="0" smtClean="0">
                <a:solidFill>
                  <a:srgbClr val="C00000"/>
                </a:solidFill>
              </a:rPr>
              <a:t> + </a:t>
            </a:r>
            <a:r>
              <a:rPr lang="en-US" altLang="zh-TW" i="1" dirty="0" smtClean="0">
                <a:solidFill>
                  <a:srgbClr val="0070C0"/>
                </a:solidFill>
              </a:rPr>
              <a:t>c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old_col_q</a:t>
            </a:r>
            <a:r>
              <a:rPr lang="en-US" altLang="zh-TW" i="1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altLang="zh-TW" dirty="0" smtClean="0"/>
              <a:t>Other columns are unhanged.</a:t>
            </a:r>
          </a:p>
          <a:p>
            <a:r>
              <a:rPr lang="en-US" altLang="zh-TW" dirty="0" smtClean="0"/>
              <a:t>The multiplication can be achieved in O(n) steps.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Given’s matrix </a:t>
            </a:r>
            <a:r>
              <a:rPr lang="en-US" altLang="zh-TW" b="1" i="1" dirty="0" smtClean="0">
                <a:solidFill>
                  <a:srgbClr val="C00000"/>
                </a:solidFill>
              </a:rPr>
              <a:t>R</a:t>
            </a:r>
            <a:r>
              <a:rPr lang="en-US" altLang="zh-TW" dirty="0" smtClean="0">
                <a:solidFill>
                  <a:srgbClr val="C00000"/>
                </a:solidFill>
              </a:rPr>
              <a:t> =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09728" y="2306286"/>
            <a:ext cx="4249742" cy="3319563"/>
            <a:chOff x="4095416" y="2484165"/>
            <a:chExt cx="4510380" cy="3331747"/>
          </a:xfrm>
        </p:grpSpPr>
        <p:cxnSp>
          <p:nvCxnSpPr>
            <p:cNvPr id="6" name="直線接點 5"/>
            <p:cNvCxnSpPr/>
            <p:nvPr/>
          </p:nvCxnSpPr>
          <p:spPr>
            <a:xfrm>
              <a:off x="4932040" y="3685674"/>
              <a:ext cx="3672408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932040" y="2492896"/>
              <a:ext cx="3672408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41257" y="50758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68144" y="3212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995248" y="24841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617401" y="3786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4932040" y="2496344"/>
              <a:ext cx="3672408" cy="29488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161584" y="42210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233924" y="35010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84383" y="3499652"/>
              <a:ext cx="332097" cy="37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S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1558" y="4179858"/>
              <a:ext cx="413760" cy="37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-S</a:t>
              </a:r>
              <a:endParaRPr lang="zh-TW" altLang="en-US" dirty="0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387973" y="2496345"/>
              <a:ext cx="0" cy="294888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7350431" y="2484165"/>
              <a:ext cx="0" cy="294888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933388" y="4406745"/>
              <a:ext cx="3672408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4095416" y="3501008"/>
              <a:ext cx="876518" cy="370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 smtClean="0">
                  <a:solidFill>
                    <a:srgbClr val="FF0000"/>
                  </a:solidFill>
                </a:rPr>
                <a:t>Row_p</a:t>
              </a: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095416" y="4293096"/>
              <a:ext cx="876518" cy="37068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 smtClean="0">
                  <a:solidFill>
                    <a:srgbClr val="00B050"/>
                  </a:solidFill>
                </a:rPr>
                <a:t>Row_q</a:t>
              </a:r>
              <a:endParaRPr lang="zh-TW" altLang="en-US" i="1" dirty="0">
                <a:solidFill>
                  <a:srgbClr val="00B05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018987" y="5445224"/>
              <a:ext cx="794855" cy="370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 smtClean="0">
                  <a:solidFill>
                    <a:srgbClr val="FF0000"/>
                  </a:solidFill>
                </a:rPr>
                <a:t>Col_p</a:t>
              </a: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990396" y="5445224"/>
              <a:ext cx="794855" cy="370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 smtClean="0">
                  <a:solidFill>
                    <a:srgbClr val="00B050"/>
                  </a:solidFill>
                </a:rPr>
                <a:t>Col_q</a:t>
              </a:r>
              <a:endParaRPr lang="zh-TW" alt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Consider </a:t>
            </a:r>
            <a:r>
              <a:rPr lang="en-US" altLang="zh-TW" i="1" dirty="0"/>
              <a:t>A</a:t>
            </a:r>
            <a:r>
              <a:rPr lang="en-US" altLang="zh-TW" i="1" dirty="0" smtClean="0"/>
              <a:t> = R</a:t>
            </a:r>
            <a:r>
              <a:rPr lang="en-US" altLang="zh-TW" i="1" baseline="30000" dirty="0" smtClean="0"/>
              <a:t>T</a:t>
            </a:r>
            <a:r>
              <a:rPr lang="en-US" altLang="zh-TW" i="1" dirty="0" smtClean="0"/>
              <a:t>*B</a:t>
            </a:r>
            <a:r>
              <a:rPr lang="en-US" altLang="zh-TW" dirty="0" smtClean="0"/>
              <a:t>,</a:t>
            </a:r>
          </a:p>
          <a:p>
            <a:pPr lvl="1"/>
            <a:r>
              <a:rPr lang="en-US" altLang="zh-TW" i="1" dirty="0" smtClean="0"/>
              <a:t>R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 is a row-operation matrix.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new_row_p</a:t>
            </a:r>
            <a:r>
              <a:rPr lang="en-US" altLang="zh-TW" i="1" dirty="0" smtClean="0">
                <a:solidFill>
                  <a:srgbClr val="C00000"/>
                </a:solidFill>
              </a:rPr>
              <a:t> = </a:t>
            </a:r>
            <a:r>
              <a:rPr lang="en-US" altLang="zh-TW" i="1" dirty="0" smtClean="0">
                <a:solidFill>
                  <a:srgbClr val="0070C0"/>
                </a:solidFill>
              </a:rPr>
              <a:t>c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old_row_p</a:t>
            </a:r>
            <a:r>
              <a:rPr lang="en-US" altLang="zh-TW" i="1" dirty="0" smtClean="0">
                <a:solidFill>
                  <a:srgbClr val="C00000"/>
                </a:solidFill>
              </a:rPr>
              <a:t> - </a:t>
            </a:r>
            <a:r>
              <a:rPr lang="en-US" altLang="zh-TW" i="1" dirty="0" smtClean="0">
                <a:solidFill>
                  <a:srgbClr val="0070C0"/>
                </a:solidFill>
              </a:rPr>
              <a:t>s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old_row_q</a:t>
            </a:r>
            <a:r>
              <a:rPr lang="en-US" altLang="zh-TW" i="1" dirty="0" smtClean="0">
                <a:solidFill>
                  <a:srgbClr val="C0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new_row_q</a:t>
            </a:r>
            <a:r>
              <a:rPr lang="en-US" altLang="zh-TW" i="1" dirty="0" smtClean="0">
                <a:solidFill>
                  <a:srgbClr val="C00000"/>
                </a:solidFill>
              </a:rPr>
              <a:t> = </a:t>
            </a:r>
            <a:r>
              <a:rPr lang="en-US" altLang="zh-TW" i="1" dirty="0" smtClean="0">
                <a:solidFill>
                  <a:srgbClr val="0070C0"/>
                </a:solidFill>
              </a:rPr>
              <a:t>s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old_row_p</a:t>
            </a:r>
            <a:r>
              <a:rPr lang="en-US" altLang="zh-TW" i="1" dirty="0" smtClean="0">
                <a:solidFill>
                  <a:srgbClr val="C00000"/>
                </a:solidFill>
              </a:rPr>
              <a:t> + </a:t>
            </a:r>
            <a:r>
              <a:rPr lang="en-US" altLang="zh-TW" i="1" dirty="0" smtClean="0">
                <a:solidFill>
                  <a:srgbClr val="0070C0"/>
                </a:solidFill>
              </a:rPr>
              <a:t>c</a:t>
            </a:r>
            <a:r>
              <a:rPr lang="en-US" altLang="zh-TW" i="1" dirty="0" smtClean="0">
                <a:solidFill>
                  <a:srgbClr val="C00000"/>
                </a:solidFill>
              </a:rPr>
              <a:t>*</a:t>
            </a:r>
            <a:r>
              <a:rPr lang="en-US" altLang="zh-TW" i="1" dirty="0" err="1" smtClean="0">
                <a:solidFill>
                  <a:srgbClr val="C00000"/>
                </a:solidFill>
              </a:rPr>
              <a:t>old_row_q</a:t>
            </a:r>
            <a:r>
              <a:rPr lang="en-US" altLang="zh-TW" i="1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altLang="zh-TW" dirty="0" smtClean="0"/>
              <a:t>Other rows are unhanged.</a:t>
            </a:r>
          </a:p>
          <a:p>
            <a:r>
              <a:rPr lang="en-US" altLang="zh-TW" dirty="0" smtClean="0"/>
              <a:t>The multiplication can be achieved in O(n) steps.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b="1" i="1" dirty="0" smtClean="0">
                <a:solidFill>
                  <a:srgbClr val="C00000"/>
                </a:solidFill>
              </a:rPr>
              <a:t>R</a:t>
            </a:r>
            <a:r>
              <a:rPr lang="en-US" altLang="zh-TW" b="1" i="1" baseline="30000" dirty="0" smtClean="0">
                <a:solidFill>
                  <a:srgbClr val="C00000"/>
                </a:solidFill>
              </a:rPr>
              <a:t>T</a:t>
            </a:r>
            <a:r>
              <a:rPr lang="en-US" altLang="zh-TW" dirty="0" smtClean="0"/>
              <a:t> =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498007" y="3503401"/>
            <a:ext cx="346019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8007" y="2314985"/>
            <a:ext cx="3460193" cy="2941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15996" y="4888535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80017" y="3032432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57562" y="2306286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85977" y="3603478"/>
            <a:ext cx="284253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498007" y="2318420"/>
            <a:ext cx="3460193" cy="2938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98714" y="4036857"/>
            <a:ext cx="290294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4660" y="3319410"/>
            <a:ext cx="290294" cy="367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195" y="33180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-S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73071" y="40355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908503" y="2306286"/>
            <a:ext cx="0" cy="293809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776648" y="2306286"/>
            <a:ext cx="0" cy="29380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478237" y="4220847"/>
            <a:ext cx="346019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09728" y="3319410"/>
            <a:ext cx="780379" cy="367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Row_p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09728" y="4108602"/>
            <a:ext cx="780379" cy="3679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Row_q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22143" y="5256517"/>
            <a:ext cx="678459" cy="367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Col_p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437418" y="5256517"/>
            <a:ext cx="678459" cy="367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Col_q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Similarity transformation</a:t>
                </a:r>
              </a:p>
              <a:p>
                <a:pPr lvl="1"/>
                <a:r>
                  <a:rPr lang="en-US" altLang="zh-TW" i="1" dirty="0" smtClean="0"/>
                  <a:t>R(</a:t>
                </a:r>
                <a:r>
                  <a:rPr lang="en-US" altLang="zh-TW" i="1" dirty="0" err="1" smtClean="0"/>
                  <a:t>p,q</a:t>
                </a:r>
                <a:r>
                  <a:rPr lang="en-US" altLang="zh-TW" i="1" dirty="0" smtClean="0"/>
                  <a:t>,</a:t>
                </a:r>
                <a:r>
                  <a:rPr lang="el-GR" altLang="zh-TW" i="1" dirty="0" smtClean="0"/>
                  <a:t>θ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: Given’s rotation matrix</a:t>
                </a:r>
              </a:p>
              <a:p>
                <a:pPr lvl="1"/>
                <a:r>
                  <a:rPr lang="en-US" altLang="zh-TW" i="1" dirty="0" smtClean="0"/>
                  <a:t>B = R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i="1" dirty="0" smtClean="0"/>
                  <a:t>AR</a:t>
                </a:r>
                <a:r>
                  <a:rPr lang="en-US" altLang="zh-TW" dirty="0" smtClean="0"/>
                  <a:t>, similar to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Analytic </a:t>
                </a:r>
                <a:r>
                  <a:rPr lang="en-US" altLang="zh-TW" dirty="0" smtClean="0"/>
                  <a:t>algorithm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𝑠𝑐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𝑠𝑐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=0.0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//max off-diagonal entries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rows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&amp;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columns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p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&amp;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𝑞𝑘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lvl="1"/>
                <a:r>
                  <a:rPr lang="en-US" altLang="zh-TW" dirty="0" smtClean="0"/>
                  <a:t>Other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2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Accumulation of Given’s matrices</a:t>
                </a:r>
              </a:p>
              <a:p>
                <a:pPr marL="457200" lvl="1" indent="0">
                  <a:buNone/>
                </a:pPr>
                <a:r>
                  <a:rPr lang="en-US" altLang="zh-TW" i="1" dirty="0"/>
                  <a:t>Q</a:t>
                </a:r>
                <a:r>
                  <a:rPr lang="en-US" altLang="zh-TW" i="1" dirty="0" smtClean="0"/>
                  <a:t> = P*R</a:t>
                </a:r>
                <a:r>
                  <a:rPr lang="en-US" altLang="zh-TW" dirty="0" smtClean="0"/>
                  <a:t>,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Analytic algorithm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//column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p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//column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lvl="1"/>
                <a:r>
                  <a:rPr lang="en-US" altLang="zh-TW" dirty="0" smtClean="0"/>
                  <a:t>Other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following matrix multiplications take only O(n) steps:</a:t>
            </a:r>
          </a:p>
          <a:p>
            <a:pPr marL="457200" lvl="1" indent="0">
              <a:buNone/>
            </a:pPr>
            <a:r>
              <a:rPr lang="en-US" altLang="zh-TW" i="1" dirty="0" smtClean="0"/>
              <a:t>P = P*R;</a:t>
            </a:r>
          </a:p>
          <a:p>
            <a:pPr marL="457200" lvl="1" indent="0">
              <a:buNone/>
            </a:pPr>
            <a:r>
              <a:rPr lang="en-US" altLang="zh-TW" i="1" dirty="0" smtClean="0"/>
              <a:t>B = A*R;</a:t>
            </a:r>
          </a:p>
          <a:p>
            <a:pPr marL="457200" lvl="1" indent="0">
              <a:buNone/>
            </a:pPr>
            <a:r>
              <a:rPr lang="en-US" altLang="zh-TW" i="1" dirty="0"/>
              <a:t>A = R</a:t>
            </a:r>
            <a:r>
              <a:rPr lang="en-US" altLang="zh-TW" i="1" baseline="30000" dirty="0"/>
              <a:t>T</a:t>
            </a:r>
            <a:r>
              <a:rPr lang="en-US" altLang="zh-TW" i="1" dirty="0"/>
              <a:t>*B</a:t>
            </a:r>
            <a:r>
              <a:rPr lang="en-US" altLang="zh-TW" i="1" dirty="0" smtClean="0"/>
              <a:t>;</a:t>
            </a:r>
          </a:p>
          <a:p>
            <a:pPr lvl="1"/>
            <a:endParaRPr lang="en-US" altLang="zh-TW" i="1" dirty="0"/>
          </a:p>
          <a:p>
            <a:r>
              <a:rPr lang="en-US" altLang="zh-TW" dirty="0" smtClean="0"/>
              <a:t>The most expensive operation in each iteration is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pq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max_off_diag_entry</a:t>
            </a:r>
            <a:r>
              <a:rPr lang="en-US" altLang="zh-TW" i="1" dirty="0" smtClean="0"/>
              <a:t>(A</a:t>
            </a:r>
            <a:r>
              <a:rPr lang="en-US" altLang="zh-TW" i="1" dirty="0"/>
              <a:t>, &amp;p, &amp;q</a:t>
            </a:r>
            <a:r>
              <a:rPr lang="en-US" altLang="zh-TW" i="1" dirty="0" smtClean="0"/>
              <a:t>); </a:t>
            </a:r>
          </a:p>
          <a:p>
            <a:pPr lvl="1"/>
            <a:r>
              <a:rPr lang="en-US" altLang="zh-TW" dirty="0" smtClean="0"/>
              <a:t>It takes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/2) steps.</a:t>
            </a:r>
          </a:p>
          <a:p>
            <a:pPr lvl="1"/>
            <a:r>
              <a:rPr lang="en-US" altLang="zh-TW" dirty="0" smtClean="0"/>
              <a:t>But, it can be speed-up by using a </a:t>
            </a:r>
            <a:r>
              <a:rPr lang="en-US" altLang="zh-TW" i="1" dirty="0" smtClean="0"/>
              <a:t>max-heap</a:t>
            </a:r>
            <a:r>
              <a:rPr lang="en-US" altLang="zh-TW" dirty="0" smtClean="0"/>
              <a:t> structure.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Similarity transformation &amp; diagonalization</a:t>
            </a:r>
          </a:p>
          <a:p>
            <a:r>
              <a:rPr lang="en-US" altLang="zh-TW" dirty="0" smtClean="0"/>
              <a:t>Given’s rotation matrix</a:t>
            </a:r>
          </a:p>
          <a:p>
            <a:r>
              <a:rPr lang="en-US" altLang="zh-TW" dirty="0" smtClean="0"/>
              <a:t>Overview of Jacobi method</a:t>
            </a:r>
          </a:p>
          <a:p>
            <a:r>
              <a:rPr lang="en-US" altLang="zh-TW" dirty="0" smtClean="0"/>
              <a:t>Naïve algorithm</a:t>
            </a:r>
          </a:p>
          <a:p>
            <a:r>
              <a:rPr lang="en-US" altLang="zh-TW" dirty="0" smtClean="0"/>
              <a:t>Improvement</a:t>
            </a:r>
          </a:p>
          <a:p>
            <a:r>
              <a:rPr lang="en-US" altLang="zh-TW" dirty="0" smtClean="0"/>
              <a:t>Revised algorithm</a:t>
            </a:r>
          </a:p>
          <a:p>
            <a:r>
              <a:rPr lang="en-US" altLang="zh-TW" dirty="0" smtClean="0"/>
              <a:t>Convergence analysis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9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Revised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r>
                  <a:rPr lang="en-US" altLang="zh-TW" sz="3200" i="1" dirty="0" smtClean="0"/>
                  <a:t>select P = I;</a:t>
                </a:r>
              </a:p>
              <a:p>
                <a:pPr marL="0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err="1" smtClean="0"/>
                  <a:t>A</a:t>
                </a:r>
                <a:r>
                  <a:rPr lang="en-US" altLang="zh-TW" sz="3200" i="1" baseline="-25000" dirty="0" err="1" smtClean="0"/>
                  <a:t>pq</a:t>
                </a:r>
                <a:r>
                  <a:rPr lang="en-US" altLang="zh-TW" sz="3200" i="1" dirty="0" smtClean="0"/>
                  <a:t> = </a:t>
                </a:r>
                <a:r>
                  <a:rPr lang="en-US" altLang="zh-TW" sz="3200" i="1" dirty="0" err="1" smtClean="0"/>
                  <a:t>max_off_diag_entry</a:t>
                </a:r>
                <a:r>
                  <a:rPr lang="en-US" altLang="zh-TW" sz="3200" i="1" dirty="0" smtClean="0"/>
                  <a:t>(A, &amp;p, &amp;q);</a:t>
                </a:r>
              </a:p>
              <a:p>
                <a:pPr marL="0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smtClean="0"/>
                  <a:t>while(|</a:t>
                </a:r>
                <a:r>
                  <a:rPr lang="en-US" altLang="zh-TW" sz="3200" i="1" dirty="0" err="1" smtClean="0"/>
                  <a:t>A</a:t>
                </a:r>
                <a:r>
                  <a:rPr lang="en-US" altLang="zh-TW" sz="3200" i="1" baseline="-25000" dirty="0" err="1" smtClean="0"/>
                  <a:t>pq</a:t>
                </a:r>
                <a:r>
                  <a:rPr lang="en-US" altLang="zh-TW" sz="3200" i="1" dirty="0" smtClean="0"/>
                  <a:t>|&gt;</a:t>
                </a:r>
                <a:r>
                  <a:rPr lang="el-GR" altLang="zh-TW" sz="3200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sz="3200" i="1" dirty="0" smtClean="0">
                    <a:latin typeface="Times New Roman"/>
                    <a:cs typeface="Times New Roman"/>
                  </a:rPr>
                  <a:t>) do{</a:t>
                </a:r>
              </a:p>
              <a:p>
                <a:pPr marL="0" lvl="1" indent="0">
                  <a:buNone/>
                </a:pPr>
                <a:r>
                  <a:rPr lang="zh-TW" altLang="en-US" sz="3200" i="1" dirty="0" smtClean="0"/>
                  <a:t>      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/>
                      </a:rPr>
                      <m:t>𝜃</m:t>
                    </m:r>
                    <m:r>
                      <a:rPr lang="en-US" altLang="zh-TW" sz="3200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2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𝑝𝑞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𝑝𝑝</m:t>
                                </m:r>
                              </m:sub>
                            </m:sSub>
                            <m:r>
                              <a:rPr lang="en-US" altLang="zh-TW" sz="32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𝑞𝑞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3200" i="1"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sz="3200" i="1" dirty="0" smtClean="0"/>
                  <a:t>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smtClean="0"/>
                  <a:t>      c = cos(</a:t>
                </a:r>
                <a:r>
                  <a:rPr lang="el-GR" altLang="zh-TW" sz="3200" i="1" dirty="0" smtClean="0"/>
                  <a:t>θ</a:t>
                </a:r>
                <a:r>
                  <a:rPr lang="en-US" altLang="zh-TW" sz="3200" i="1" dirty="0" smtClean="0"/>
                  <a:t>);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smtClean="0"/>
                  <a:t>      s = sin(</a:t>
                </a:r>
                <a:r>
                  <a:rPr lang="el-GR" altLang="zh-TW" sz="3200" i="1" dirty="0" smtClean="0"/>
                  <a:t>θ</a:t>
                </a:r>
                <a:r>
                  <a:rPr lang="en-US" altLang="zh-TW" sz="3200" i="1" dirty="0" smtClean="0"/>
                  <a:t>);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 smtClean="0"/>
                  <a:t>       </a:t>
                </a:r>
                <a:r>
                  <a:rPr lang="en-US" altLang="zh-TW" sz="3200" i="1" dirty="0" err="1" smtClean="0"/>
                  <a:t>update_col_mtx</a:t>
                </a:r>
                <a:r>
                  <a:rPr lang="en-US" altLang="zh-TW" sz="3200" i="1" dirty="0" smtClean="0"/>
                  <a:t>(P, p, q, c, s); // P = P*R;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smtClean="0"/>
                  <a:t>      </a:t>
                </a:r>
                <a:r>
                  <a:rPr lang="en-US" altLang="zh-TW" sz="3200" i="1" dirty="0" err="1" smtClean="0"/>
                  <a:t>update_A_mtx</a:t>
                </a:r>
                <a:r>
                  <a:rPr lang="en-US" altLang="zh-TW" sz="3200" i="1" dirty="0" smtClean="0"/>
                  <a:t>(A, p, q, c, s); //B = R</a:t>
                </a:r>
                <a:r>
                  <a:rPr lang="en-US" altLang="zh-TW" sz="3200" i="1" baseline="30000" dirty="0" smtClean="0"/>
                  <a:t>T</a:t>
                </a:r>
                <a:r>
                  <a:rPr lang="en-US" altLang="zh-TW" sz="3200" i="1" dirty="0" smtClean="0"/>
                  <a:t>*A*R;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/>
                  <a:t> </a:t>
                </a:r>
                <a:r>
                  <a:rPr lang="en-US" altLang="zh-TW" sz="3200" i="1" dirty="0" smtClean="0"/>
                  <a:t>      </a:t>
                </a:r>
                <a:r>
                  <a:rPr lang="en-US" altLang="zh-TW" sz="3200" i="1" dirty="0" err="1"/>
                  <a:t>A</a:t>
                </a:r>
                <a:r>
                  <a:rPr lang="en-US" altLang="zh-TW" sz="3200" i="1" baseline="-25000" dirty="0" err="1"/>
                  <a:t>pq</a:t>
                </a:r>
                <a:r>
                  <a:rPr lang="en-US" altLang="zh-TW" sz="3200" i="1" dirty="0"/>
                  <a:t> = </a:t>
                </a:r>
                <a:r>
                  <a:rPr lang="en-US" altLang="zh-TW" sz="3200" i="1" dirty="0" err="1"/>
                  <a:t>max_off_diag_entry</a:t>
                </a:r>
                <a:r>
                  <a:rPr lang="en-US" altLang="zh-TW" sz="3200" i="1" dirty="0"/>
                  <a:t>(A, &amp;p, &amp;q);</a:t>
                </a:r>
              </a:p>
              <a:p>
                <a:pPr marL="0" lvl="1" indent="0">
                  <a:buNone/>
                </a:pPr>
                <a:r>
                  <a:rPr lang="en-US" altLang="zh-TW" sz="3200" i="1" dirty="0" smtClean="0"/>
                  <a:t> }</a:t>
                </a:r>
                <a:endParaRPr lang="en-US" altLang="zh-TW" sz="3200" i="1" dirty="0"/>
              </a:p>
              <a:p>
                <a:pPr marL="0" indent="0">
                  <a:buNone/>
                </a:pPr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2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86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Revised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i="1" dirty="0" smtClean="0"/>
              <a:t> </a:t>
            </a:r>
            <a:r>
              <a:rPr lang="en-US" altLang="zh-TW" b="1" i="1" dirty="0" err="1" smtClean="0"/>
              <a:t>update_A_mtx</a:t>
            </a:r>
            <a:r>
              <a:rPr lang="en-US" altLang="zh-TW" i="1" dirty="0" smtClean="0"/>
              <a:t>(A</a:t>
            </a:r>
            <a:r>
              <a:rPr lang="en-US" altLang="zh-TW" i="1" dirty="0"/>
              <a:t>, p, q, c, s</a:t>
            </a:r>
            <a:r>
              <a:rPr lang="en-US" altLang="zh-TW" i="1" dirty="0" smtClean="0"/>
              <a:t>) {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for(k=0;k&lt;</a:t>
            </a:r>
            <a:r>
              <a:rPr lang="en-US" altLang="zh-TW" i="1" dirty="0" err="1" smtClean="0"/>
              <a:t>n;k</a:t>
            </a:r>
            <a:r>
              <a:rPr lang="en-US" altLang="zh-TW" i="1" dirty="0"/>
              <a:t>++){</a:t>
            </a:r>
          </a:p>
          <a:p>
            <a:pPr marL="0" indent="0">
              <a:buNone/>
            </a:pPr>
            <a:r>
              <a:rPr lang="en-US" altLang="zh-TW" i="1" dirty="0"/>
              <a:t>     </a:t>
            </a:r>
            <a:r>
              <a:rPr lang="en-US" altLang="zh-TW" i="1" dirty="0" smtClean="0"/>
              <a:t>if(</a:t>
            </a:r>
            <a:r>
              <a:rPr lang="en-US" altLang="zh-TW" i="1" dirty="0" err="1" smtClean="0"/>
              <a:t>k≠p</a:t>
            </a:r>
            <a:r>
              <a:rPr lang="en-US" altLang="zh-TW" i="1" dirty="0" smtClean="0"/>
              <a:t>&amp;&amp;</a:t>
            </a:r>
            <a:r>
              <a:rPr lang="en-US" altLang="zh-TW" i="1" dirty="0" err="1" smtClean="0"/>
              <a:t>k≠q</a:t>
            </a:r>
            <a:r>
              <a:rPr lang="en-US" altLang="zh-TW" i="1" dirty="0" smtClean="0"/>
              <a:t>) </a:t>
            </a:r>
            <a:r>
              <a:rPr lang="en-US" altLang="zh-TW" i="1" dirty="0" err="1" smtClean="0"/>
              <a:t>Bp</a:t>
            </a:r>
            <a:r>
              <a:rPr lang="en-US" altLang="zh-TW" i="1" dirty="0" smtClean="0"/>
              <a:t>[k</a:t>
            </a:r>
            <a:r>
              <a:rPr lang="en-US" altLang="zh-TW" i="1" dirty="0"/>
              <a:t>] = </a:t>
            </a:r>
            <a:r>
              <a:rPr lang="en-US" altLang="zh-TW" i="1" dirty="0" smtClean="0"/>
              <a:t>c*A[k][</a:t>
            </a:r>
            <a:r>
              <a:rPr lang="en-US" altLang="zh-TW" i="1" dirty="0"/>
              <a:t>p</a:t>
            </a:r>
            <a:r>
              <a:rPr lang="en-US" altLang="zh-TW" i="1" dirty="0" smtClean="0"/>
              <a:t>] </a:t>
            </a:r>
            <a:r>
              <a:rPr lang="en-US" altLang="zh-TW" i="1" dirty="0"/>
              <a:t>+</a:t>
            </a:r>
            <a:r>
              <a:rPr lang="en-US" altLang="zh-TW" i="1" dirty="0" smtClean="0"/>
              <a:t> s*A[k][</a:t>
            </a:r>
            <a:r>
              <a:rPr lang="en-US" altLang="zh-TW" i="1" dirty="0"/>
              <a:t>q</a:t>
            </a:r>
            <a:r>
              <a:rPr lang="en-US" altLang="zh-TW" i="1" dirty="0" smtClean="0"/>
              <a:t>];</a:t>
            </a:r>
            <a:endParaRPr lang="en-US" altLang="zh-TW" i="1" dirty="0"/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 if(</a:t>
            </a:r>
            <a:r>
              <a:rPr lang="en-US" altLang="zh-TW" i="1" dirty="0" err="1" smtClean="0"/>
              <a:t>k</a:t>
            </a:r>
            <a:r>
              <a:rPr lang="en-US" altLang="zh-TW" i="1" dirty="0" err="1"/>
              <a:t>≠p</a:t>
            </a:r>
            <a:r>
              <a:rPr lang="en-US" altLang="zh-TW" i="1" dirty="0"/>
              <a:t>&amp;&amp;</a:t>
            </a:r>
            <a:r>
              <a:rPr lang="en-US" altLang="zh-TW" i="1" dirty="0" err="1"/>
              <a:t>k≠q</a:t>
            </a:r>
            <a:r>
              <a:rPr lang="en-US" altLang="zh-TW" i="1" dirty="0"/>
              <a:t>) </a:t>
            </a:r>
            <a:r>
              <a:rPr lang="en-US" altLang="zh-TW" i="1" dirty="0" err="1"/>
              <a:t>Bq</a:t>
            </a:r>
            <a:r>
              <a:rPr lang="en-US" altLang="zh-TW" i="1" dirty="0"/>
              <a:t>[k] = </a:t>
            </a:r>
            <a:r>
              <a:rPr lang="en-US" altLang="zh-TW" i="1" dirty="0" smtClean="0"/>
              <a:t>-s*A[k][</a:t>
            </a:r>
            <a:r>
              <a:rPr lang="en-US" altLang="zh-TW" i="1" dirty="0"/>
              <a:t>p</a:t>
            </a:r>
            <a:r>
              <a:rPr lang="en-US" altLang="zh-TW" i="1" dirty="0" smtClean="0"/>
              <a:t>]+c*A[k][</a:t>
            </a:r>
            <a:r>
              <a:rPr lang="en-US" altLang="zh-TW" i="1" dirty="0"/>
              <a:t>q</a:t>
            </a:r>
            <a:r>
              <a:rPr lang="en-US" altLang="zh-TW" i="1" dirty="0" smtClean="0"/>
              <a:t>];</a:t>
            </a:r>
            <a:endParaRPr lang="en-US" altLang="zh-TW" i="1" dirty="0"/>
          </a:p>
          <a:p>
            <a:pPr marL="0" indent="0">
              <a:buNone/>
            </a:pPr>
            <a:r>
              <a:rPr lang="en-US" altLang="zh-TW" i="1" dirty="0"/>
              <a:t>   }</a:t>
            </a:r>
            <a:endParaRPr lang="en-US" altLang="zh-TW" i="1" dirty="0" smtClean="0"/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 </a:t>
            </a:r>
            <a:r>
              <a:rPr lang="en-US" altLang="zh-TW" i="1" dirty="0" err="1" smtClean="0"/>
              <a:t>Bp</a:t>
            </a:r>
            <a:r>
              <a:rPr lang="en-US" altLang="zh-TW" i="1" dirty="0" smtClean="0"/>
              <a:t>[p] = c*c*A[p][p] + 2.0*s*c*A[p][q] + s*s*A[q][q];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</a:t>
            </a:r>
            <a:r>
              <a:rPr lang="en-US" altLang="zh-TW" i="1" dirty="0" err="1" smtClean="0"/>
              <a:t>Bq</a:t>
            </a:r>
            <a:r>
              <a:rPr lang="en-US" altLang="zh-TW" i="1" dirty="0" smtClean="0"/>
              <a:t>[q] = s*s*A[p][p] - 2.0*s*c*A[p][q] + c*c*A[q][q];</a:t>
            </a:r>
          </a:p>
          <a:p>
            <a:pPr marL="0" indent="0">
              <a:buNone/>
            </a:pPr>
            <a:r>
              <a:rPr lang="en-US" altLang="zh-TW" i="1" dirty="0" smtClean="0"/>
              <a:t>  for(k=0;k&lt;</a:t>
            </a:r>
            <a:r>
              <a:rPr lang="en-US" altLang="zh-TW" i="1" dirty="0" err="1" smtClean="0"/>
              <a:t>n;k</a:t>
            </a:r>
            <a:r>
              <a:rPr lang="en-US" altLang="zh-TW" i="1" dirty="0" smtClean="0"/>
              <a:t>++){</a:t>
            </a:r>
          </a:p>
          <a:p>
            <a:pPr marL="0" indent="0">
              <a:buNone/>
            </a:pPr>
            <a:r>
              <a:rPr lang="en-US" altLang="zh-TW" i="1" dirty="0" smtClean="0"/>
              <a:t>    A[p][k] = A[k][p] = </a:t>
            </a:r>
            <a:r>
              <a:rPr lang="en-US" altLang="zh-TW" i="1" dirty="0" err="1" smtClean="0"/>
              <a:t>Bp</a:t>
            </a:r>
            <a:r>
              <a:rPr lang="en-US" altLang="zh-TW" i="1" dirty="0" smtClean="0"/>
              <a:t>[k];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 A[q][k] = A[k][q] = </a:t>
            </a:r>
            <a:r>
              <a:rPr lang="en-US" altLang="zh-TW" i="1" dirty="0" err="1" smtClean="0"/>
              <a:t>Bq</a:t>
            </a:r>
            <a:r>
              <a:rPr lang="en-US" altLang="zh-TW" i="1" dirty="0" smtClean="0"/>
              <a:t>[k];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}</a:t>
            </a:r>
          </a:p>
          <a:p>
            <a:pPr marL="0" indent="0">
              <a:buNone/>
            </a:pPr>
            <a:r>
              <a:rPr lang="en-US" altLang="zh-TW" i="1" dirty="0"/>
              <a:t> A[p][q] = A[q][p] = 0.0;</a:t>
            </a:r>
            <a:endParaRPr lang="en-US" altLang="zh-TW" i="1" dirty="0" smtClean="0"/>
          </a:p>
          <a:p>
            <a:pPr marL="0" indent="0">
              <a:buNone/>
            </a:pPr>
            <a:r>
              <a:rPr lang="en-US" altLang="zh-TW" i="1" dirty="0"/>
              <a:t>}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4008" y="1628800"/>
                <a:ext cx="4038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3300" dirty="0" smtClean="0"/>
                  <a:t>The analytic equation for updating matrix </a:t>
                </a:r>
                <a:r>
                  <a:rPr lang="en-US" altLang="zh-TW" sz="3300" b="1" i="1" dirty="0" smtClean="0"/>
                  <a:t>A</a:t>
                </a:r>
                <a:r>
                  <a:rPr lang="en-US" altLang="zh-TW" sz="33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sz="33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𝑠𝑐</m:t>
                    </m:r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𝑝𝑝</m:t>
                        </m:r>
                      </m:sub>
                    </m:sSub>
                    <m:r>
                      <a:rPr lang="en-US" altLang="zh-TW" sz="33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𝑠𝑐</m:t>
                    </m:r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𝑞𝑝</m:t>
                        </m:r>
                      </m:sub>
                    </m:sSub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=0.0</m:t>
                    </m:r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𝑝𝑘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𝑘𝑝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𝑝𝑘</m:t>
                          </m:r>
                        </m:sub>
                      </m:sSub>
                      <m:r>
                        <a:rPr lang="en-US" altLang="zh-TW" sz="33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𝑠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𝑞𝑘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TW" sz="33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altLang="zh-TW" sz="33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𝑞𝑘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𝑘𝑞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3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𝑠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𝑝𝑘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𝑞𝑘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TW" sz="33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altLang="zh-TW" sz="33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TW" sz="33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33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sz="3300" dirty="0" smtClean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endParaRPr lang="en-US" altLang="zh-TW" sz="33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endParaRPr lang="en-US" altLang="zh-TW" sz="3300" dirty="0">
                  <a:solidFill>
                    <a:srgbClr val="0070C0"/>
                  </a:solidFill>
                </a:endParaRPr>
              </a:p>
              <a:p>
                <a:r>
                  <a:rPr lang="en-US" altLang="zh-TW" sz="4400" b="1" i="1" dirty="0"/>
                  <a:t>B = R</a:t>
                </a:r>
                <a:r>
                  <a:rPr lang="en-US" altLang="zh-TW" sz="4400" b="1" i="1" baseline="30000" dirty="0"/>
                  <a:t>T</a:t>
                </a:r>
                <a:r>
                  <a:rPr lang="en-US" altLang="zh-TW" sz="4400" b="1" i="1" dirty="0"/>
                  <a:t>AR</a:t>
                </a:r>
                <a:endParaRPr lang="zh-TW" altLang="en-US" sz="4400" b="1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008" y="1628800"/>
                <a:ext cx="4038600" cy="4525963"/>
              </a:xfrm>
              <a:blipFill rotWithShape="1">
                <a:blip r:embed="rId2"/>
                <a:stretch>
                  <a:fillRect l="-2115" t="-1884" r="-1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10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Revised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en-US" altLang="zh-TW" sz="2600" i="1" dirty="0" err="1"/>
              <a:t>update_col_mtx</a:t>
            </a:r>
            <a:r>
              <a:rPr lang="en-US" altLang="zh-TW" sz="2600" i="1" dirty="0"/>
              <a:t>(P, p, q, c, s</a:t>
            </a:r>
            <a:r>
              <a:rPr lang="en-US" altLang="zh-TW" sz="2600" i="1" dirty="0" smtClean="0"/>
              <a:t>){  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for(k=0;k&lt;</a:t>
            </a:r>
            <a:r>
              <a:rPr lang="en-US" altLang="zh-TW" sz="2600" i="1" dirty="0" err="1" smtClean="0"/>
              <a:t>n;k</a:t>
            </a:r>
            <a:r>
              <a:rPr lang="en-US" altLang="zh-TW" sz="2600" i="1" dirty="0" smtClean="0"/>
              <a:t>++){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   </a:t>
            </a:r>
            <a:r>
              <a:rPr lang="en-US" altLang="zh-TW" sz="2600" i="1" dirty="0" err="1" smtClean="0"/>
              <a:t>Qp</a:t>
            </a:r>
            <a:r>
              <a:rPr lang="en-US" altLang="zh-TW" sz="2600" i="1" dirty="0" smtClean="0"/>
              <a:t>[k] = c*P[k][p] + s*P[k][q];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   </a:t>
            </a:r>
            <a:r>
              <a:rPr lang="en-US" altLang="zh-TW" sz="2600" i="1" dirty="0" err="1" smtClean="0"/>
              <a:t>Qq</a:t>
            </a:r>
            <a:r>
              <a:rPr lang="en-US" altLang="zh-TW" sz="2600" i="1" dirty="0" smtClean="0"/>
              <a:t>[k] = -s*P[k][p] + c*P[k][q];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}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for(k=0;k&lt;</a:t>
            </a:r>
            <a:r>
              <a:rPr lang="en-US" altLang="zh-TW" sz="2600" i="1" dirty="0" err="1" smtClean="0"/>
              <a:t>n;k</a:t>
            </a:r>
            <a:r>
              <a:rPr lang="en-US" altLang="zh-TW" sz="2600" i="1" dirty="0" smtClean="0"/>
              <a:t>++){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   P[k][</a:t>
            </a:r>
            <a:r>
              <a:rPr lang="en-US" altLang="zh-TW" sz="2600" i="1" dirty="0"/>
              <a:t>p</a:t>
            </a:r>
            <a:r>
              <a:rPr lang="en-US" altLang="zh-TW" sz="2600" i="1" dirty="0" smtClean="0"/>
              <a:t>] = </a:t>
            </a:r>
            <a:r>
              <a:rPr lang="en-US" altLang="zh-TW" sz="2600" i="1" dirty="0" err="1" smtClean="0"/>
              <a:t>Qp</a:t>
            </a:r>
            <a:r>
              <a:rPr lang="en-US" altLang="zh-TW" sz="2600" i="1" dirty="0" smtClean="0"/>
              <a:t>[k];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   P[k][q] = </a:t>
            </a:r>
            <a:r>
              <a:rPr lang="en-US" altLang="zh-TW" sz="2600" i="1" dirty="0" err="1" smtClean="0"/>
              <a:t>Qq</a:t>
            </a:r>
            <a:r>
              <a:rPr lang="en-US" altLang="zh-TW" sz="2600" i="1" dirty="0" smtClean="0"/>
              <a:t>[k];</a:t>
            </a:r>
          </a:p>
          <a:p>
            <a:pPr marL="0" lvl="1" indent="0">
              <a:buNone/>
            </a:pPr>
            <a:r>
              <a:rPr lang="en-US" altLang="zh-TW" sz="2600" i="1" dirty="0"/>
              <a:t> </a:t>
            </a:r>
            <a:r>
              <a:rPr lang="en-US" altLang="zh-TW" sz="2600" i="1" dirty="0" smtClean="0"/>
              <a:t> }</a:t>
            </a:r>
          </a:p>
          <a:p>
            <a:pPr marL="0" lvl="1" indent="0">
              <a:buNone/>
            </a:pPr>
            <a:r>
              <a:rPr lang="en-US" altLang="zh-TW" sz="2600" i="1" dirty="0"/>
              <a:t>}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4000" dirty="0"/>
                  <a:t>The analytic equation for updating matrix </a:t>
                </a:r>
                <a:r>
                  <a:rPr lang="en-US" altLang="zh-TW" sz="4000" b="1" i="1" dirty="0" smtClean="0"/>
                  <a:t>P</a:t>
                </a:r>
                <a:r>
                  <a:rPr lang="en-US" altLang="zh-TW" sz="4000" dirty="0" smtClean="0"/>
                  <a:t>:</a:t>
                </a:r>
                <a:endParaRPr lang="en-US" altLang="zh-TW" sz="4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</m:oMath>
                </a14:m>
                <a:r>
                  <a:rPr lang="en-US" altLang="zh-TW" sz="2900" dirty="0">
                    <a:solidFill>
                      <a:srgbClr val="FF0000"/>
                    </a:solidFill>
                  </a:rPr>
                  <a:t>, </a:t>
                </a:r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sz="29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900" dirty="0" smtClean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sz="2900" dirty="0">
                    <a:solidFill>
                      <a:srgbClr val="FF000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900" i="1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𝑘𝑞</m:t>
                        </m:r>
                      </m:sub>
                    </m:sSub>
                  </m:oMath>
                </a14:m>
                <a:r>
                  <a:rPr lang="en-US" altLang="zh-TW" sz="2900" dirty="0">
                    <a:solidFill>
                      <a:srgbClr val="FF0000"/>
                    </a:solidFill>
                  </a:rPr>
                  <a:t>, </a:t>
                </a:r>
                <a:endParaRPr lang="en-US" altLang="zh-TW" sz="29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sz="29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900" dirty="0" smtClean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29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sz="2900" dirty="0">
                    <a:solidFill>
                      <a:srgbClr val="FF0000"/>
                    </a:solidFill>
                  </a:rPr>
                  <a:t>,</a:t>
                </a:r>
                <a:endParaRPr lang="en-US" altLang="zh-TW" sz="2900" dirty="0"/>
              </a:p>
              <a:p>
                <a:pPr lvl="1"/>
                <a:r>
                  <a:rPr lang="en-US" altLang="zh-TW" sz="2900" dirty="0"/>
                  <a:t>Other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9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29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9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900" dirty="0"/>
                  <a:t>.</a:t>
                </a:r>
                <a:endParaRPr lang="en-US" altLang="zh-TW" sz="2900" dirty="0" smtClean="0"/>
              </a:p>
              <a:p>
                <a:pPr lvl="1"/>
                <a:endParaRPr lang="zh-TW" altLang="en-US" sz="2900" dirty="0"/>
              </a:p>
              <a:p>
                <a:r>
                  <a:rPr lang="en-US" altLang="zh-TW" sz="3600" b="1" i="1" dirty="0" smtClean="0"/>
                  <a:t>P </a:t>
                </a:r>
                <a:r>
                  <a:rPr lang="en-US" altLang="zh-TW" sz="3600" b="1" i="1" dirty="0"/>
                  <a:t>= P*R;</a:t>
                </a:r>
                <a:endParaRPr lang="zh-TW" altLang="en-US" sz="3600" b="1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4230" t="-3100" r="-4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7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Each iteration needs O(n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/2) steps.</a:t>
                </a:r>
              </a:p>
              <a:p>
                <a:pPr lvl="1"/>
                <a:r>
                  <a:rPr lang="en-US" altLang="zh-TW" dirty="0" smtClean="0"/>
                  <a:t>For finding the entry with the max magnitude.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Theorem: Jacobi method always converges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Proof:</a:t>
                </a:r>
              </a:p>
              <a:p>
                <a:pPr lvl="1"/>
                <a:r>
                  <a:rPr lang="en-US" altLang="zh-TW" dirty="0" smtClean="0"/>
                  <a:t>Compute the sum of the squares of the lower off-diagonal entries after the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iteration: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914400" lvl="1" indent="-457200"/>
                <a:r>
                  <a:rPr lang="en-US" altLang="zh-TW" dirty="0" smtClean="0"/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914400" lvl="1" indent="-457200"/>
                <a:r>
                  <a:rPr lang="en-US" altLang="zh-TW" dirty="0" smtClean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514350" indent="-457200"/>
                <a:endParaRPr lang="en-US" altLang="zh-TW" dirty="0" smtClean="0"/>
              </a:p>
              <a:p>
                <a:pPr marL="514350" indent="-457200"/>
                <a:r>
                  <a:rPr lang="en-US" altLang="zh-TW" dirty="0" smtClean="0"/>
                  <a:t>Jacobi method converges faster, if the multiplicities of some eigenvalues are greater than 1. (duplicated eigenvalues)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Theorem: Jacobi method converges, at least, linearly. </a:t>
                </a:r>
              </a:p>
              <a:p>
                <a:pPr lvl="1"/>
                <a:r>
                  <a:rPr lang="en-US" altLang="zh-TW" dirty="0" smtClean="0"/>
                  <a:t>Time complexity =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box>
                          <m:box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box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Proof: omitted.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Revised method</a:t>
                </a:r>
              </a:p>
              <a:p>
                <a:pPr lvl="1"/>
                <a:r>
                  <a:rPr lang="en-US" altLang="zh-TW" dirty="0" smtClean="0"/>
                  <a:t>Computing the arctangent, cosine and sine values causing numerical errors.</a:t>
                </a:r>
              </a:p>
              <a:p>
                <a:pPr lvl="1"/>
                <a:r>
                  <a:rPr lang="en-US" altLang="zh-TW" dirty="0" smtClean="0"/>
                  <a:t>Can we compute c and s by using a Newton method?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s</m:t>
                          </m:r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2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fName>
                        <m:e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zh-TW" sz="2200" dirty="0" smtClean="0">
                  <a:solidFill>
                    <a:srgbClr val="0070C0"/>
                  </a:solidFill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2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use Given’s rotation to perform similarity transformation.</a:t>
            </a:r>
          </a:p>
          <a:p>
            <a:r>
              <a:rPr lang="en-US" altLang="zh-TW" dirty="0" smtClean="0"/>
              <a:t>After a sequence of transformations, matrix A is </a:t>
            </a:r>
            <a:r>
              <a:rPr lang="en-US" altLang="zh-TW" dirty="0" err="1" smtClean="0"/>
              <a:t>diagonalized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Jacobi method computes all eigenvalues and eigenvector in one process.</a:t>
            </a:r>
          </a:p>
          <a:p>
            <a:r>
              <a:rPr lang="en-US" altLang="zh-TW" dirty="0" smtClean="0"/>
              <a:t>Jacobi method always converges for </a:t>
            </a:r>
            <a:r>
              <a:rPr lang="en-US" altLang="zh-TW" smtClean="0"/>
              <a:t>symmetric matrices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4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 our Algorithms &amp; Data Structures textbooks for the following topics:</a:t>
            </a:r>
          </a:p>
          <a:p>
            <a:pPr lvl="1"/>
            <a:r>
              <a:rPr lang="en-US" altLang="zh-TW" dirty="0" smtClean="0"/>
              <a:t>Max-heap, priority queues</a:t>
            </a:r>
          </a:p>
          <a:p>
            <a:pPr lvl="1"/>
            <a:r>
              <a:rPr lang="en-US" altLang="zh-TW" dirty="0" smtClean="0"/>
              <a:t>Heap-sort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5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Similarity 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Theorem: If matrix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is invertible, the following transformation preserves the </a:t>
                </a:r>
                <a:r>
                  <a:rPr lang="en-US" altLang="zh-TW" dirty="0" smtClean="0"/>
                  <a:t>eigenvalues </a:t>
                </a:r>
                <a:r>
                  <a:rPr lang="en-US" altLang="zh-TW" dirty="0"/>
                  <a:t>of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𝐴𝑃</m:t>
                    </m:r>
                  </m:oMath>
                </a14:m>
                <a:r>
                  <a:rPr lang="en-US" altLang="zh-TW" dirty="0" smtClean="0"/>
                  <a:t>. (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similarity transformation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Theorem: Let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𝐵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𝐴𝑃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be </a:t>
                </a:r>
                <a:r>
                  <a:rPr lang="en-US" altLang="zh-TW" dirty="0"/>
                  <a:t>an eigenvector of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.  Then </a:t>
                </a:r>
                <a:r>
                  <a:rPr lang="en-US" altLang="zh-TW" i="1" dirty="0"/>
                  <a:t>y = P</a:t>
                </a:r>
                <a:r>
                  <a:rPr lang="en-US" altLang="zh-TW" i="1" baseline="30000" dirty="0"/>
                  <a:t>-1</a:t>
                </a:r>
                <a:r>
                  <a:rPr lang="en-US" altLang="zh-TW" i="1" dirty="0"/>
                  <a:t>x </a:t>
                </a:r>
                <a:r>
                  <a:rPr lang="en-US" altLang="zh-TW" dirty="0"/>
                  <a:t>is an eigenvector of </a:t>
                </a:r>
                <a:r>
                  <a:rPr lang="en-US" altLang="zh-TW" i="1" dirty="0"/>
                  <a:t>B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Proof: see lecture_70 </a:t>
                </a:r>
                <a:r>
                  <a:rPr lang="en-US" altLang="zh-TW" dirty="0" err="1" smtClean="0"/>
                  <a:t>EigenSystem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Diagonalization by Similarity Transformations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be a diagonal matrix, which is obtained by using a sequence of similarity transformations: </a:t>
                </a:r>
              </a:p>
              <a:p>
                <a:pPr marL="1200150" lvl="3" indent="-342900"/>
                <a:endParaRPr lang="en-US" altLang="zh-TW" dirty="0" smtClean="0"/>
              </a:p>
              <a:p>
                <a:pPr marL="4000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𝐷</m:t>
                    </m:r>
                    <m:r>
                      <a:rPr lang="en-US" altLang="zh-TW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 smtClean="0"/>
                  <a:t>  </a:t>
                </a:r>
              </a:p>
              <a:p>
                <a:pPr marL="4000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. </a:t>
                </a:r>
              </a:p>
              <a:p>
                <a:pPr marL="400050" lvl="2" indent="0">
                  <a:buNone/>
                </a:pPr>
                <a:endParaRPr lang="en-US" altLang="zh-TW" sz="2800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/>
                  <a:t>And we have,</a:t>
                </a:r>
                <a:endParaRPr lang="en-US" altLang="zh-TW" sz="3200" dirty="0"/>
              </a:p>
              <a:p>
                <a:pPr marL="4000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pPr marL="1314450" lvl="4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Diagonalization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800" dirty="0" smtClean="0"/>
                  <a:t>Theorem: </a:t>
                </a:r>
              </a:p>
              <a:p>
                <a:pPr marL="457200" lvl="1" indent="0">
                  <a:buNone/>
                </a:pPr>
                <a:r>
                  <a:rPr lang="en-US" altLang="zh-TW" sz="2600" dirty="0" smtClean="0"/>
                  <a:t>If matrix </a:t>
                </a:r>
                <a:r>
                  <a:rPr lang="en-US" altLang="zh-TW" sz="2600" b="1" i="1" dirty="0" smtClean="0"/>
                  <a:t>A</a:t>
                </a:r>
                <a:r>
                  <a:rPr lang="en-US" altLang="zh-TW" sz="2600" dirty="0" smtClean="0"/>
                  <a:t> can  be </a:t>
                </a:r>
                <a:r>
                  <a:rPr lang="en-US" altLang="zh-TW" sz="2600" dirty="0" err="1" smtClean="0"/>
                  <a:t>diagonalized</a:t>
                </a:r>
                <a:r>
                  <a:rPr lang="en-US" altLang="zh-TW" sz="2600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latin typeface="Cambria Math"/>
                      </a:rPr>
                      <m:t>𝑃𝐷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600" dirty="0" smtClean="0"/>
                  <a:t>. Then matrix </a:t>
                </a:r>
                <a:r>
                  <a:rPr lang="en-US" altLang="zh-TW" sz="2600" b="1" i="1" dirty="0" smtClean="0"/>
                  <a:t>D</a:t>
                </a:r>
                <a:r>
                  <a:rPr lang="en-US" altLang="zh-TW" sz="2600" dirty="0" smtClean="0"/>
                  <a:t> is the diagonal matrix of the eigenvalues and matrix </a:t>
                </a:r>
                <a:r>
                  <a:rPr lang="en-US" altLang="zh-TW" sz="2600" b="1" i="1" dirty="0" smtClean="0"/>
                  <a:t>P</a:t>
                </a:r>
                <a:r>
                  <a:rPr lang="en-US" altLang="zh-TW" sz="2600" dirty="0" smtClean="0"/>
                  <a:t> is the column matrix of the eigenvectors of </a:t>
                </a:r>
                <a:r>
                  <a:rPr lang="en-US" altLang="zh-TW" sz="2600" i="1" dirty="0" smtClean="0"/>
                  <a:t>A</a:t>
                </a:r>
                <a:r>
                  <a:rPr lang="en-US" altLang="zh-TW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Proof:</a:t>
                </a:r>
                <a:endParaRPr lang="en-US" altLang="zh-TW" sz="28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𝐷</m:t>
                      </m:r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𝐴𝑃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𝑃𝐷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𝐷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1" indent="-457200"/>
                <a:r>
                  <a:rPr lang="en-US" altLang="zh-TW" b="1" i="1" dirty="0" smtClean="0"/>
                  <a:t>D</a:t>
                </a:r>
                <a:r>
                  <a:rPr lang="en-US" altLang="zh-TW" dirty="0" smtClean="0"/>
                  <a:t> is a basic column-operation matrix.</a:t>
                </a:r>
              </a:p>
              <a:p>
                <a:pPr marL="857250" lvl="1" indent="-457200"/>
                <a:r>
                  <a:rPr lang="en-US" altLang="zh-TW" dirty="0" smtClean="0"/>
                  <a:t>It multiplies the columns of </a:t>
                </a:r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by its diagonal entries.</a:t>
                </a:r>
              </a:p>
              <a:p>
                <a:pPr marL="857250" lvl="1" indent="-457200"/>
                <a:r>
                  <a:rPr lang="en-US" altLang="zh-TW" dirty="0" smtClean="0"/>
                  <a:t>Let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 be the </a:t>
                </a:r>
                <a:r>
                  <a:rPr lang="en-US" altLang="zh-TW" i="1" dirty="0" err="1" smtClean="0"/>
                  <a:t>i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column of </a:t>
                </a:r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</m:t>
                      </m:r>
                      <m:r>
                        <a:rPr lang="en-US" altLang="zh-TW" b="0" i="1" smtClean="0">
                          <a:latin typeface="Cambria Math"/>
                        </a:rPr>
                        <m:t>∗</m:t>
                      </m:r>
                      <m:r>
                        <a:rPr lang="en-US" altLang="zh-TW" b="0" i="1" smtClean="0">
                          <a:latin typeface="Cambria Math"/>
                        </a:rPr>
                        <m:t>𝑝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∗</m:t>
                      </m:r>
                      <m:r>
                        <a:rPr lang="en-US" altLang="zh-TW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zh-TW" dirty="0" smtClean="0"/>
              </a:p>
              <a:p>
                <a:pPr marL="857250" lvl="1" indent="-457200"/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5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Ideas of Jacobi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Precondition: Assume matrix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symmetric.</a:t>
                </a:r>
              </a:p>
              <a:p>
                <a:r>
                  <a:rPr lang="en-US" altLang="zh-TW" dirty="0" smtClean="0"/>
                  <a:t>Basic ideas of Jacobi method:</a:t>
                </a:r>
              </a:p>
              <a:p>
                <a:pPr lvl="1"/>
                <a:r>
                  <a:rPr lang="en-US" altLang="zh-TW" dirty="0" smtClean="0"/>
                  <a:t>By using a series of similarity transformations, we convert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into a diagonal matrix </a:t>
                </a:r>
                <a:r>
                  <a:rPr lang="en-US" altLang="zh-TW" b="1" i="1" dirty="0" smtClean="0"/>
                  <a:t>D</a:t>
                </a:r>
                <a:r>
                  <a:rPr lang="en-US" altLang="zh-TW" dirty="0" smtClean="0"/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𝐷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𝐴𝑃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Then, we can compute all eigenvalues and </a:t>
                </a:r>
                <a:r>
                  <a:rPr lang="en-US" altLang="zh-TW" dirty="0" err="1" smtClean="0"/>
                  <a:t>eignevectors</a:t>
                </a:r>
                <a:r>
                  <a:rPr lang="en-US" altLang="zh-TW" dirty="0" smtClean="0"/>
                  <a:t> in one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2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Given’s Rotational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600200"/>
                <a:ext cx="4497301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Basic terms: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l-GR" altLang="zh-TW" i="1" dirty="0" smtClean="0"/>
                  <a:t>θ</a:t>
                </a:r>
                <a:r>
                  <a:rPr lang="en-US" altLang="zh-TW" dirty="0" smtClean="0"/>
                  <a:t>: rotational angle in radians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: cos(</a:t>
                </a:r>
                <a:r>
                  <a:rPr lang="el-GR" altLang="zh-TW" dirty="0" smtClean="0">
                    <a:solidFill>
                      <a:srgbClr val="C00000"/>
                    </a:solidFill>
                  </a:rPr>
                  <a:t>θ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),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: sin(</a:t>
                </a:r>
                <a:r>
                  <a:rPr lang="el-GR" altLang="zh-TW" dirty="0" smtClean="0">
                    <a:solidFill>
                      <a:srgbClr val="C00000"/>
                    </a:solidFill>
                  </a:rPr>
                  <a:t>θ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Definition: a Given’s rotational matrix is defined as:</a:t>
                </a:r>
              </a:p>
              <a:p>
                <a:pPr marL="0" indent="0">
                  <a:buNone/>
                </a:pPr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.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Construction method: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solidFill>
                      <a:srgbClr val="C00000"/>
                    </a:solidFill>
                  </a:rPr>
                  <a:t>R = I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altLang="zh-TW" dirty="0" smtClean="0"/>
                  <a:t>//an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identity matrix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solidFill>
                      <a:srgbClr val="C00000"/>
                    </a:solidFill>
                  </a:rPr>
                  <a:t>R[p][p] = R[q][q] = c; 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solidFill>
                      <a:srgbClr val="C00000"/>
                    </a:solidFill>
                  </a:rPr>
                  <a:t>R[p][q] = s; 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solidFill>
                      <a:srgbClr val="C00000"/>
                    </a:solidFill>
                  </a:rPr>
                  <a:t>R[q][p] = -s; </a:t>
                </a:r>
                <a:endParaRPr lang="zh-TW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600200"/>
                <a:ext cx="4497301" cy="4525963"/>
              </a:xfrm>
              <a:blipFill>
                <a:blip r:embed="rId2"/>
                <a:stretch>
                  <a:fillRect l="-1220" t="-2156" r="-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Format of Given’s rotational matrix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305" y="2395134"/>
            <a:ext cx="3212690" cy="2936093"/>
            <a:chOff x="5208022" y="3029577"/>
            <a:chExt cx="3212690" cy="2936093"/>
          </a:xfrm>
        </p:grpSpPr>
        <p:sp>
          <p:nvSpPr>
            <p:cNvPr id="6" name="矩形 5"/>
            <p:cNvSpPr/>
            <p:nvPr/>
          </p:nvSpPr>
          <p:spPr>
            <a:xfrm>
              <a:off x="5508104" y="3645024"/>
              <a:ext cx="223224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5508104" y="4077072"/>
              <a:ext cx="22322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508104" y="5013176"/>
              <a:ext cx="22322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12160" y="3645024"/>
              <a:ext cx="0" cy="1944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508104" y="3645024"/>
              <a:ext cx="2232248" cy="19442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092280" y="3645024"/>
              <a:ext cx="0" cy="1944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862119" y="55720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p</a:t>
              </a:r>
              <a:endParaRPr lang="zh-TW" altLang="en-US" i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08022" y="3892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p</a:t>
              </a:r>
              <a:endParaRPr lang="zh-TW" altLang="en-US" i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42875" y="55963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q</a:t>
              </a:r>
              <a:endParaRPr lang="zh-TW" altLang="en-US" i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08022" y="48285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q</a:t>
              </a:r>
              <a:endParaRPr lang="zh-TW" altLang="en-US" i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37139" y="4005064"/>
              <a:ext cx="150041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17259" y="4941168"/>
              <a:ext cx="150041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011393" y="4012070"/>
              <a:ext cx="150041" cy="144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37138" y="4947391"/>
              <a:ext cx="150041" cy="1440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18"/>
            <p:cNvSpPr/>
            <p:nvPr/>
          </p:nvSpPr>
          <p:spPr>
            <a:xfrm>
              <a:off x="5508104" y="3166865"/>
              <a:ext cx="150041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5237" y="3029577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cos(</a:t>
              </a:r>
              <a:r>
                <a:rPr lang="el-GR" altLang="zh-TW" dirty="0" smtClean="0"/>
                <a:t>θ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24" name="矩形 20"/>
            <p:cNvSpPr/>
            <p:nvPr/>
          </p:nvSpPr>
          <p:spPr>
            <a:xfrm>
              <a:off x="6516212" y="3150422"/>
              <a:ext cx="150041" cy="144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5301" y="303776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-sin(</a:t>
              </a:r>
              <a:r>
                <a:rPr lang="el-GR" altLang="zh-TW" dirty="0" smtClean="0"/>
                <a:t>θ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26" name="矩形 21"/>
            <p:cNvSpPr/>
            <p:nvPr/>
          </p:nvSpPr>
          <p:spPr>
            <a:xfrm>
              <a:off x="7465722" y="3151982"/>
              <a:ext cx="150041" cy="1440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696" y="3029577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sin(</a:t>
              </a:r>
              <a:r>
                <a:rPr lang="el-GR" altLang="zh-TW" dirty="0" smtClean="0"/>
                <a:t>θ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Notes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The Given’s rotational matrix is post-multiplied with the target matrix.</a:t>
                </a:r>
              </a:p>
              <a:p>
                <a:r>
                  <a:rPr lang="en-US" altLang="zh-TW" dirty="0" smtClean="0"/>
                  <a:t>Therefore, it is a column-operation matrix.</a:t>
                </a:r>
              </a:p>
              <a:p>
                <a:r>
                  <a:rPr lang="en-US" altLang="zh-TW" dirty="0" smtClean="0"/>
                  <a:t>It is the transport matrix of a rotational matrix, used in Computer Graphics.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𝑝</m:t>
                        </m:r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𝑞</m:t>
                        </m:r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zh-TW" altLang="en-US" sz="22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600" dirty="0" smtClean="0"/>
                  <a:t> </a:t>
                </a:r>
                <a:r>
                  <a:rPr lang="en-US" altLang="zh-TW" sz="2600" dirty="0" smtClean="0"/>
                  <a:t>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𝑝</m:t>
                        </m:r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𝑞</m:t>
                        </m:r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zh-TW" altLang="en-US" sz="22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2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2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7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P1: the Given’s matrix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 is an orthonormal matrix.</a:t>
                </a:r>
              </a:p>
              <a:p>
                <a:pPr lvl="1"/>
                <a:r>
                  <a:rPr lang="en-US" altLang="zh-TW" dirty="0" smtClean="0"/>
                  <a:t>All columns are unit vectors.</a:t>
                </a:r>
              </a:p>
              <a:p>
                <a:pPr lvl="1"/>
                <a:r>
                  <a:rPr lang="en-US" altLang="zh-TW" dirty="0" smtClean="0"/>
                  <a:t>All rows are unit vectors.</a:t>
                </a:r>
              </a:p>
              <a:p>
                <a:pPr lvl="1"/>
                <a:r>
                  <a:rPr lang="en-US" altLang="zh-TW" dirty="0" smtClean="0"/>
                  <a:t>The columns are mutually orthogonal.</a:t>
                </a:r>
              </a:p>
              <a:p>
                <a:pPr lvl="1"/>
                <a:r>
                  <a:rPr lang="en-US" altLang="zh-TW" dirty="0" smtClean="0"/>
                  <a:t>The rows are mutually orthogonal.</a:t>
                </a:r>
              </a:p>
              <a:p>
                <a:pPr lvl="1"/>
                <a:r>
                  <a:rPr lang="en-US" altLang="zh-TW" dirty="0" smtClean="0"/>
                  <a:t>The inverse matrix = the transpose matrix.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determinant of </a:t>
                </a:r>
                <a:r>
                  <a:rPr lang="en-US" altLang="zh-TW" b="1" i="1" dirty="0" smtClean="0"/>
                  <a:t>R</a:t>
                </a:r>
                <a:r>
                  <a:rPr lang="en-US" altLang="zh-TW" dirty="0" smtClean="0"/>
                  <a:t> = 1.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Jacobi Eigenvalues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1137</Words>
  <Application>Microsoft Office PowerPoint</Application>
  <PresentationFormat>On-screen Show (4:3)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Jacobi Method</vt:lpstr>
      <vt:lpstr>Outline</vt:lpstr>
      <vt:lpstr>Review: Similarity Transformation</vt:lpstr>
      <vt:lpstr>Diagonalization by Similarity Transformations</vt:lpstr>
      <vt:lpstr>Review: Diagonalization</vt:lpstr>
      <vt:lpstr>Basic Ideas of Jacobi Method</vt:lpstr>
      <vt:lpstr>Given’s Rotational Matrix</vt:lpstr>
      <vt:lpstr>Some Notes</vt:lpstr>
      <vt:lpstr>Basic Properties</vt:lpstr>
      <vt:lpstr>Basic Properties</vt:lpstr>
      <vt:lpstr>The Transformation Matrix</vt:lpstr>
      <vt:lpstr>Similarity Transformation using Given’s Matrix</vt:lpstr>
      <vt:lpstr>Rotational Angle of Given’s Matrix</vt:lpstr>
      <vt:lpstr>The Primitive Algorithm</vt:lpstr>
      <vt:lpstr>Improvement</vt:lpstr>
      <vt:lpstr>Improvement</vt:lpstr>
      <vt:lpstr>Improvement</vt:lpstr>
      <vt:lpstr>Improvement</vt:lpstr>
      <vt:lpstr>Improvements</vt:lpstr>
      <vt:lpstr>The Revised Algorithm</vt:lpstr>
      <vt:lpstr>The Revised Algorithm</vt:lpstr>
      <vt:lpstr>The Revised Algorithm</vt:lpstr>
      <vt:lpstr>Time Complexity Analysis</vt:lpstr>
      <vt:lpstr>Converge Rate</vt:lpstr>
      <vt:lpstr>Conclusion</vt:lpstr>
      <vt:lpstr>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Jacobi Method</dc:title>
  <dc:creator>guest123</dc:creator>
  <cp:lastModifiedBy>guest123</cp:lastModifiedBy>
  <cp:revision>56</cp:revision>
  <dcterms:created xsi:type="dcterms:W3CDTF">2017-07-09T07:08:00Z</dcterms:created>
  <dcterms:modified xsi:type="dcterms:W3CDTF">2018-12-24T02:35:12Z</dcterms:modified>
</cp:coreProperties>
</file>