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5" r:id="rId10"/>
    <p:sldId id="264" r:id="rId11"/>
    <p:sldId id="261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Lanczos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Using Householder Reflection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6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Eliminating the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Column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 be the j-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column.</a:t>
                </a:r>
              </a:p>
              <a:p>
                <a:r>
                  <a:rPr lang="en-US" altLang="zh-TW" dirty="0" smtClean="0"/>
                  <a:t>Construct </a:t>
                </a:r>
                <a:r>
                  <a:rPr lang="en-US" altLang="zh-TW" i="1" dirty="0" err="1" smtClean="0"/>
                  <a:t>H</a:t>
                </a:r>
                <a:r>
                  <a:rPr lang="en-US" altLang="zh-TW" i="1" baseline="-25000" dirty="0" err="1" smtClean="0"/>
                  <a:t>j</a:t>
                </a:r>
                <a:r>
                  <a:rPr lang="en-US" altLang="zh-TW" dirty="0" smtClean="0"/>
                  <a:t> which eliminates the entry below 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-25000" dirty="0" smtClean="0"/>
                  <a:t>j+1,j</a:t>
                </a:r>
                <a:r>
                  <a:rPr lang="en-US" altLang="zh-TW" dirty="0" smtClean="0"/>
                  <a:t>.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,…,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algorithm of creating </a:t>
                </a:r>
                <a:r>
                  <a:rPr lang="en-US" altLang="zh-TW" i="1" dirty="0" err="1" smtClean="0"/>
                  <a:t>H</a:t>
                </a:r>
                <a:r>
                  <a:rPr lang="en-US" altLang="zh-TW" i="1" baseline="-25000" dirty="0" err="1" smtClean="0"/>
                  <a:t>j</a:t>
                </a:r>
                <a:r>
                  <a:rPr lang="en-US" altLang="zh-TW" dirty="0" smtClean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[0,…,0,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±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𝐼</m:t>
                    </m:r>
                    <m:r>
                      <a:rPr lang="en-US" altLang="zh-TW" i="1">
                        <a:latin typeface="Cambria Math"/>
                      </a:rPr>
                      <m:t>−2(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</m:den>
                    </m:f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364088" y="3356992"/>
            <a:ext cx="2777480" cy="2016224"/>
            <a:chOff x="5436096" y="3645024"/>
            <a:chExt cx="2777480" cy="2016224"/>
          </a:xfrm>
        </p:grpSpPr>
        <p:sp>
          <p:nvSpPr>
            <p:cNvPr id="6" name="Left Brace 5"/>
            <p:cNvSpPr/>
            <p:nvPr/>
          </p:nvSpPr>
          <p:spPr>
            <a:xfrm>
              <a:off x="5436096" y="3645024"/>
              <a:ext cx="360040" cy="20162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7816552" y="3645024"/>
              <a:ext cx="397024" cy="20162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796136" y="3789040"/>
              <a:ext cx="2016224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96136" y="4077072"/>
              <a:ext cx="648072" cy="5760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80212" y="4653136"/>
              <a:ext cx="31812" cy="8904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04148" y="3782864"/>
              <a:ext cx="648072" cy="5760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804248" y="4365104"/>
              <a:ext cx="10081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387008" y="4591385"/>
              <a:ext cx="125016" cy="1440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12236" y="4279280"/>
              <a:ext cx="125016" cy="1440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610350" y="4762500"/>
              <a:ext cx="952500" cy="781050"/>
            </a:xfrm>
            <a:custGeom>
              <a:avLst/>
              <a:gdLst>
                <a:gd name="connsiteX0" fmla="*/ 0 w 952500"/>
                <a:gd name="connsiteY0" fmla="*/ 0 h 781050"/>
                <a:gd name="connsiteX1" fmla="*/ 952500 w 952500"/>
                <a:gd name="connsiteY1" fmla="*/ 771525 h 781050"/>
                <a:gd name="connsiteX2" fmla="*/ 28575 w 952500"/>
                <a:gd name="connsiteY2" fmla="*/ 781050 h 781050"/>
                <a:gd name="connsiteX3" fmla="*/ 0 w 952500"/>
                <a:gd name="connsiteY3" fmla="*/ 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781050">
                  <a:moveTo>
                    <a:pt x="0" y="0"/>
                  </a:moveTo>
                  <a:lnTo>
                    <a:pt x="952500" y="771525"/>
                  </a:lnTo>
                  <a:lnTo>
                    <a:pt x="28575" y="781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6864769" y="4487069"/>
              <a:ext cx="952500" cy="781050"/>
            </a:xfrm>
            <a:custGeom>
              <a:avLst/>
              <a:gdLst>
                <a:gd name="connsiteX0" fmla="*/ 0 w 952500"/>
                <a:gd name="connsiteY0" fmla="*/ 0 h 781050"/>
                <a:gd name="connsiteX1" fmla="*/ 952500 w 952500"/>
                <a:gd name="connsiteY1" fmla="*/ 771525 h 781050"/>
                <a:gd name="connsiteX2" fmla="*/ 28575 w 952500"/>
                <a:gd name="connsiteY2" fmla="*/ 781050 h 781050"/>
                <a:gd name="connsiteX3" fmla="*/ 0 w 952500"/>
                <a:gd name="connsiteY3" fmla="*/ 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781050">
                  <a:moveTo>
                    <a:pt x="0" y="0"/>
                  </a:moveTo>
                  <a:lnTo>
                    <a:pt x="952500" y="771525"/>
                  </a:lnTo>
                  <a:lnTo>
                    <a:pt x="28575" y="781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95597" y="473540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0</a:t>
              </a:r>
              <a:endParaRPr lang="zh-TW" altLang="en-US" sz="2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04499" y="365228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0</a:t>
              </a:r>
              <a:endParaRPr lang="zh-TW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Tri-diagonalization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 for(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=0;i&lt;=n-2;i++){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//create vector v[].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:r>
                  <a:rPr lang="en-US" altLang="zh-TW" dirty="0" err="1" smtClean="0"/>
                  <a:t>create_vector_v</a:t>
                </a:r>
                <a:r>
                  <a:rPr lang="en-US" altLang="zh-TW" dirty="0" smtClean="0"/>
                  <a:t>(A, v, n,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:r>
                  <a:rPr lang="en-US" altLang="zh-TW" dirty="0" err="1" smtClean="0"/>
                  <a:t>vTv</a:t>
                </a:r>
                <a:r>
                  <a:rPr lang="en-US" altLang="zh-TW" dirty="0" smtClean="0"/>
                  <a:t> = &lt;v, v&gt;;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//modify columns and rows.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for(j=</a:t>
                </a:r>
                <a:r>
                  <a:rPr lang="en-US" altLang="zh-TW" dirty="0" err="1"/>
                  <a:t>i</a:t>
                </a:r>
                <a:r>
                  <a:rPr lang="en-US" altLang="zh-TW" dirty="0" err="1" smtClean="0"/>
                  <a:t>;j</a:t>
                </a:r>
                <a:r>
                  <a:rPr lang="en-US" altLang="zh-TW" dirty="0" smtClean="0"/>
                  <a:t>&lt;=n-2;j++){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//Retrieve the row (or column).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//Vector t = the current row (or col.).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en-US" altLang="zh-TW" dirty="0" err="1" smtClean="0"/>
                  <a:t>create_vector_t</a:t>
                </a:r>
                <a:r>
                  <a:rPr lang="en-US" altLang="zh-TW" dirty="0" smtClean="0"/>
                  <a:t>( A, t, n,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, j);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en-US" altLang="zh-TW" dirty="0" err="1" smtClean="0"/>
                  <a:t>vTt</a:t>
                </a:r>
                <a:r>
                  <a:rPr lang="en-US" altLang="zh-TW" dirty="0" smtClean="0"/>
                  <a:t> = &lt;v, t&gt;;</a:t>
                </a:r>
              </a:p>
              <a:p>
                <a:pPr marL="0" lvl="1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//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𝐻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i="1">
                        <a:latin typeface="Cambria Math"/>
                      </a:rPr>
                      <m:t>−2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</a:t>
                </a:r>
                <a:r>
                  <a:rPr lang="en-US" altLang="zh-TW" dirty="0" err="1" smtClean="0"/>
                  <a:t>modify_col</a:t>
                </a:r>
                <a:r>
                  <a:rPr lang="en-US" altLang="zh-TW" dirty="0" smtClean="0"/>
                  <a:t>(A,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, j);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en-US" altLang="zh-TW" dirty="0" err="1" smtClean="0"/>
                  <a:t>modify_row</a:t>
                </a:r>
                <a:r>
                  <a:rPr lang="en-US" altLang="zh-TW" dirty="0" smtClean="0"/>
                  <a:t>(A,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, j);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}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altLang="zh-TW" sz="2400" dirty="0">
                <a:solidFill>
                  <a:prstClr val="black"/>
                </a:solidFill>
              </a:rPr>
              <a:t>//Creation of vector v[].</a:t>
            </a:r>
          </a:p>
          <a:p>
            <a:pPr marL="0" lvl="0" indent="0">
              <a:buNone/>
            </a:pP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2400" i="1" dirty="0">
                <a:solidFill>
                  <a:prstClr val="black"/>
                </a:solidFill>
              </a:rPr>
              <a:t>void </a:t>
            </a:r>
            <a:r>
              <a:rPr lang="en-US" altLang="zh-TW" sz="2400" i="1" dirty="0" err="1">
                <a:solidFill>
                  <a:prstClr val="black"/>
                </a:solidFill>
              </a:rPr>
              <a:t>create_vector_v</a:t>
            </a:r>
            <a:r>
              <a:rPr lang="en-US" altLang="zh-TW" sz="2400" i="1" dirty="0">
                <a:solidFill>
                  <a:prstClr val="black"/>
                </a:solidFill>
              </a:rPr>
              <a:t>(A, v, n, </a:t>
            </a:r>
            <a:r>
              <a:rPr lang="en-US" altLang="zh-TW" sz="2400" i="1" dirty="0" err="1" smtClean="0">
                <a:solidFill>
                  <a:prstClr val="black"/>
                </a:solidFill>
              </a:rPr>
              <a:t>i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)</a:t>
            </a:r>
            <a:endParaRPr lang="en-US" altLang="zh-TW" sz="2400" i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TW" sz="2400" i="1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altLang="zh-TW" sz="2400" i="1" dirty="0">
                <a:solidFill>
                  <a:prstClr val="black"/>
                </a:solidFill>
              </a:rPr>
              <a:t>   t[] = {0};</a:t>
            </a:r>
          </a:p>
          <a:p>
            <a:pPr marL="0" lv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//retrieve the j-</a:t>
            </a:r>
            <a:r>
              <a:rPr lang="en-US" altLang="zh-TW" sz="2400" dirty="0" err="1">
                <a:solidFill>
                  <a:srgbClr val="0070C0"/>
                </a:solidFill>
              </a:rPr>
              <a:t>th</a:t>
            </a:r>
            <a:r>
              <a:rPr lang="en-US" altLang="zh-TW" sz="2400" dirty="0">
                <a:solidFill>
                  <a:srgbClr val="0070C0"/>
                </a:solidFill>
              </a:rPr>
              <a:t> column</a:t>
            </a:r>
          </a:p>
          <a:p>
            <a:pPr marL="0" lvl="0" indent="0">
              <a:buNone/>
            </a:pPr>
            <a:r>
              <a:rPr lang="en-US" altLang="zh-TW" sz="2400" i="1" dirty="0">
                <a:solidFill>
                  <a:prstClr val="black"/>
                </a:solidFill>
              </a:rPr>
              <a:t>   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for(j=i+1;j</a:t>
            </a:r>
            <a:r>
              <a:rPr lang="en-US" altLang="zh-TW" sz="2400" i="1" dirty="0" smtClean="0">
                <a:solidFill>
                  <a:prstClr val="black"/>
                </a:solidFill>
                <a:cs typeface="Times New Roman"/>
              </a:rPr>
              <a:t>≤n-1;j++) t[j] 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= </a:t>
            </a:r>
            <a:r>
              <a:rPr lang="en-US" altLang="zh-TW" sz="2400" i="1" dirty="0" smtClean="0">
                <a:solidFill>
                  <a:prstClr val="black"/>
                </a:solidFill>
                <a:cs typeface="Times New Roman"/>
              </a:rPr>
              <a:t>A[j][</a:t>
            </a:r>
            <a:r>
              <a:rPr lang="en-US" altLang="zh-TW" sz="2400" i="1" dirty="0" err="1" smtClean="0">
                <a:solidFill>
                  <a:prstClr val="black"/>
                </a:solidFill>
                <a:cs typeface="Times New Roman"/>
              </a:rPr>
              <a:t>i</a:t>
            </a:r>
            <a:r>
              <a:rPr lang="en-US" altLang="zh-TW" sz="2400" i="1" dirty="0" smtClean="0">
                <a:solidFill>
                  <a:prstClr val="black"/>
                </a:solidFill>
                <a:cs typeface="Times New Roman"/>
              </a:rPr>
              <a:t>];</a:t>
            </a:r>
            <a:endParaRPr lang="en-US" altLang="zh-TW" sz="2400" i="1" dirty="0">
              <a:solidFill>
                <a:prstClr val="black"/>
              </a:solidFill>
              <a:cs typeface="Times New Roman"/>
            </a:endParaRPr>
          </a:p>
          <a:p>
            <a:pPr marL="0" lvl="0" indent="0">
              <a:buNone/>
            </a:pPr>
            <a:r>
              <a:rPr lang="en-US" altLang="zh-TW" sz="2400" dirty="0">
                <a:solidFill>
                  <a:srgbClr val="0070C0"/>
                </a:solidFill>
                <a:cs typeface="Times New Roman"/>
              </a:rPr>
              <a:t>   //Compute the norm of the vector.</a:t>
            </a:r>
          </a:p>
          <a:p>
            <a:pPr marL="0" lvl="0" indent="0">
              <a:buNone/>
            </a:pP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   </a:t>
            </a:r>
            <a:r>
              <a:rPr lang="en-US" altLang="zh-TW" sz="2400" i="1" dirty="0" err="1">
                <a:solidFill>
                  <a:prstClr val="black"/>
                </a:solidFill>
                <a:cs typeface="Times New Roman"/>
              </a:rPr>
              <a:t>tTt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 = </a:t>
            </a:r>
            <a:r>
              <a:rPr lang="en-US" altLang="zh-TW" sz="2400" i="1" dirty="0" err="1">
                <a:solidFill>
                  <a:prstClr val="black"/>
                </a:solidFill>
                <a:cs typeface="Times New Roman"/>
              </a:rPr>
              <a:t>inner_product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(t, t);</a:t>
            </a:r>
          </a:p>
          <a:p>
            <a:pPr marL="0" lvl="0" indent="0">
              <a:buNone/>
            </a:pP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   a = </a:t>
            </a:r>
            <a:r>
              <a:rPr lang="en-US" altLang="zh-TW" sz="2400" i="1" dirty="0" err="1">
                <a:solidFill>
                  <a:prstClr val="black"/>
                </a:solidFill>
                <a:cs typeface="Times New Roman"/>
              </a:rPr>
              <a:t>sqrt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altLang="zh-TW" sz="2400" i="1" dirty="0" err="1">
                <a:solidFill>
                  <a:prstClr val="black"/>
                </a:solidFill>
                <a:cs typeface="Times New Roman"/>
              </a:rPr>
              <a:t>tTt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);</a:t>
            </a:r>
          </a:p>
          <a:p>
            <a:pPr marL="0" lvl="0" indent="0">
              <a:buNone/>
            </a:pPr>
            <a:r>
              <a:rPr lang="en-US" altLang="zh-TW" sz="2400" dirty="0">
                <a:solidFill>
                  <a:srgbClr val="0070C0"/>
                </a:solidFill>
                <a:cs typeface="Times New Roman"/>
              </a:rPr>
              <a:t>   //t = t + sign(t[j])*</a:t>
            </a:r>
            <a:r>
              <a:rPr lang="en-US" altLang="zh-TW" sz="2400" dirty="0" err="1">
                <a:solidFill>
                  <a:srgbClr val="0070C0"/>
                </a:solidFill>
                <a:cs typeface="Times New Roman"/>
              </a:rPr>
              <a:t>e</a:t>
            </a:r>
            <a:r>
              <a:rPr lang="en-US" altLang="zh-TW" sz="2400" baseline="-25000" dirty="0" err="1">
                <a:solidFill>
                  <a:srgbClr val="0070C0"/>
                </a:solidFill>
                <a:cs typeface="Times New Roman"/>
              </a:rPr>
              <a:t>j</a:t>
            </a:r>
            <a:r>
              <a:rPr lang="en-US" altLang="zh-TW" sz="2400" dirty="0">
                <a:solidFill>
                  <a:srgbClr val="0070C0"/>
                </a:solidFill>
                <a:cs typeface="Times New Roman"/>
              </a:rPr>
              <a:t>;</a:t>
            </a:r>
          </a:p>
          <a:p>
            <a:pPr marL="0" lvl="0" indent="0">
              <a:buNone/>
            </a:pP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   </a:t>
            </a:r>
            <a:r>
              <a:rPr lang="en-US" altLang="zh-TW" sz="2400" i="1" dirty="0" smtClean="0">
                <a:solidFill>
                  <a:prstClr val="black"/>
                </a:solidFill>
                <a:cs typeface="Times New Roman"/>
              </a:rPr>
              <a:t>if(t[i+1]&gt;=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0) </a:t>
            </a:r>
            <a:r>
              <a:rPr lang="en-US" altLang="zh-TW" sz="2400" i="1" dirty="0" smtClean="0">
                <a:solidFill>
                  <a:prstClr val="black"/>
                </a:solidFill>
                <a:cs typeface="Times New Roman"/>
              </a:rPr>
              <a:t>t[i+1] 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= </a:t>
            </a:r>
            <a:r>
              <a:rPr lang="en-US" altLang="zh-TW" sz="2400" i="1" dirty="0" smtClean="0">
                <a:solidFill>
                  <a:prstClr val="black"/>
                </a:solidFill>
                <a:cs typeface="Times New Roman"/>
              </a:rPr>
              <a:t>t[i+1] 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+ a;</a:t>
            </a:r>
          </a:p>
          <a:p>
            <a:pPr marL="0" lvl="0" indent="0">
              <a:buNone/>
            </a:pP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   else </a:t>
            </a:r>
            <a:r>
              <a:rPr lang="en-US" altLang="zh-TW" sz="2400" i="1" dirty="0" smtClean="0">
                <a:solidFill>
                  <a:prstClr val="black"/>
                </a:solidFill>
                <a:cs typeface="Times New Roman"/>
              </a:rPr>
              <a:t>t[i+1] 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= </a:t>
            </a:r>
            <a:r>
              <a:rPr lang="en-US" altLang="zh-TW" sz="2400" i="1" dirty="0" smtClean="0">
                <a:solidFill>
                  <a:prstClr val="black"/>
                </a:solidFill>
                <a:cs typeface="Times New Roman"/>
              </a:rPr>
              <a:t>t[i+1] </a:t>
            </a: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– a;</a:t>
            </a:r>
          </a:p>
          <a:p>
            <a:pPr marL="0" lvl="0" indent="0">
              <a:buNone/>
            </a:pP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  }</a:t>
            </a:r>
          </a:p>
          <a:p>
            <a:pPr marL="0" lvl="0" indent="0">
              <a:buNone/>
            </a:pPr>
            <a:r>
              <a:rPr lang="en-US" altLang="zh-TW" sz="2400" i="1" dirty="0">
                <a:solidFill>
                  <a:prstClr val="black"/>
                </a:solidFill>
                <a:cs typeface="Times New Roman"/>
              </a:rPr>
              <a:t>   </a:t>
            </a:r>
            <a:endParaRPr lang="en-US" altLang="zh-TW" sz="2400" i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TW" i="1" dirty="0">
                <a:solidFill>
                  <a:prstClr val="black"/>
                </a:solidFill>
              </a:rPr>
              <a:t>void </a:t>
            </a:r>
            <a:r>
              <a:rPr lang="en-US" altLang="zh-TW" i="1" dirty="0" err="1" smtClean="0">
                <a:solidFill>
                  <a:prstClr val="black"/>
                </a:solidFill>
              </a:rPr>
              <a:t>create_vector_t</a:t>
            </a:r>
            <a:r>
              <a:rPr lang="en-US" altLang="zh-TW" i="1" dirty="0" smtClean="0">
                <a:solidFill>
                  <a:prstClr val="black"/>
                </a:solidFill>
              </a:rPr>
              <a:t>(A</a:t>
            </a:r>
            <a:r>
              <a:rPr lang="en-US" altLang="zh-TW" i="1" dirty="0">
                <a:solidFill>
                  <a:prstClr val="black"/>
                </a:solidFill>
              </a:rPr>
              <a:t>, </a:t>
            </a:r>
            <a:r>
              <a:rPr lang="en-US" altLang="zh-TW" i="1" dirty="0" smtClean="0">
                <a:solidFill>
                  <a:prstClr val="black"/>
                </a:solidFill>
              </a:rPr>
              <a:t>t, </a:t>
            </a:r>
            <a:r>
              <a:rPr lang="en-US" altLang="zh-TW" i="1" dirty="0">
                <a:solidFill>
                  <a:prstClr val="black"/>
                </a:solidFill>
              </a:rPr>
              <a:t>n, </a:t>
            </a:r>
            <a:r>
              <a:rPr lang="en-US" altLang="zh-TW" i="1" dirty="0" err="1">
                <a:solidFill>
                  <a:prstClr val="black"/>
                </a:solidFill>
              </a:rPr>
              <a:t>i</a:t>
            </a:r>
            <a:r>
              <a:rPr lang="en-US" altLang="zh-TW" i="1" dirty="0" smtClean="0">
                <a:solidFill>
                  <a:prstClr val="black"/>
                </a:solidFill>
              </a:rPr>
              <a:t>, j)</a:t>
            </a:r>
            <a:endParaRPr lang="en-US" altLang="zh-TW" i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TW" i="1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altLang="zh-TW" i="1" dirty="0">
                <a:solidFill>
                  <a:prstClr val="black"/>
                </a:solidFill>
              </a:rPr>
              <a:t>   t[] = {0};</a:t>
            </a:r>
          </a:p>
          <a:p>
            <a:pPr marL="0" lv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 //retrieve the j-</a:t>
            </a:r>
            <a:r>
              <a:rPr lang="en-US" altLang="zh-TW" dirty="0" err="1">
                <a:solidFill>
                  <a:srgbClr val="0070C0"/>
                </a:solidFill>
              </a:rPr>
              <a:t>th</a:t>
            </a:r>
            <a:r>
              <a:rPr lang="en-US" altLang="zh-TW" dirty="0">
                <a:solidFill>
                  <a:srgbClr val="0070C0"/>
                </a:solidFill>
              </a:rPr>
              <a:t> column</a:t>
            </a:r>
          </a:p>
          <a:p>
            <a:pPr marL="0" lvl="0" indent="0">
              <a:buNone/>
            </a:pPr>
            <a:r>
              <a:rPr lang="en-US" altLang="zh-TW" i="1" dirty="0">
                <a:solidFill>
                  <a:prstClr val="black"/>
                </a:solidFill>
              </a:rPr>
              <a:t>   for(j=i+1;j</a:t>
            </a:r>
            <a:r>
              <a:rPr lang="en-US" altLang="zh-TW" i="1" dirty="0">
                <a:solidFill>
                  <a:prstClr val="black"/>
                </a:solidFill>
                <a:cs typeface="Times New Roman"/>
              </a:rPr>
              <a:t>≤n-1;j++) t[j] = A[j][</a:t>
            </a:r>
            <a:r>
              <a:rPr lang="en-US" altLang="zh-TW" i="1" dirty="0" err="1">
                <a:solidFill>
                  <a:prstClr val="black"/>
                </a:solidFill>
                <a:cs typeface="Times New Roman"/>
              </a:rPr>
              <a:t>i</a:t>
            </a:r>
            <a:r>
              <a:rPr lang="en-US" altLang="zh-TW" i="1" dirty="0">
                <a:solidFill>
                  <a:prstClr val="black"/>
                </a:solidFill>
                <a:cs typeface="Times New Roman"/>
              </a:rPr>
              <a:t>];</a:t>
            </a:r>
          </a:p>
          <a:p>
            <a:pPr marL="0" lvl="0" indent="0">
              <a:buNone/>
            </a:pPr>
            <a:r>
              <a:rPr lang="en-US" altLang="zh-TW" dirty="0">
                <a:solidFill>
                  <a:srgbClr val="0070C0"/>
                </a:solidFill>
                <a:cs typeface="Times New Roman"/>
              </a:rPr>
              <a:t>   //Compute the norm of the vector.</a:t>
            </a:r>
          </a:p>
          <a:p>
            <a:pPr marL="0" lvl="0" indent="0">
              <a:buNone/>
            </a:pPr>
            <a:r>
              <a:rPr lang="en-US" altLang="zh-TW" i="1" dirty="0" smtClean="0">
                <a:solidFill>
                  <a:prstClr val="black"/>
                </a:solidFill>
                <a:cs typeface="Times New Roman"/>
              </a:rPr>
              <a:t>}</a:t>
            </a:r>
            <a:endParaRPr lang="en-US" altLang="zh-TW" i="1" dirty="0">
              <a:solidFill>
                <a:prstClr val="black"/>
              </a:solidFill>
              <a:cs typeface="Times New Roman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53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Eigenvalue Computation for Tri-diagonal Matrices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After the tri-diagonalization process,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becomes a symmetric tri-diagonal matrix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, </a:t>
            </a:r>
          </a:p>
          <a:p>
            <a:pPr lvl="1"/>
            <a:r>
              <a:rPr lang="en-US" altLang="zh-TW" dirty="0" smtClean="0"/>
              <a:t>Having the same eigenvalues.</a:t>
            </a:r>
          </a:p>
          <a:p>
            <a:r>
              <a:rPr lang="en-US" altLang="zh-TW" i="1" dirty="0" smtClean="0"/>
              <a:t>T</a:t>
            </a:r>
            <a:r>
              <a:rPr lang="en-US" altLang="zh-TW" dirty="0" smtClean="0"/>
              <a:t> is simple, computing its eigenvalues is not trivial.</a:t>
            </a:r>
          </a:p>
          <a:p>
            <a:r>
              <a:rPr lang="en-US" altLang="zh-TW" dirty="0" smtClean="0"/>
              <a:t>But eigenvalue computing algorithms can be sped-up.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Symmetric Tri-diagonal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𝑇</m:t>
                      </m:r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417" t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5076056" y="4293096"/>
            <a:ext cx="3528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668344" y="2852936"/>
            <a:ext cx="0" cy="18722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5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Characteristic Polynomial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67544" y="1556792"/>
                <a:ext cx="40386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TW" sz="3800" dirty="0" smtClean="0"/>
                  <a:t>The characteristic polynomial of </a:t>
                </a:r>
                <a:r>
                  <a:rPr lang="en-US" altLang="zh-TW" sz="3800" i="1" dirty="0" smtClean="0"/>
                  <a:t>T</a:t>
                </a:r>
                <a:r>
                  <a:rPr lang="en-US" altLang="zh-TW" sz="3800" dirty="0" smtClean="0"/>
                  <a:t> can be expressed as 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𝑑𝑒𝑡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57150" indent="0">
                  <a:buNone/>
                </a:pPr>
                <a:endParaRPr lang="en-US" altLang="zh-TW" dirty="0" smtClean="0"/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−2(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Where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7544" y="1556792"/>
                <a:ext cx="4038600" cy="4525963"/>
              </a:xfrm>
              <a:blipFill rotWithShape="1">
                <a:blip r:embed="rId2"/>
                <a:stretch>
                  <a:fillRect l="-2115" t="-2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zh-TW" alt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zh-TW" alt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4644008" y="2636912"/>
            <a:ext cx="403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7524328" y="1700808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4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sz="2200" i="1" dirty="0" smtClean="0"/>
              <a:t>double a[], b[];</a:t>
            </a:r>
          </a:p>
          <a:p>
            <a:pPr marL="0" indent="0">
              <a:buNone/>
            </a:pPr>
            <a:endParaRPr lang="en-US" altLang="zh-TW" sz="2200" i="1" dirty="0"/>
          </a:p>
          <a:p>
            <a:pPr marL="0" indent="0">
              <a:buNone/>
            </a:pPr>
            <a:r>
              <a:rPr lang="en-US" altLang="zh-TW" sz="2200" i="1" dirty="0" smtClean="0"/>
              <a:t> double p(x, </a:t>
            </a:r>
            <a:r>
              <a:rPr lang="en-US" altLang="zh-TW" sz="2200" i="1" dirty="0" err="1" smtClean="0"/>
              <a:t>i</a:t>
            </a:r>
            <a:r>
              <a:rPr lang="en-US" altLang="zh-TW" sz="2200" i="1" dirty="0" smtClean="0"/>
              <a:t>)</a:t>
            </a:r>
          </a:p>
          <a:p>
            <a:pPr marL="0" indent="0">
              <a:buNone/>
            </a:pPr>
            <a:r>
              <a:rPr lang="en-US" altLang="zh-TW" sz="2200" i="1" dirty="0" smtClean="0"/>
              <a:t> {</a:t>
            </a:r>
          </a:p>
          <a:p>
            <a:pPr marL="0" indent="0">
              <a:buNone/>
            </a:pPr>
            <a:r>
              <a:rPr lang="en-US" altLang="zh-TW" sz="2200" i="1" dirty="0"/>
              <a:t> </a:t>
            </a:r>
            <a:r>
              <a:rPr lang="en-US" altLang="zh-TW" sz="2200" i="1" dirty="0" smtClean="0"/>
              <a:t>     if(</a:t>
            </a:r>
            <a:r>
              <a:rPr lang="en-US" altLang="zh-TW" sz="2200" i="1" dirty="0" err="1" smtClean="0"/>
              <a:t>i</a:t>
            </a:r>
            <a:r>
              <a:rPr lang="en-US" altLang="zh-TW" sz="2200" i="1" dirty="0" smtClean="0"/>
              <a:t>==0) return (1.0);</a:t>
            </a:r>
          </a:p>
          <a:p>
            <a:pPr marL="0" indent="0">
              <a:buNone/>
            </a:pPr>
            <a:r>
              <a:rPr lang="en-US" altLang="zh-TW" sz="2200" i="1" dirty="0"/>
              <a:t> </a:t>
            </a:r>
            <a:r>
              <a:rPr lang="en-US" altLang="zh-TW" sz="2200" i="1" dirty="0" smtClean="0"/>
              <a:t>     if(</a:t>
            </a:r>
            <a:r>
              <a:rPr lang="en-US" altLang="zh-TW" sz="2200" i="1" dirty="0" err="1" smtClean="0"/>
              <a:t>i</a:t>
            </a:r>
            <a:r>
              <a:rPr lang="en-US" altLang="zh-TW" sz="2200" i="1" dirty="0" smtClean="0"/>
              <a:t>==1) return(a[0]-x);</a:t>
            </a:r>
          </a:p>
          <a:p>
            <a:pPr marL="0" indent="0">
              <a:buNone/>
            </a:pPr>
            <a:r>
              <a:rPr lang="en-US" altLang="zh-TW" sz="2200" i="1" dirty="0"/>
              <a:t> </a:t>
            </a:r>
            <a:r>
              <a:rPr lang="en-US" altLang="zh-TW" sz="2200" i="1" dirty="0" smtClean="0"/>
              <a:t>     t1 = p(x, i-1);</a:t>
            </a:r>
          </a:p>
          <a:p>
            <a:pPr marL="0" indent="0">
              <a:buNone/>
            </a:pPr>
            <a:r>
              <a:rPr lang="en-US" altLang="zh-TW" sz="2200" i="1" dirty="0"/>
              <a:t> </a:t>
            </a:r>
            <a:r>
              <a:rPr lang="en-US" altLang="zh-TW" sz="2200" i="1" dirty="0" smtClean="0"/>
              <a:t>     t2 = p(x, i-2);</a:t>
            </a:r>
          </a:p>
          <a:p>
            <a:pPr marL="0" indent="0">
              <a:buNone/>
            </a:pPr>
            <a:r>
              <a:rPr lang="en-US" altLang="zh-TW" sz="2200" i="1" dirty="0"/>
              <a:t> </a:t>
            </a:r>
            <a:r>
              <a:rPr lang="en-US" altLang="zh-TW" sz="2200" i="1" dirty="0" smtClean="0"/>
              <a:t>     return (a[i-1]*t1 – </a:t>
            </a:r>
          </a:p>
          <a:p>
            <a:pPr marL="0" indent="0">
              <a:buNone/>
            </a:pPr>
            <a:r>
              <a:rPr lang="en-US" altLang="zh-TW" sz="2200" i="1" dirty="0"/>
              <a:t> </a:t>
            </a:r>
            <a:r>
              <a:rPr lang="en-US" altLang="zh-TW" sz="2200" i="1" dirty="0" smtClean="0"/>
              <a:t>                    b[i-2]*b[i-2]*t2);</a:t>
            </a:r>
          </a:p>
          <a:p>
            <a:pPr marL="0" indent="0">
              <a:buNone/>
            </a:pPr>
            <a:r>
              <a:rPr lang="en-US" altLang="zh-TW" sz="2200" i="1" dirty="0"/>
              <a:t> </a:t>
            </a:r>
            <a:r>
              <a:rPr lang="en-US" altLang="zh-TW" sz="2200" i="1" dirty="0" smtClean="0"/>
              <a:t>}</a:t>
            </a:r>
          </a:p>
          <a:p>
            <a:pPr marL="0" indent="0">
              <a:buNone/>
            </a:pP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zh-TW" altLang="en-US" i="1">
                            <a:latin typeface="Cambria Math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−2(</m:t>
                        </m:r>
                        <m:r>
                          <a:rPr lang="zh-TW" altLang="en-US" i="1">
                            <a:latin typeface="Cambria Math"/>
                          </a:rPr>
                          <m:t>𝜆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−</m:t>
                      </m:r>
                      <m:r>
                        <a:rPr lang="zh-TW" altLang="en-US" i="1">
                          <a:latin typeface="Cambria Math"/>
                        </a:rPr>
                        <m:t>𝜆</m:t>
                      </m:r>
                      <m:r>
                        <a:rPr lang="en-US" altLang="zh-TW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=1.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Time complexity = O(n).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719" r="-4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06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Bisection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Given y &lt; z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altLang="zh-TW" dirty="0" smtClean="0"/>
                  <a:t>, we can use bisection method to compute the eigenvalue in [y, z].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i="1" dirty="0" smtClean="0"/>
                  <a:t>while(|z-y|&gt;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){</a:t>
                </a:r>
              </a:p>
              <a:p>
                <a:pPr marL="0" indent="0">
                  <a:buNone/>
                </a:pPr>
                <a:r>
                  <a:rPr lang="en-US" altLang="zh-TW" i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     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 = (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y+z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)/2.0;</a:t>
                </a:r>
              </a:p>
              <a:p>
                <a:pPr marL="0" indent="0">
                  <a:buNone/>
                </a:pPr>
                <a:r>
                  <a:rPr lang="en-US" altLang="zh-TW" i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     if(p(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,n)*p(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y,n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)&lt;0.0) z = 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i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     else y = 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i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altLang="zh-TW" i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 return (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);</a:t>
                </a:r>
                <a:endParaRPr lang="zh-TW" altLang="en-US" i="1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 r="-1630" b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5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Power Method for Computing Eigenvalues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Given a vector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T*x</a:t>
                </a:r>
                <a:r>
                  <a:rPr lang="en-US" altLang="zh-TW" dirty="0" smtClean="0"/>
                  <a:t> can be simplified.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1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−2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Thus the iteration of the power method can be completed in O(n) steps.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961" t="-1887" r="-3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i-th</a:t>
                </a:r>
                <a:r>
                  <a:rPr lang="en-US" altLang="zh-TW" dirty="0"/>
                  <a:t> row of </a:t>
                </a:r>
                <a:r>
                  <a:rPr lang="en-US" altLang="zh-TW" i="1" dirty="0"/>
                  <a:t>T</a:t>
                </a:r>
                <a:r>
                  <a:rPr lang="en-US" altLang="zh-TW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115" t="-1887" r="-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04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Power Method for Computing Eigenvalues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i="1" dirty="0" smtClean="0"/>
                  <a:t>T*x</a:t>
                </a:r>
                <a:r>
                  <a:rPr lang="en-US" altLang="zh-TW" dirty="0" smtClean="0"/>
                  <a:t> is </a:t>
                </a:r>
                <a:r>
                  <a:rPr lang="en-US" altLang="zh-TW" smtClean="0"/>
                  <a:t>computed by</a:t>
                </a:r>
              </a:p>
              <a:p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1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−2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262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𝑠𝑒𝑙𝑒𝑐𝑡</m:t>
                    </m:r>
                    <m:r>
                      <a:rPr lang="en-US" altLang="zh-TW" i="1" smtClean="0">
                        <a:latin typeface="Cambria Math"/>
                      </a:rPr>
                      <m:t> </m:t>
                    </m:r>
                    <m:r>
                      <a:rPr lang="en-US" altLang="zh-TW" i="1" smtClean="0">
                        <a:latin typeface="Cambria Math"/>
                      </a:rPr>
                      <m:t>𝑦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≠0;</m:t>
                    </m:r>
                  </m:oMath>
                </a14:m>
                <a:r>
                  <a:rPr lang="en-US" altLang="zh-TW" dirty="0" smtClean="0">
                    <a:ea typeface="Cambria Math"/>
                  </a:rPr>
                  <a:t> </a:t>
                </a:r>
                <a:endParaRPr lang="en-US" altLang="zh-TW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i="1">
                        <a:latin typeface="Cambria Math"/>
                      </a:rPr>
                      <m:t>∗</m:t>
                    </m:r>
                    <m:r>
                      <a:rPr lang="en-US" altLang="zh-TW" i="1">
                        <a:latin typeface="Cambria Math"/>
                      </a:rPr>
                      <m:t>𝑦</m:t>
                    </m:r>
                    <m:r>
                      <a:rPr lang="en-US" altLang="zh-TW" i="1">
                        <a:latin typeface="Cambria Math"/>
                      </a:rPr>
                      <m:t>;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𝑟𝑒𝑝𝑒𝑎𝑡</m:t>
                    </m:r>
                    <m:r>
                      <a:rPr lang="en-US" altLang="zh-TW" i="1">
                        <a:latin typeface="Cambria Math"/>
                      </a:rPr>
                      <m:t>{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𝑦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dirty="0"/>
                  <a:t>    </a:t>
                </a:r>
                <a:r>
                  <a:rPr lang="en-US" altLang="zh-TW" dirty="0" smtClean="0"/>
                  <a:t>// </a:t>
                </a:r>
                <a:r>
                  <a:rPr lang="en-US" altLang="zh-TW" i="1" dirty="0"/>
                  <a:t>y</a:t>
                </a:r>
                <a:r>
                  <a:rPr lang="en-US" altLang="zh-TW" i="1" baseline="30000" dirty="0"/>
                  <a:t>(k)</a:t>
                </a:r>
                <a:r>
                  <a:rPr lang="en-US" altLang="zh-TW" baseline="300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i="1">
                        <a:latin typeface="Cambria Math"/>
                      </a:rPr>
                      <m:t>∗</m:t>
                    </m:r>
                    <m:r>
                      <a:rPr lang="en-US" altLang="zh-TW" i="1">
                        <a:latin typeface="Cambria Math"/>
                      </a:rPr>
                      <m:t>𝑦</m:t>
                    </m:r>
                    <m:r>
                      <a:rPr lang="en-US" altLang="zh-TW" i="1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// </a:t>
                </a:r>
                <a:r>
                  <a:rPr lang="en-US" altLang="zh-TW" i="1" dirty="0"/>
                  <a:t>y</a:t>
                </a:r>
                <a:r>
                  <a:rPr lang="en-US" altLang="zh-TW" i="1" baseline="30000" dirty="0"/>
                  <a:t>(k+1)</a:t>
                </a:r>
                <a:r>
                  <a:rPr lang="en-US" altLang="zh-TW" baseline="30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/>
                      </a:rPr>
                      <m:t>𝜆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altLang="zh-TW" i="1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dirty="0"/>
                  <a:t>   </a:t>
                </a:r>
                <a:r>
                  <a:rPr lang="en-US" altLang="zh-TW" dirty="0" smtClean="0"/>
                  <a:t>//eigenvalue</a:t>
                </a:r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𝑟</m:t>
                    </m:r>
                    <m:r>
                      <a:rPr lang="en-US" altLang="zh-TW" i="1">
                        <a:latin typeface="Cambria Math"/>
                      </a:rPr>
                      <m:t>= </m:t>
                    </m:r>
                    <m:r>
                      <a:rPr lang="zh-TW" altLang="en-US" i="1">
                        <a:latin typeface="Cambria Math"/>
                      </a:rPr>
                      <m:t>𝜆</m:t>
                    </m:r>
                    <m:r>
                      <a:rPr lang="en-US" altLang="zh-TW" i="1">
                        <a:latin typeface="Cambria Math"/>
                      </a:rPr>
                      <m:t>∗</m:t>
                    </m:r>
                    <m:r>
                      <a:rPr lang="en-US" altLang="zh-TW" i="1">
                        <a:latin typeface="Cambria Math"/>
                      </a:rPr>
                      <m:t>𝑦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dirty="0"/>
                  <a:t> //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(</m:t>
                        </m:r>
                        <m:r>
                          <a:rPr lang="en-US" altLang="zh-TW" i="1" dirty="0">
                            <a:latin typeface="Cambria Math"/>
                          </a:rPr>
                          <m:t>𝑘</m:t>
                        </m:r>
                        <m:r>
                          <a:rPr lang="en-US" altLang="zh-TW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(</m:t>
                        </m:r>
                        <m:r>
                          <a:rPr lang="en-US" altLang="zh-TW" i="1" dirty="0">
                            <a:latin typeface="Cambria Math"/>
                          </a:rPr>
                          <m:t>𝑘</m:t>
                        </m:r>
                        <m:r>
                          <a:rPr lang="en-US" altLang="zh-TW" i="1" dirty="0">
                            <a:latin typeface="Cambria Math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(</m:t>
                        </m:r>
                        <m:r>
                          <a:rPr lang="en-US" altLang="zh-TW" i="1" dirty="0">
                            <a:latin typeface="Cambria Math"/>
                          </a:rPr>
                          <m:t>𝑘</m:t>
                        </m:r>
                        <m:r>
                          <a:rPr lang="en-US" altLang="zh-TW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𝐴𝑦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(</m:t>
                        </m:r>
                        <m:r>
                          <a:rPr lang="en-US" altLang="zh-TW" i="1" dirty="0">
                            <a:latin typeface="Cambria Math"/>
                          </a:rPr>
                          <m:t>𝑘</m:t>
                        </m:r>
                        <m:r>
                          <a:rPr lang="en-US" altLang="zh-TW" i="1" dirty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}</m:t>
                    </m:r>
                    <m:r>
                      <a:rPr lang="en-US" altLang="zh-TW" i="1">
                        <a:latin typeface="Cambria Math"/>
                      </a:rPr>
                      <m:t>𝑢𝑛𝑡𝑖𝑙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zh-TW" alt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Review: Householder’s QR decomposition</a:t>
            </a:r>
          </a:p>
          <a:p>
            <a:r>
              <a:rPr lang="en-US" altLang="zh-TW" dirty="0" smtClean="0"/>
              <a:t>Similarity transformation using Householder matrices</a:t>
            </a:r>
          </a:p>
          <a:p>
            <a:r>
              <a:rPr lang="en-US" altLang="zh-TW" dirty="0" smtClean="0"/>
              <a:t>Eigenvalues of tri-diagonal matrices</a:t>
            </a:r>
          </a:p>
          <a:p>
            <a:r>
              <a:rPr lang="en-US" altLang="zh-TW" dirty="0" smtClean="0"/>
              <a:t>The algorithm</a:t>
            </a:r>
          </a:p>
          <a:p>
            <a:r>
              <a:rPr lang="en-US" altLang="zh-TW" dirty="0" smtClean="0"/>
              <a:t>Convergence analysis</a:t>
            </a:r>
          </a:p>
          <a:p>
            <a:r>
              <a:rPr lang="en-US" altLang="zh-TW" dirty="0" smtClean="0"/>
              <a:t>Time complexity 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41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Lanczos algorithm</a:t>
                </a:r>
              </a:p>
              <a:p>
                <a:pPr lvl="1"/>
                <a:r>
                  <a:rPr lang="en-US" altLang="zh-TW" dirty="0" smtClean="0"/>
                  <a:t>A numerical algorithm for computing eigenvalues of symmetric matrices.</a:t>
                </a:r>
              </a:p>
              <a:p>
                <a:r>
                  <a:rPr lang="en-US" altLang="zh-TW" dirty="0" smtClean="0"/>
                  <a:t>For computing eigenvalues</a:t>
                </a:r>
              </a:p>
              <a:p>
                <a:pPr lvl="1"/>
                <a:r>
                  <a:rPr lang="en-US" altLang="zh-TW" dirty="0" smtClean="0"/>
                  <a:t>Using </a:t>
                </a:r>
                <a:r>
                  <a:rPr lang="en-US" altLang="zh-TW" dirty="0" err="1" smtClean="0"/>
                  <a:t>Lanczos</a:t>
                </a:r>
                <a:r>
                  <a:rPr lang="en-US" altLang="zh-TW" dirty="0" smtClean="0"/>
                  <a:t> iteration to perform tri-diagonalization</a:t>
                </a:r>
              </a:p>
              <a:p>
                <a:pPr marL="457200" lvl="1" indent="0">
                  <a:buNone/>
                </a:pPr>
                <a:r>
                  <a:rPr lang="en-US" altLang="zh-TW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𝐴𝑉</m:t>
                    </m:r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 is a symmetric tri-diagonal matrix and </a:t>
                </a:r>
                <a:r>
                  <a:rPr lang="en-US" altLang="zh-TW" i="1" dirty="0" smtClean="0"/>
                  <a:t>V</a:t>
                </a:r>
                <a:r>
                  <a:rPr lang="en-US" altLang="zh-TW" dirty="0" smtClean="0"/>
                  <a:t> is an orthonormal column matrix.</a:t>
                </a:r>
              </a:p>
              <a:p>
                <a:pPr lvl="1"/>
                <a:r>
                  <a:rPr lang="en-US" altLang="zh-TW" dirty="0" smtClean="0"/>
                  <a:t>Applying numerical methods to compute the eigenvalues and eigenvector of </a:t>
                </a:r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If 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and 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x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are an eigenvalue and the corresponding eigenvector of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 then 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also an eigenvalue of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and 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y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V</a:t>
                </a:r>
                <a:r>
                  <a:rPr lang="en-US" altLang="zh-TW" b="1" i="1" dirty="0" err="1" smtClean="0">
                    <a:latin typeface="Times New Roman"/>
                    <a:cs typeface="Times New Roman"/>
                  </a:rPr>
                  <a:t>x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the corresponding eigenvector. </a:t>
                </a:r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b="-2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9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Matrix </a:t>
                </a:r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 is organized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 err="1" smtClean="0"/>
                  <a:t>i-th</a:t>
                </a:r>
                <a:r>
                  <a:rPr lang="en-US" altLang="zh-TW" dirty="0" smtClean="0"/>
                  <a:t> row of </a:t>
                </a:r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original </a:t>
            </a:r>
            <a:r>
              <a:rPr lang="en-US" altLang="zh-TW" dirty="0" err="1" smtClean="0"/>
              <a:t>Lanczos</a:t>
            </a:r>
            <a:r>
              <a:rPr lang="en-US" altLang="zh-TW" dirty="0" smtClean="0"/>
              <a:t> algorithm for the tri-diagonalization is numerical unstable.</a:t>
            </a:r>
          </a:p>
          <a:p>
            <a:r>
              <a:rPr lang="en-US" altLang="zh-TW" dirty="0" smtClean="0"/>
              <a:t>We use Householder transformation to perform the job.</a:t>
            </a:r>
          </a:p>
          <a:p>
            <a:r>
              <a:rPr lang="en-US" altLang="zh-TW" dirty="0" smtClean="0"/>
              <a:t>We may use any numerical methods to compute the eigenvalues of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 this lecture, we use</a:t>
            </a:r>
          </a:p>
          <a:p>
            <a:pPr lvl="1"/>
            <a:r>
              <a:rPr lang="en-US" altLang="zh-TW" dirty="0" smtClean="0"/>
              <a:t>Bi-section method</a:t>
            </a:r>
          </a:p>
          <a:p>
            <a:pPr lvl="1"/>
            <a:r>
              <a:rPr lang="en-US" altLang="zh-TW" dirty="0" smtClean="0"/>
              <a:t>Power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28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Householder Transformation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Basic terms:</a:t>
                </a:r>
              </a:p>
              <a:p>
                <a:pPr lvl="1"/>
                <a:r>
                  <a:rPr lang="en-US" altLang="zh-TW" b="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𝑢𝑛𝑖𝑡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𝑣𝑒𝑐𝑡𝑜𝑟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𝑃</m:t>
                    </m:r>
                    <m:r>
                      <a:rPr lang="en-US" altLang="zh-TW" b="0" i="1" dirty="0" smtClean="0">
                        <a:latin typeface="Cambria Math"/>
                      </a:rPr>
                      <m:t>:</m:t>
                    </m:r>
                    <m:r>
                      <a:rPr lang="en-US" altLang="zh-TW" b="0" i="1" dirty="0" smtClean="0">
                        <a:latin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𝑚𝑎𝑡𝑟𝑖𝑥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Householder reflection matrix is defined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1"/>
                <a:r>
                  <a:rPr lang="en-US" altLang="zh-TW" b="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=1,</m:t>
                    </m:r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𝑃</m:t>
                    </m:r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>
                      <a:rPr lang="en-US" altLang="zh-TW" b="0" i="1" dirty="0" smtClean="0">
                        <a:latin typeface="Cambria Math"/>
                      </a:rPr>
                      <m:t>𝐼</m:t>
                    </m:r>
                    <m:r>
                      <a:rPr lang="en-US" altLang="zh-TW" b="0" i="1" dirty="0" smtClean="0">
                        <a:latin typeface="Cambria Math"/>
                      </a:rPr>
                      <m:t>−2</m:t>
                    </m:r>
                    <m:r>
                      <a:rPr lang="en-US" altLang="zh-TW" b="0" i="1" dirty="0" smtClean="0">
                        <a:latin typeface="Cambria Math"/>
                      </a:rPr>
                      <m:t>𝑣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Basic properties</a:t>
                </a:r>
              </a:p>
              <a:p>
                <a:pPr lvl="1"/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 is symmetric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zh-TW" dirty="0" smtClean="0"/>
                  <a:t>, </a:t>
                </a:r>
              </a:p>
              <a:p>
                <a:pPr lvl="1"/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 is orthogonal. (orthonormal)</a:t>
                </a:r>
              </a:p>
              <a:p>
                <a:pPr lvl="1"/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 can be used in a similarity transformation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𝑃𝐴𝑃</m:t>
                    </m:r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Similarity transformations are used in eigenvalue computations.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695" b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Householder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We are interested in a special </a:t>
                </a:r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, which projects vector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onto </a:t>
                </a:r>
                <a:r>
                  <a:rPr lang="en-US" altLang="zh-TW" i="1" dirty="0" smtClean="0"/>
                  <a:t>e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𝑃𝑥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The matrix 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, // sign = sign of </a:t>
                </a:r>
                <a:r>
                  <a:rPr lang="en-US" altLang="zh-TW" i="1" dirty="0" smtClean="0"/>
                  <a:t>x[0]</a:t>
                </a:r>
                <a:r>
                  <a:rPr lang="en-US" altLang="zh-TW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zh-TW" dirty="0" smtClean="0"/>
                  <a:t>,</a:t>
                </a:r>
              </a:p>
              <a:p>
                <a:r>
                  <a:rPr lang="en-US" altLang="zh-TW" dirty="0" smtClean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35</m:t>
                        </m:r>
                      </m:e>
                    </m:rad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35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97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Can we use Householder’s matrices to eliminate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into a diagonal matrix?</a:t>
            </a:r>
          </a:p>
          <a:p>
            <a:r>
              <a:rPr lang="en-US" altLang="zh-TW" dirty="0" smtClean="0"/>
              <a:t>Answer: </a:t>
            </a:r>
          </a:p>
          <a:p>
            <a:pPr lvl="1"/>
            <a:r>
              <a:rPr lang="en-US" altLang="zh-TW" dirty="0" smtClean="0"/>
              <a:t>We cannot!</a:t>
            </a:r>
          </a:p>
          <a:p>
            <a:pPr lvl="1"/>
            <a:r>
              <a:rPr lang="en-US" altLang="zh-TW" dirty="0" smtClean="0"/>
              <a:t>Similarity transformation (</a:t>
            </a:r>
            <a:r>
              <a:rPr lang="en-US" altLang="zh-TW" i="1" dirty="0" smtClean="0"/>
              <a:t>PAP</a:t>
            </a:r>
            <a:r>
              <a:rPr lang="en-US" altLang="zh-TW" dirty="0" smtClean="0"/>
              <a:t>) ≠ QR-decomposition transformation (</a:t>
            </a:r>
            <a:r>
              <a:rPr lang="en-US" altLang="zh-TW" i="1" dirty="0" smtClean="0"/>
              <a:t>PA</a:t>
            </a:r>
            <a:r>
              <a:rPr lang="en-US" altLang="zh-TW" dirty="0" smtClean="0"/>
              <a:t>).</a:t>
            </a:r>
          </a:p>
          <a:p>
            <a:pPr lvl="2"/>
            <a:r>
              <a:rPr lang="en-US" altLang="zh-TW" dirty="0"/>
              <a:t>2</a:t>
            </a:r>
            <a:r>
              <a:rPr lang="en-US" altLang="zh-TW" dirty="0" smtClean="0"/>
              <a:t>-side operation vs. </a:t>
            </a:r>
            <a:r>
              <a:rPr lang="en-US" altLang="zh-TW" dirty="0"/>
              <a:t>1</a:t>
            </a:r>
            <a:r>
              <a:rPr lang="en-US" altLang="zh-TW" dirty="0" smtClean="0"/>
              <a:t>-side operation.</a:t>
            </a:r>
          </a:p>
          <a:p>
            <a:pPr lvl="1"/>
            <a:r>
              <a:rPr lang="en-US" altLang="zh-TW" dirty="0" smtClean="0"/>
              <a:t>For example, if we eliminate the 0-th column below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00</a:t>
            </a:r>
            <a:r>
              <a:rPr lang="en-US" altLang="zh-TW" dirty="0" smtClean="0"/>
              <a:t>  then the entries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0k</a:t>
            </a:r>
            <a:r>
              <a:rPr lang="en-US" altLang="zh-TW" dirty="0" smtClean="0"/>
              <a:t> of the 0-th row will be modified too.</a:t>
            </a:r>
          </a:p>
          <a:p>
            <a:pPr lvl="1"/>
            <a:r>
              <a:rPr lang="en-US" altLang="zh-TW" dirty="0" smtClean="0"/>
              <a:t>If we eliminate the 0-th row by using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the entries after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00</a:t>
            </a:r>
            <a:r>
              <a:rPr lang="en-US" altLang="zh-TW" dirty="0" smtClean="0"/>
              <a:t> will not be eliminated.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4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Tri-diagonalization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QR-decomposition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≈ forward elimination using 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H</a:t>
                </a:r>
                <a:r>
                  <a:rPr lang="en-US" altLang="zh-TW" b="1" i="1" baseline="-25000" dirty="0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endParaRPr lang="en-US" altLang="zh-TW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 smtClean="0"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</m:e>
                                      <m:sup>
                                        <m:r>
                                          <a:rPr lang="en-US" altLang="zh-TW" i="1" smtClean="0"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 smtClean="0"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</m:e>
                                      <m:sup>
                                        <m:r>
                                          <a:rPr lang="en-US" altLang="zh-TW" i="1" smtClean="0"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→ </m:t>
                    </m:r>
                    <a:fld id="{45FD8BC7-2BB3-4653-BE20-5435031F9076}" type="mathplaceholder">
                      <a:rPr lang="en-US" altLang="zh-TW" b="0" i="1" dirty="0">
                        <a:latin typeface="Cambria Math"/>
                        <a:ea typeface="Cambria Math"/>
                      </a:rPr>
                      <a:t>在這裡鍵入方程式。</a:t>
                    </a:fld>
                  </m:oMath>
                </a14:m>
                <a:endParaRPr lang="en-US" altLang="zh-TW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 smtClean="0"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</m:e>
                                      <m:sup>
                                        <m:r>
                                          <a:rPr lang="en-US" altLang="zh-TW" i="1" smtClean="0"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 smtClean="0"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</m:e>
                                      <m:sup>
                                        <m:r>
                                          <a:rPr lang="en-US" altLang="zh-TW" i="1" smtClean="0"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  <a:blipFill rotWithShape="1">
                <a:blip r:embed="rId2"/>
                <a:stretch>
                  <a:fillRect l="-889" t="-22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100392" y="234045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/>
              <a:t> </a:t>
            </a:r>
            <a:endParaRPr lang="zh-TW" altLang="en-US" sz="2400" b="1" i="1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QR-decomposition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665</Words>
  <Application>Microsoft Office PowerPoint</Application>
  <PresentationFormat>On-screen Show (4:3)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標楷體</vt:lpstr>
      <vt:lpstr>Arial</vt:lpstr>
      <vt:lpstr>Cambria Math</vt:lpstr>
      <vt:lpstr>Times New Roman</vt:lpstr>
      <vt:lpstr>Office 佈景主題</vt:lpstr>
      <vt:lpstr>Lanczos Algorithm</vt:lpstr>
      <vt:lpstr>Outline</vt:lpstr>
      <vt:lpstr>Introduction</vt:lpstr>
      <vt:lpstr>Introduction</vt:lpstr>
      <vt:lpstr>Introduction</vt:lpstr>
      <vt:lpstr>Householder Transformation</vt:lpstr>
      <vt:lpstr>Householder Matrix</vt:lpstr>
      <vt:lpstr>Question</vt:lpstr>
      <vt:lpstr>Tri-diagonalization</vt:lpstr>
      <vt:lpstr>Eliminating the j-th Column</vt:lpstr>
      <vt:lpstr>Tri-diagonalization Algorithm</vt:lpstr>
      <vt:lpstr>Eigenvalue Computation for Tri-diagonal Matrices</vt:lpstr>
      <vt:lpstr>Characteristic Polynomial</vt:lpstr>
      <vt:lpstr>Characteristic Polynomial</vt:lpstr>
      <vt:lpstr>Bisection Method</vt:lpstr>
      <vt:lpstr>Power Method for Computing Eigenvalues</vt:lpstr>
      <vt:lpstr>Power Method for Computing Eigenvalues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Lanczos Algorithm</dc:title>
  <dc:creator>guest123</dc:creator>
  <cp:lastModifiedBy>guest123</cp:lastModifiedBy>
  <cp:revision>25</cp:revision>
  <dcterms:created xsi:type="dcterms:W3CDTF">2017-07-09T07:10:55Z</dcterms:created>
  <dcterms:modified xsi:type="dcterms:W3CDTF">2018-12-21T03:24:13Z</dcterms:modified>
</cp:coreProperties>
</file>