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Nunito-regular.fntdata"/><Relationship Id="rId43" Type="http://schemas.openxmlformats.org/officeDocument/2006/relationships/slide" Target="slides/slide38.xml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MavenPro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px 就是我們知道的營目解析度，因為網頁是呈現在電腦上的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15m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Shape 56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Shape 5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Shape 6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Shape 6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Shape 6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Shape 7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Shape 7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Shape 7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Shape 7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Shape 8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Shape 8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Shape 8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Shape 8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Shape 9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 9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Shape 9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Shape 9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Shape 9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Shape 10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Shape 10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Shape 10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Shape 108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Shape 10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Shape 11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Shape 12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Shape 1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Shape 13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Shape 14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Shape 1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Shape 15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Shape 15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Shape 159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Shape 16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Shape 16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Shape 16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Shape 17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Shape 17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Shape 18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Shape 18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Shape 18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Shape 18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Shape 18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Shape 19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Shape 19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Shape 19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Shape 19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Shape 19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Shape 20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Shape 20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Shape 20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Shape 22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Shape 23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Shape 24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Shape 24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Shape 25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Shape 25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Shape 26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Shape 26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Shape 26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Shape 26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Shape 26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Shape 27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Shape 27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Shape 27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Shape 27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Shape 27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Shape 27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Shape 28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Shape 28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Shape 28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Shape 28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Shape 28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Shape 28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Shape 29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Shape 29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Shape 29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Shape 29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Shape 29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Shape 29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Shape 30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Shape 30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Shape 30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Shape 30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Shape 30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Shape 31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Shape 31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ip.com.tw/modules/news/article.php?storyid=3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/css_border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oohover.pixnet.net/blog/post/35116159-%E9%99%B0%E5%BD%B1%E6%95%88%E6%9E%9C%E5%8F%8A%E5%85%89%E6%9A%88%E6%95%88%E6%9E%9C%E7%9A%84-box-shadow-%28css-property%2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onts.google.com/earlyaccess" TargetMode="External"/><Relationship Id="rId4" Type="http://schemas.openxmlformats.org/officeDocument/2006/relationships/hyperlink" Target="http://fonts.googleapis.com/earlyaccess/notosanstc.cs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w3big.com/zh-TW/html/default.html" TargetMode="External"/><Relationship Id="rId4" Type="http://schemas.openxmlformats.org/officeDocument/2006/relationships/hyperlink" Target="http://htmlreference.io/" TargetMode="External"/><Relationship Id="rId9" Type="http://schemas.openxmlformats.org/officeDocument/2006/relationships/hyperlink" Target="https://nowills.blogspot.tw/2018/01/2018.html" TargetMode="External"/><Relationship Id="rId5" Type="http://schemas.openxmlformats.org/officeDocument/2006/relationships/hyperlink" Target="https://developer.mozilla.org/zh-TW/docs/Web" TargetMode="External"/><Relationship Id="rId6" Type="http://schemas.openxmlformats.org/officeDocument/2006/relationships/hyperlink" Target="http://www.w3big.com/zh-TW/css/default.html" TargetMode="External"/><Relationship Id="rId7" Type="http://schemas.openxmlformats.org/officeDocument/2006/relationships/hyperlink" Target="http://cssreference.io/" TargetMode="External"/><Relationship Id="rId8" Type="http://schemas.openxmlformats.org/officeDocument/2006/relationships/hyperlink" Target="https://goo.gl/7FJQr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ctrTitle"/>
          </p:nvPr>
        </p:nvSpPr>
        <p:spPr>
          <a:xfrm>
            <a:off x="671600" y="1080425"/>
            <a:ext cx="4665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行動通訊廣告製作-3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3" name="Shape 323"/>
          <p:cNvSpPr txBox="1"/>
          <p:nvPr>
            <p:ph idx="1" type="subTitle"/>
          </p:nvPr>
        </p:nvSpPr>
        <p:spPr>
          <a:xfrm>
            <a:off x="678675" y="24865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html/css基礎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4" name="Shape 324"/>
          <p:cNvSpPr txBox="1"/>
          <p:nvPr>
            <p:ph idx="1" type="subTitle"/>
          </p:nvPr>
        </p:nvSpPr>
        <p:spPr>
          <a:xfrm>
            <a:off x="678675" y="29533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2018/02/14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CSS 基本單位、屬性(1) 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單位：% 百分比、px 像素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屬性：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width：寬度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width : 500px;</a:t>
            </a:r>
            <a:b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width : 50%;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height：高度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height : 100px; 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：顏色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 : #ff6600;</a:t>
            </a:r>
            <a:b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background-color：背景顏色</a:t>
            </a:r>
            <a:b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background-color : red ; 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文字(2)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text-align: center; //文字置中對齊</a:t>
            </a:r>
            <a:b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text-align: right; //文字靠右對齊</a:t>
            </a:r>
            <a:b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text-align: left; //文字靠右對齊</a:t>
            </a:r>
            <a:b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66666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font-size: 17px; //文字大小</a:t>
            </a:r>
            <a:br>
              <a:rPr lang="zh-TW">
                <a:solidFill>
                  <a:srgbClr val="666666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66666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font-weight : </a:t>
            </a: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bold;</a:t>
            </a:r>
            <a:r>
              <a:rPr lang="zh-TW">
                <a:solidFill>
                  <a:srgbClr val="666666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//文字變數</a:t>
            </a:r>
            <a:br>
              <a:rPr lang="zh-TW">
                <a:solidFill>
                  <a:srgbClr val="666666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line-height: 40px; // 行高 </a:t>
            </a: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(height和line-height 設一樣可讓文字垂直置中)</a:t>
            </a:r>
            <a:b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letter-spacing: 1px; //文字間距</a:t>
            </a:r>
            <a:b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text-decoration: none; text-decoration: 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underline</a:t>
            </a: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;  //文字底線</a:t>
            </a:r>
            <a:b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font-family: Microsoft JhengHei; //字體微軟正黑體</a:t>
            </a:r>
            <a:b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vertical-align //文字垂直對齊</a:t>
            </a:r>
            <a:br>
              <a:rPr lang="zh-TW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solidFill>
                <a:srgbClr val="66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背景(3)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background-color : #ff66cc ;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background-image : url(images/bg.gif);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background-repeat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background-size：cover、contain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accent5"/>
                </a:solidFill>
                <a:hlinkClick r:id="rId3"/>
              </a:rPr>
              <a:t>http://www.kip.com.tw/modules/news/article.php?storyid=35</a:t>
            </a: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邊框(4)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了解線的寫法 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https://www.w3schools.com/css/css_border.asp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div {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 border: 5px solid red;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圓角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div {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 border: 2px solid;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 border-radius: 25px;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陰影、透明度(4)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div {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 box-shadow: 10px 10px 5px #888888;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div {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 opacity: 0.5;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http://boohover.pixnet.net/blog/post/35116159-%E9%99%B0%E5%BD%B1%E6%95%88%E6%9E%9C%E5%8F%8A%E5%85%89%E6%9A%88%E6%95%88%E6%9E%9C%E7%9A%84-box-shadow-%28css-property%29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嵌入google思源黑體(5)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152475"/>
            <a:ext cx="8520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https://fonts.google.com/earlyaccess</a:t>
            </a:r>
            <a:endParaRPr/>
          </a:p>
          <a:p>
            <a:pPr indent="0" lvl="0" marL="0" rtl="0">
              <a:lnSpc>
                <a:spcPct val="8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2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網頁可使用的字體：(Chinese Traditional)</a:t>
            </a:r>
            <a:br>
              <a:rPr b="1" lang="zh-TW" sz="12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2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Noto Sans TC</a:t>
            </a:r>
            <a:r>
              <a:rPr b="1" lang="zh-TW" sz="12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  (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思源黑)</a:t>
            </a:r>
            <a:b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cwTeXFangSong（仿宋體）</a:t>
            </a:r>
            <a:b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cwTeXHei（黑體）</a:t>
            </a:r>
            <a:b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cwTeXMing（明體）</a:t>
            </a:r>
            <a:b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cwTeXYen（圓體）</a:t>
            </a:r>
            <a:b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cwTeXKai（楷書）</a:t>
            </a:r>
            <a:b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http://fonts.googleapis.com/earlyaccess/notosanstc.css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body{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font-family: 'Noto Sans TC', sans-serif;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font-weight: 700;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rtl="0">
              <a:lnSpc>
                <a:spcPct val="83333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zh-TW">
                <a:highlight>
                  <a:srgbClr val="FFFFFF"/>
                </a:highlight>
              </a:rPr>
            </a:br>
            <a:endParaRPr b="1">
              <a:highlight>
                <a:srgbClr val="FFFFFF"/>
              </a:highlight>
            </a:endParaRPr>
          </a:p>
          <a:p>
            <a:pPr indent="0" lvl="0" marL="0" rtl="0">
              <a:spcBef>
                <a:spcPts val="2300"/>
              </a:spcBef>
              <a:spcAft>
                <a:spcPts val="0"/>
              </a:spcAft>
              <a:buNone/>
            </a:pPr>
            <a:br>
              <a:rPr lang="zh-TW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CSS權重(4)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一個HTML元素可以</a:t>
            </a:r>
            <a:r>
              <a:rPr b="1" lang="zh-TW">
                <a:solidFill>
                  <a:srgbClr val="4A86E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無限疊加多個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CSS規則，遇到相同的選擇器會有優先順序。</a:t>
            </a:r>
            <a:br>
              <a:rPr b="1" lang="zh-TW">
                <a:solidFill>
                  <a:srgbClr val="4A86E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b="1" lang="zh-TW">
                <a:solidFill>
                  <a:srgbClr val="4A86E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4A86E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選擇器的優先順序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#id &gt; .class &gt; 元素</a:t>
            </a:r>
            <a:br>
              <a:rPr b="1"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b="1"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4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CSS選擇器的父子孫關係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b="1"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4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0" y="12326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403000" y="4588500"/>
            <a:ext cx="760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盒子模型是學CSS排版最重要的觀念</a:t>
            </a:r>
            <a:endParaRPr b="1" sz="180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0" name="Shape 440"/>
          <p:cNvSpPr txBox="1"/>
          <p:nvPr>
            <p:ph type="title"/>
          </p:nvPr>
        </p:nvSpPr>
        <p:spPr>
          <a:xfrm>
            <a:off x="498125" y="2427625"/>
            <a:ext cx="8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把網頁想像成一個區一個區塊，就像盒子一樣，大盒子裡面可以有小盒子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 - 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網頁是由區塊組成的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000" y="1077675"/>
            <a:ext cx="5015826" cy="39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學習資源整理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1303800" y="1622425"/>
            <a:ext cx="833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學習html</a:t>
            </a: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0097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u="sng">
                <a:solidFill>
                  <a:srgbClr val="0097A7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http://www.w3big.com/zh-TW/html/default.html</a:t>
            </a:r>
            <a:br>
              <a:rPr lang="zh-TW" u="sng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u="sng">
                <a:solidFill>
                  <a:srgbClr val="0097A7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http://htmlreference.io/</a:t>
            </a:r>
            <a: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(國外-介面美觀)</a:t>
            </a: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0097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u="sng">
                <a:solidFill>
                  <a:srgbClr val="0097A7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https://developer.mozilla.org/zh-TW/docs/Web</a:t>
            </a: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學習css</a:t>
            </a: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u="sng">
                <a:solidFill>
                  <a:srgbClr val="0097A7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/>
              </a:rPr>
              <a:t>http://www.w3big.com/zh-TW/css/default.html</a:t>
            </a: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u="sng">
                <a:solidFill>
                  <a:srgbClr val="0097A7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7"/>
              </a:rPr>
              <a:t>http://cssreference.io/</a:t>
            </a:r>
            <a: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(國外-介面美觀)</a:t>
            </a: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2017網頁設計趨勢 </a:t>
            </a:r>
            <a:r>
              <a:rPr lang="zh-TW" u="sng">
                <a:solidFill>
                  <a:srgbClr val="0097A7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8"/>
              </a:rPr>
              <a:t>https://goo.gl/7FJQrg</a:t>
            </a: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2018網頁設計趨勢 </a:t>
            </a:r>
            <a:r>
              <a:rPr lang="zh-TW" u="sng">
                <a:solidFill>
                  <a:srgbClr val="0097A7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9"/>
              </a:rPr>
              <a:t>https://nowills.blogspot.tw/2018/01/2018.html</a:t>
            </a:r>
            <a:br>
              <a:rPr lang="zh-TW">
                <a:solidFill>
                  <a:srgbClr val="0097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 - 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大區塊裡面有小區塊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074" y="1180050"/>
            <a:ext cx="5973650" cy="352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 - 上網google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8" name="Shape 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50" y="1853275"/>
            <a:ext cx="224790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403000" y="4588500"/>
            <a:ext cx="760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想像一下你去旅行，你要準備一個行李箱(盒)，裡面當然會放置大大小小的盒子，網頁就好像行李箱，裡面的區塊就是井然有序的盒子</a:t>
            </a:r>
            <a:endParaRPr b="1" sz="180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盒子模型：邊線(border)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65" name="Shape 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125" y="1716475"/>
            <a:ext cx="35909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盒子模型：邊距(margin)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975" y="1170150"/>
            <a:ext cx="621982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403000" y="4740900"/>
            <a:ext cx="760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間距之間是靠網頁的單位稱開喔(px、em、rem)</a:t>
            </a:r>
            <a:endParaRPr b="1" sz="180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盒子模型：邊距(margin)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050" y="1115975"/>
            <a:ext cx="64640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盒子模型：內距(padding)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400" y="1260550"/>
            <a:ext cx="56478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盒子模型：內距(padding)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725" y="1143475"/>
            <a:ext cx="47384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96" name="Shape 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375" y="1143475"/>
            <a:ext cx="47384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HTML元素會分為兩大類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1、塊狀的盒子</a:t>
            </a:r>
            <a:br>
              <a:rPr lang="zh-TW" sz="6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6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2、行內的盒子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/>
            </a:br>
            <a:endParaRPr sz="9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塊狀盒子的特色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盒子元素會自行斷開一行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/>
            </a:br>
            <a:endParaRPr sz="9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HTML5 常用標籤整理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687050" y="1762900"/>
            <a:ext cx="85206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687050" y="1762900"/>
            <a:ext cx="85206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343225" y="1368825"/>
            <a:ext cx="8520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1303800" y="1333500"/>
            <a:ext cx="8520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  <a:t>&lt;header&gt;</a:t>
            </a:r>
            <a:r>
              <a:rPr lang="zh-TW" sz="1800"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  <a:t> 定義文檔的頁眉</a:t>
            </a:r>
            <a:br>
              <a:rPr lang="zh-TW" sz="1800"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800">
                <a:solidFill>
                  <a:srgbClr val="FF0000"/>
                </a:solidFill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  <a:t>&lt;footer&gt;</a:t>
            </a:r>
            <a:r>
              <a:rPr lang="zh-TW" sz="1800"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  <a:t> 定義文檔或節的頁腳</a:t>
            </a:r>
            <a:br>
              <a:rPr lang="zh-TW" sz="1800"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800">
                <a:solidFill>
                  <a:srgbClr val="FF0000"/>
                </a:solidFill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  <a:t>&lt;main&gt;</a:t>
            </a:r>
            <a:r>
              <a:rPr lang="zh-TW" sz="1800"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  <a:t> 定義文檔的主內容</a:t>
            </a:r>
            <a:br>
              <a:rPr lang="zh-TW" sz="1800"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800">
                <a:solidFill>
                  <a:srgbClr val="FF0000"/>
                </a:solidFill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  <a:t>&lt;nav&gt;</a:t>
            </a:r>
            <a:r>
              <a:rPr lang="zh-TW" sz="1800"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  <a:t> 定義文檔內的導航鏈接</a:t>
            </a:r>
            <a:br>
              <a:rPr lang="zh-TW" sz="1800"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800">
                <a:solidFill>
                  <a:srgbClr val="FF0000"/>
                </a:solidFill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  <a:t>&lt;section&gt;</a:t>
            </a:r>
            <a:r>
              <a:rPr lang="zh-TW" sz="1800">
                <a:highlight>
                  <a:srgbClr val="FDFCF8"/>
                </a:highlight>
                <a:latin typeface="Verdana"/>
                <a:ea typeface="Verdana"/>
                <a:cs typeface="Verdana"/>
                <a:sym typeface="Verdana"/>
              </a:rPr>
              <a:t> 定義文檔中的區塊</a:t>
            </a:r>
            <a:endParaRPr sz="1800">
              <a:highlight>
                <a:srgbClr val="FDFC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行內盒子的特色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盒子元素會自行連成一行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/>
            </a:br>
            <a:endParaRPr sz="9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塊級元素/行內元素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311700" y="1152475"/>
            <a:ext cx="85206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塊級元素 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元素排列會自然斷開成新的一行</a:t>
            </a:r>
            <a:br>
              <a:rPr b="1"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div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、p、h1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行內元素 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就像文字結構一樣會連成一行 </a:t>
            </a:r>
            <a:r>
              <a:rPr b="1"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(★設定寬高無效)</a:t>
            </a:r>
            <a:br>
              <a:rPr b="1"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span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、a、img</a:t>
            </a:r>
            <a:endParaRPr b="1">
              <a:solidFill>
                <a:srgbClr val="44444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388875" y="4560250"/>
            <a:ext cx="760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不過圖片是行內元素可以設定寬高的</a:t>
            </a:r>
            <a:endParaRPr b="1" sz="180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00" y="1116800"/>
            <a:ext cx="50768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77" y="1383075"/>
            <a:ext cx="1598625" cy="35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盒子模型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175" y="1083500"/>
            <a:ext cx="51705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還記得HTML元素分成兩大類，但那只是元素的天然屬性，我們依然可以用 css 來改變盒子的天性。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div   ← 塊級元素 ← display : block</a:t>
            </a:r>
            <a:br>
              <a:rPr b="1"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span、img ← 行內元素 ← display : inline</a:t>
            </a:r>
            <a:br>
              <a:rPr b="1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3000"/>
            </a:br>
            <a:endParaRPr sz="30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546" name="Shape 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050" y="2483500"/>
            <a:ext cx="5230624" cy="2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(6) 盒子模型 - css寫法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318600" y="100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組合方式 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-top、-right、-bottom、-left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margin：邊距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margin-left : 10px ; margin-top : 10px; margin-bottom :15px;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margin : 20px 40px; //上下為20px 左右為40px;</a:t>
            </a:r>
            <a:b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margin: 5px 10px 15px 20px; //順時鐘方向 上右下左</a:t>
            </a:r>
            <a:b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margin : 5px //全部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padding：內距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padding-left : 10px ; padding-top : 10px; padding-bottom :15px;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border：邊線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border-left : 10px ; border-top : 10px; border-bottom :15px;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border : 2px solid red ;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idx="1" type="body"/>
          </p:nvPr>
        </p:nvSpPr>
        <p:spPr>
          <a:xfrm>
            <a:off x="311700" y="1152475"/>
            <a:ext cx="8520600" cy="20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display: block ; //塊級元素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display:inline; //行內元素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display:inline-block ; //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擁有塊級的特性</a:t>
            </a:r>
            <a:r>
              <a:rPr b="1"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(可調整寬高)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，但又像行內會連成一行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display: none ; //直接把元素做消失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8" name="Shape 5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(6) 盒子模型 - 用css控制塊級和行內元素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675" y="3079900"/>
            <a:ext cx="3874025" cy="17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重要觀念整理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margin : 0 auto;  //讓塊級元素置中</a:t>
            </a:r>
            <a:endParaRPr sz="1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文字或圖片置中在上一層用 text-align: center;</a:t>
            </a:r>
            <a:b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文字的height 和 line-height 設一樣，可以垂直置中</a:t>
            </a:r>
            <a:b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外層(父元素)的CSS屬性會影響內層(子元素) → 繼承</a:t>
            </a:r>
            <a:b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4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學習網頁元素的子屬關係：想想你的祖父</a:t>
            </a:r>
            <a:b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所以你可以從body開始寫你最上層的css</a:t>
            </a:r>
            <a:b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display:inline-block排版的缺點：元素之間會有空隙，所以設兩個width:50%的版面會掉下去。</a:t>
            </a:r>
            <a:r>
              <a:rPr lang="zh-TW" sz="14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(css排版方式有很多種方法，進階課才會上到)</a:t>
            </a:r>
            <a:br>
              <a:rPr lang="zh-TW" sz="14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14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4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css none有把元素取消的意思</a:t>
            </a:r>
            <a:br>
              <a:rPr lang="zh-TW" sz="14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vertical-align: top; 通常是圖片和文字並排時使用，可讓文字變成靠上對齊</a:t>
            </a:r>
            <a:b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初學者用編輯器的提示找CSS脈絡</a:t>
            </a:r>
            <a:b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css 控制網頁的外觀 - 三種寫法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687050" y="1762900"/>
            <a:ext cx="85206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1、只要在網頁加一個 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style</a:t>
            </a:r>
            <a: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標籤，裡面就可以寫CSS了。</a:t>
            </a:r>
            <a:b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&lt;style&gt;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CSS內容</a:t>
            </a:r>
            <a: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&lt;/style&gt;</a:t>
            </a:r>
            <a:b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687050" y="2243325"/>
            <a:ext cx="82416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2、把他變成檔案然後用link 標籤引入</a:t>
            </a:r>
            <a:b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&lt;link rel="stylesheet" type="text/css" href="css/</a:t>
            </a: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你的檔名</a:t>
            </a:r>
            <a: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.css"&gt;</a:t>
            </a: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687050" y="3039500"/>
            <a:ext cx="66174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3、在HTML元素上直接下style屬性寫CSS：</a:t>
            </a:r>
            <a:b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&lt;div 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style="width: 100px;"</a:t>
            </a:r>
            <a:r>
              <a:rPr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&gt;&lt;/div&gt;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CSS基本語法：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選擇器、</a:t>
            </a: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括號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>
                <a:solidFill>
                  <a:srgbClr val="FF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屬性、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>
                <a:solidFill>
                  <a:srgbClr val="38761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值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分號</a:t>
            </a:r>
            <a:endParaRPr>
              <a:solidFill>
                <a:schemeClr val="accent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85175" y="115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4257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zh-TW" sz="2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#main</a:t>
            </a:r>
            <a:r>
              <a:rPr lang="zh-TW" sz="28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{</a:t>
            </a:r>
            <a:endParaRPr sz="280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24257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r>
              <a:rPr lang="zh-TW" sz="2800">
                <a:solidFill>
                  <a:srgbClr val="FF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width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 </a:t>
            </a:r>
            <a:r>
              <a:rPr lang="zh-TW" sz="2800">
                <a:solidFill>
                  <a:srgbClr val="274E1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100%</a:t>
            </a:r>
            <a:r>
              <a:rPr lang="zh-TW" sz="280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;</a:t>
            </a:r>
            <a:endParaRPr sz="2800">
              <a:solidFill>
                <a:schemeClr val="accent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24257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r>
              <a:rPr lang="zh-TW" sz="2800">
                <a:solidFill>
                  <a:srgbClr val="FF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height 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sz="2800">
                <a:solidFill>
                  <a:srgbClr val="274E1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163px</a:t>
            </a:r>
            <a:r>
              <a:rPr lang="zh-TW" sz="280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 sz="2800">
              <a:solidFill>
                <a:schemeClr val="accent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24257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r>
              <a:rPr lang="zh-TW" sz="2800">
                <a:solidFill>
                  <a:srgbClr val="FF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background-color 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sz="2800">
                <a:solidFill>
                  <a:srgbClr val="274E1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#898000</a:t>
            </a:r>
            <a:r>
              <a:rPr lang="zh-TW" sz="280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 sz="2800">
              <a:solidFill>
                <a:schemeClr val="accent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24257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r>
              <a:rPr lang="zh-TW" sz="28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}</a:t>
            </a:r>
            <a:endParaRPr sz="280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CSS 選擇器(1)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12275" y="1139150"/>
            <a:ext cx="80505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你把CSS選擇器想像成一台抓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取HTML元素的機器，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被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抓取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到的元素可以加以控製。</a:t>
            </a:r>
            <a:br>
              <a:rPr b="1"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b="1"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051" y="773750"/>
            <a:ext cx="4649250" cy="393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CSS如何抓取HTML的元素，就是靠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id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和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class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屬性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25" y="1212075"/>
            <a:ext cx="5292701" cy="320654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420825" y="4752575"/>
            <a:ext cx="760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8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id 屬性在一張網頁必需是唯一的，不能重覆</a:t>
            </a:r>
            <a:endParaRPr b="1" sz="180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396150" y="1310525"/>
            <a:ext cx="417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&lt;style&gt;</a:t>
            </a:r>
            <a:b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#a1{</a:t>
            </a:r>
            <a:b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background-color: red;</a:t>
            </a:r>
            <a:b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}</a:t>
            </a:r>
            <a:b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&lt;/style&gt;</a:t>
            </a:r>
            <a:b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5188900" y="1193425"/>
            <a:ext cx="417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&lt;style&gt;</a:t>
            </a:r>
            <a:b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.blue{</a:t>
            </a:r>
            <a:b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color: blue;</a:t>
            </a:r>
            <a:b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}</a:t>
            </a:r>
            <a:b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&lt;/style&gt;</a:t>
            </a:r>
            <a:b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x="411850" y="-638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&lt;div id="a1"&gt;&lt;/div&gt;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144050" y="-624725"/>
            <a:ext cx="378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&lt;div class="blue"&gt;&lt;/div&gt;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175" y="1095050"/>
            <a:ext cx="313425" cy="4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100" y="1012125"/>
            <a:ext cx="313425" cy="4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430800" y="4671775"/>
            <a:ext cx="760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這就是 css 選擇器，抓到對應的元素以後，然後寫css屬性</a:t>
            </a:r>
            <a:endParaRPr b="1" sz="180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CSS 選擇器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925" y="1163100"/>
            <a:ext cx="4348126" cy="263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381000" y="1064700"/>
            <a:ext cx="41148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id 選擇器</a:t>
            </a:r>
            <a:b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#a1{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background-color: red;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}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class 選擇器</a:t>
            </a:r>
            <a:br>
              <a:rPr b="1"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.blue{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background-color: red;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}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元素 選擇器</a:t>
            </a:r>
            <a:br>
              <a:rPr b="1"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img{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background-color: red;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}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後代選擇器 (一個空格)</a:t>
            </a:r>
            <a:b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#a1 img{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background-color: red;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}</a:t>
            </a:r>
            <a:endParaRPr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