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7" r:id="rId4"/>
    <p:sldId id="269" r:id="rId5"/>
    <p:sldId id="268" r:id="rId6"/>
    <p:sldId id="275" r:id="rId7"/>
    <p:sldId id="276" r:id="rId8"/>
    <p:sldId id="277" r:id="rId9"/>
    <p:sldId id="278" r:id="rId10"/>
    <p:sldId id="279" r:id="rId11"/>
    <p:sldId id="270" r:id="rId12"/>
    <p:sldId id="280" r:id="rId13"/>
    <p:sldId id="273" r:id="rId14"/>
    <p:sldId id="285" r:id="rId15"/>
    <p:sldId id="274" r:id="rId16"/>
    <p:sldId id="281" r:id="rId17"/>
    <p:sldId id="283" r:id="rId18"/>
    <p:sldId id="282" r:id="rId19"/>
    <p:sldId id="284" r:id="rId20"/>
    <p:sldId id="302" r:id="rId21"/>
    <p:sldId id="287" r:id="rId22"/>
    <p:sldId id="288" r:id="rId23"/>
    <p:sldId id="290" r:id="rId24"/>
    <p:sldId id="293" r:id="rId25"/>
    <p:sldId id="291" r:id="rId26"/>
    <p:sldId id="295" r:id="rId27"/>
    <p:sldId id="289" r:id="rId28"/>
    <p:sldId id="299" r:id="rId29"/>
    <p:sldId id="297" r:id="rId30"/>
    <p:sldId id="300" r:id="rId31"/>
    <p:sldId id="304" r:id="rId32"/>
    <p:sldId id="305" r:id="rId33"/>
    <p:sldId id="303" r:id="rId34"/>
    <p:sldId id="301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C0"/>
    <a:srgbClr val="00B0EE"/>
    <a:srgbClr val="005696"/>
    <a:srgbClr val="FAA738"/>
    <a:srgbClr val="000000"/>
    <a:srgbClr val="FFFFFF"/>
    <a:srgbClr val="92D050"/>
    <a:srgbClr val="0B0B0F"/>
    <a:srgbClr val="00642D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24" autoAdjust="0"/>
  </p:normalViewPr>
  <p:slideViewPr>
    <p:cSldViewPr>
      <p:cViewPr>
        <p:scale>
          <a:sx n="115" d="100"/>
          <a:sy n="115" d="100"/>
        </p:scale>
        <p:origin x="-1440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C175B-4013-43B4-893C-BE414A31FB82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543A0-9A2F-4C1D-99CD-11C530DDD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26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to start a GAN project?</a:t>
            </a:r>
          </a:p>
          <a:p>
            <a:r>
              <a:rPr lang="en-US" altLang="zh-TW" dirty="0" smtClean="0"/>
              <a:t>I</a:t>
            </a:r>
            <a:r>
              <a:rPr lang="en-US" altLang="zh-TW" baseline="0" dirty="0" smtClean="0"/>
              <a:t> will discuss it in 5 topics</a:t>
            </a:r>
          </a:p>
          <a:p>
            <a:r>
              <a:rPr lang="en-US" altLang="zh-TW" baseline="0" dirty="0" smtClean="0"/>
              <a:t>Before start the discussion. </a:t>
            </a:r>
            <a:r>
              <a:rPr lang="en-US" altLang="zh-TW" baseline="0" dirty="0" err="1" smtClean="0"/>
              <a:t>Let’see</a:t>
            </a:r>
            <a:r>
              <a:rPr lang="en-US" altLang="zh-TW" baseline="0" dirty="0" smtClean="0"/>
              <a:t> what is the state-of-the-art GAN model?</a:t>
            </a:r>
          </a:p>
          <a:p>
            <a:r>
              <a:rPr lang="en-US" altLang="zh-TW" baseline="0" dirty="0" smtClean="0"/>
              <a:t>This comment is from </a:t>
            </a:r>
            <a:r>
              <a:rPr lang="en-US" altLang="zh-TW" baseline="0" dirty="0" err="1" smtClean="0"/>
              <a:t>reddit</a:t>
            </a:r>
            <a:r>
              <a:rPr lang="en-US" altLang="zh-TW" baseline="0" dirty="0" smtClean="0"/>
              <a:t>. It says …… is our current best solution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 this talk,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Iwill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introdcue</a:t>
            </a:r>
            <a:r>
              <a:rPr lang="en-US" altLang="zh-TW" baseline="0" dirty="0" smtClean="0"/>
              <a:t> SNGAN. But I won’t discuss PG ad project.</a:t>
            </a:r>
          </a:p>
          <a:p>
            <a:r>
              <a:rPr lang="en-US" altLang="zh-TW" baseline="0" dirty="0" smtClean="0"/>
              <a:t>In addition, I will introduce another two common models. DCGAN and WGAN </a:t>
            </a:r>
            <a:r>
              <a:rPr lang="en-US" altLang="zh-TW" baseline="0" dirty="0" err="1" smtClean="0"/>
              <a:t>gp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43A0-9A2F-4C1D-99CD-11C530DDDA8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80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first topic is how to prepare data and design a generate</a:t>
            </a:r>
            <a:r>
              <a:rPr lang="en-US" altLang="zh-TW" baseline="0" dirty="0" smtClean="0"/>
              <a:t> for it.</a:t>
            </a:r>
          </a:p>
          <a:p>
            <a:r>
              <a:rPr lang="en-US" altLang="zh-TW" baseline="0" dirty="0" smtClean="0"/>
              <a:t>Normalization is very essential</a:t>
            </a:r>
          </a:p>
          <a:p>
            <a:r>
              <a:rPr lang="en-US" altLang="zh-TW" baseline="0" dirty="0" smtClean="0"/>
              <a:t>And after norm, depending on your value range of your data. Select a proper activation for it.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If the data is too large, the IO will be very slow, So I suggest use  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SharedArray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</a:t>
            </a:r>
            <a:r>
              <a:rPr lang="en-US" altLang="zh-TW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load your data on your memory. And shuffling the index of data at runtime.</a:t>
            </a:r>
          </a:p>
          <a:p>
            <a:r>
              <a:rPr lang="en-US" altLang="zh-TW" baseline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It’s better to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43A0-9A2F-4C1D-99CD-11C530DDDA8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14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43A0-9A2F-4C1D-99CD-11C530DDDA8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14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43A0-9A2F-4C1D-99CD-11C530DDDA8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60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43A0-9A2F-4C1D-99CD-11C530DDDA8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80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43A0-9A2F-4C1D-99CD-11C530DDDA8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807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43A0-9A2F-4C1D-99CD-11C530DDDA8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83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1E1ED3-D513-4627-9AE3-A18C4C929D8C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9750DCA-034C-4ECA-BA61-6E3BBD05E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mith/ganhacks" TargetMode="External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arxiv.org/pdf/1611.07004v1.pdf" TargetMode="External"/><Relationship Id="rId4" Type="http://schemas.openxmlformats.org/officeDocument/2006/relationships/hyperlink" Target="https://github.com/ptrblck/prog_gans_pytorch_inferen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pedm20/DCGAN-tensorflow" TargetMode="External"/><Relationship Id="rId7" Type="http://schemas.openxmlformats.org/officeDocument/2006/relationships/hyperlink" Target="https://arxiv.org/pdf/1802.05637.pdf" TargetMode="External"/><Relationship Id="rId2" Type="http://schemas.openxmlformats.org/officeDocument/2006/relationships/hyperlink" Target="https://arxiv.org/pdf/1411.178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11.09618.pdf" TargetMode="External"/><Relationship Id="rId5" Type="http://schemas.openxmlformats.org/officeDocument/2006/relationships/hyperlink" Target="https://arxiv.org/pdf/1703.10847.pdf" TargetMode="External"/><Relationship Id="rId4" Type="http://schemas.openxmlformats.org/officeDocument/2006/relationships/hyperlink" Target="https://arxiv.org/pdf/1610.09585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fnet-research/sngan_proj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net-research/sngan_projection" TargetMode="External"/><Relationship Id="rId2" Type="http://schemas.openxmlformats.org/officeDocument/2006/relationships/hyperlink" Target="https://github.com/pfnet-research/chainer-gan-l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riklindernoren/PyTorch-GAN" TargetMode="External"/><Relationship Id="rId5" Type="http://schemas.openxmlformats.org/officeDocument/2006/relationships/hyperlink" Target="https://github.com/wiseodd/generative-models" TargetMode="External"/><Relationship Id="rId4" Type="http://schemas.openxmlformats.org/officeDocument/2006/relationships/hyperlink" Target="https://github.com/carpedm20/DCGAN-tensorflow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achineLearning/comments/890prh/r_memgen_memory_is_all_you_need_generativ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0.10196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istill.pub/2016/deconv-checkerboar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GAN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2018/7/11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164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Training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7211790" cy="478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When to stop?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How to monitor the training procedure?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GAN Losses </a:t>
            </a:r>
            <a:r>
              <a:rPr lang="en-US" altLang="zh-TW" dirty="0">
                <a:solidFill>
                  <a:srgbClr val="FF0000"/>
                </a:solidFill>
              </a:rPr>
              <a:t>cannot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truly reflect the quality (even for WGAN)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samples along training!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2900"/>
              </a:lnSpc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2500"/>
              </a:lnSpc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5" name="Picture 2" descr="Z:\wayne\GAN tutorial\slides\imag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98" y="3140968"/>
            <a:ext cx="2771776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1199"/>
            <a:ext cx="38290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115615" y="279864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Samples/*.</a:t>
            </a:r>
            <a:r>
              <a:rPr lang="en-US" altLang="zh-TW" dirty="0" err="1" smtClean="0"/>
              <a:t>png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72712" y="5938322"/>
            <a:ext cx="174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/>
              <a:t>(</a:t>
            </a:r>
            <a:r>
              <a:rPr lang="en-US" altLang="zh-TW" sz="1200" b="1" i="1" dirty="0" smtClean="0"/>
              <a:t>SNGAN on CIFAR10)</a:t>
            </a:r>
          </a:p>
        </p:txBody>
      </p:sp>
    </p:spTree>
    <p:extLst>
      <p:ext uri="{BB962C8B-B14F-4D97-AF65-F5344CB8AC3E}">
        <p14:creationId xmlns:p14="http://schemas.microsoft.com/office/powerpoint/2010/main" val="41663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文字方塊 190"/>
          <p:cNvSpPr txBox="1"/>
          <p:nvPr/>
        </p:nvSpPr>
        <p:spPr>
          <a:xfrm>
            <a:off x="545286" y="611977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Early Stopping</a:t>
            </a:r>
            <a:endParaRPr lang="zh-TW" alt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80" y="1366906"/>
            <a:ext cx="5400600" cy="281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92" y="4428094"/>
            <a:ext cx="8292431" cy="195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442842" y="1340768"/>
            <a:ext cx="8208912" cy="2738276"/>
            <a:chOff x="421985" y="1580918"/>
            <a:chExt cx="8208912" cy="2738276"/>
          </a:xfrm>
        </p:grpSpPr>
        <p:grpSp>
          <p:nvGrpSpPr>
            <p:cNvPr id="6" name="群組 5"/>
            <p:cNvGrpSpPr/>
            <p:nvPr/>
          </p:nvGrpSpPr>
          <p:grpSpPr>
            <a:xfrm>
              <a:off x="700366" y="1905294"/>
              <a:ext cx="6687784" cy="2413900"/>
              <a:chOff x="386979" y="1412776"/>
              <a:chExt cx="7030714" cy="275604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86979" y="3484562"/>
                <a:ext cx="694724" cy="684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763688" y="1412776"/>
                <a:ext cx="5654005" cy="735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21985" y="1580918"/>
              <a:ext cx="8208912" cy="374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4216879" y="4203501"/>
            <a:ext cx="660838" cy="22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179512" y="1677507"/>
            <a:ext cx="8371818" cy="2642737"/>
            <a:chOff x="431805" y="1744364"/>
            <a:chExt cx="8371818" cy="2642737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5" y="1744364"/>
              <a:ext cx="8371818" cy="2519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文字方塊 21"/>
            <p:cNvSpPr txBox="1"/>
            <p:nvPr/>
          </p:nvSpPr>
          <p:spPr>
            <a:xfrm>
              <a:off x="6876256" y="4063619"/>
              <a:ext cx="505019" cy="323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QN</a:t>
              </a:r>
              <a:endParaRPr lang="zh-TW" altLang="en-US" b="1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555776" y="4063619"/>
              <a:ext cx="639202" cy="32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UPC</a:t>
              </a:r>
              <a:endParaRPr lang="zh-TW" altLang="en-US" b="1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672576" y="6525344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 smtClean="0"/>
              <a:t>* from </a:t>
            </a:r>
            <a:r>
              <a:rPr lang="en-US" altLang="zh-TW" sz="1200" b="1" i="1" dirty="0" err="1" smtClean="0"/>
              <a:t>MuseGAN</a:t>
            </a:r>
            <a:endParaRPr lang="en-US" altLang="zh-TW" sz="1200" b="1" i="1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672578" y="1242274"/>
            <a:ext cx="7211790" cy="366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along training!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2900"/>
              </a:lnSpc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2500"/>
              </a:lnSpc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1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11977"/>
            <a:ext cx="164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Training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2578" y="1242274"/>
            <a:ext cx="72117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For the first time, train the model for a longer period of time</a:t>
            </a:r>
            <a:r>
              <a:rPr lang="en-US" altLang="zh-TW" dirty="0"/>
              <a:t> </a:t>
            </a:r>
            <a:r>
              <a:rPr lang="en-US" altLang="zh-TW" dirty="0" smtClean="0"/>
              <a:t>and monitor the procedure. 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Possible failure:</a:t>
            </a:r>
          </a:p>
          <a:p>
            <a:pPr lvl="1">
              <a:lnSpc>
                <a:spcPts val="2900"/>
              </a:lnSpc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 collapse</a:t>
            </a:r>
          </a:p>
          <a:p>
            <a:pPr lvl="1">
              <a:lnSpc>
                <a:spcPts val="2900"/>
              </a:lnSpc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Degeneration</a:t>
            </a:r>
          </a:p>
          <a:p>
            <a:pPr>
              <a:lnSpc>
                <a:spcPts val="2900"/>
              </a:lnSpc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2500"/>
              </a:lnSpc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837" y="4469650"/>
            <a:ext cx="3517579" cy="153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837" y="2358172"/>
            <a:ext cx="3517232" cy="154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810427" y="198884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(70K updates)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00722" y="410031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(130K updates)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948279" y="4048695"/>
            <a:ext cx="3529176" cy="1918881"/>
            <a:chOff x="898808" y="4048695"/>
            <a:chExt cx="3529176" cy="1918881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779" y="4190517"/>
              <a:ext cx="3422751" cy="176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線單箭頭接點 7"/>
            <p:cNvCxnSpPr/>
            <p:nvPr/>
          </p:nvCxnSpPr>
          <p:spPr>
            <a:xfrm flipV="1">
              <a:off x="898808" y="4048695"/>
              <a:ext cx="0" cy="19188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898808" y="5967576"/>
              <a:ext cx="35291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/>
          <p:cNvSpPr txBox="1"/>
          <p:nvPr/>
        </p:nvSpPr>
        <p:spPr>
          <a:xfrm>
            <a:off x="3564673" y="600736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updates</a:t>
            </a:r>
            <a:endParaRPr lang="zh-TW" altLang="en-US" sz="1400" i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2578" y="373857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loss</a:t>
            </a:r>
            <a:endParaRPr lang="zh-TW" altLang="en-US" sz="1400" i="1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2897932" y="4100318"/>
            <a:ext cx="0" cy="20609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663984" y="616125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70K</a:t>
            </a:r>
            <a:endParaRPr lang="zh-TW" altLang="en-US" sz="1400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4293" y="6570702"/>
            <a:ext cx="3916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 smtClean="0"/>
              <a:t>* </a:t>
            </a:r>
            <a:r>
              <a:rPr lang="en-US" altLang="zh-TW" sz="1200" b="1" i="1" dirty="0" err="1" smtClean="0"/>
              <a:t>MuseGAN</a:t>
            </a:r>
            <a:r>
              <a:rPr lang="en-US" altLang="zh-TW" sz="1200" b="1" i="1" dirty="0" smtClean="0"/>
              <a:t> (with WGAN-</a:t>
            </a:r>
            <a:r>
              <a:rPr lang="en-US" altLang="zh-TW" sz="1200" b="1" i="1" dirty="0" err="1" smtClean="0"/>
              <a:t>gp</a:t>
            </a:r>
            <a:r>
              <a:rPr lang="en-US" altLang="zh-TW" sz="1200" b="1" i="1" dirty="0" smtClean="0"/>
              <a:t>), </a:t>
            </a:r>
            <a:r>
              <a:rPr lang="en-US" altLang="zh-TW" sz="1200" b="1" i="1" dirty="0"/>
              <a:t>lead sheet </a:t>
            </a:r>
            <a:r>
              <a:rPr lang="en-US" altLang="zh-TW" sz="1200" b="1" i="1" dirty="0" smtClean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27661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707677" y="6383069"/>
            <a:ext cx="5016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 smtClean="0"/>
              <a:t>* GAN hacks:</a:t>
            </a:r>
            <a:r>
              <a:rPr lang="en-US" altLang="zh-TW" sz="1200" i="1" dirty="0" smtClean="0"/>
              <a:t> </a:t>
            </a:r>
            <a:r>
              <a:rPr lang="en-US" altLang="zh-TW" sz="1200" i="1" dirty="0" smtClean="0">
                <a:hlinkClick r:id="rId3"/>
              </a:rPr>
              <a:t>https</a:t>
            </a:r>
            <a:r>
              <a:rPr lang="en-US" altLang="zh-TW" sz="1200" i="1" dirty="0">
                <a:hlinkClick r:id="rId3"/>
              </a:rPr>
              <a:t>://</a:t>
            </a:r>
            <a:r>
              <a:rPr lang="en-US" altLang="zh-TW" sz="1200" i="1" dirty="0" smtClean="0">
                <a:hlinkClick r:id="rId3"/>
              </a:rPr>
              <a:t>github.com/soumith/ganhacks</a:t>
            </a:r>
            <a:endParaRPr lang="en-US" altLang="zh-TW" sz="1200" i="1" dirty="0" smtClean="0"/>
          </a:p>
          <a:p>
            <a:r>
              <a:rPr lang="en-US" altLang="zh-TW" sz="1200" b="1" i="1" dirty="0" smtClean="0"/>
              <a:t>* Figure: from  </a:t>
            </a:r>
            <a:r>
              <a:rPr lang="en-US" altLang="zh-TW" sz="1200" i="1" dirty="0" smtClean="0">
                <a:hlinkClick r:id="rId4"/>
              </a:rPr>
              <a:t>https</a:t>
            </a:r>
            <a:r>
              <a:rPr lang="en-US" altLang="zh-TW" sz="1200" i="1" dirty="0">
                <a:hlinkClick r:id="rId4"/>
              </a:rPr>
              <a:t>://</a:t>
            </a:r>
            <a:r>
              <a:rPr lang="en-US" altLang="zh-TW" sz="1200" i="1" dirty="0" smtClean="0">
                <a:hlinkClick r:id="rId4"/>
              </a:rPr>
              <a:t>github.com/ptrblck/prog_gans_pytorch_inference</a:t>
            </a:r>
            <a:endParaRPr lang="en-US" altLang="zh-TW" sz="1200" i="1" dirty="0" smtClean="0"/>
          </a:p>
          <a:p>
            <a:pPr marL="285750" indent="-285750">
              <a:buFont typeface="Arial" charset="0"/>
              <a:buChar char="•"/>
            </a:pPr>
            <a:endParaRPr lang="en-US" altLang="zh-TW" sz="1200" i="1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545286" y="611977"/>
            <a:ext cx="1482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Testing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5958" y="1273978"/>
            <a:ext cx="721179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Interpolation: Spherical (instead of linear)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>
              <a:lnSpc>
                <a:spcPts val="2900"/>
              </a:lnSpc>
            </a:pPr>
            <a:endParaRPr lang="en-US" altLang="zh-TW" dirty="0" smtClean="0"/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Batch normalization </a:t>
            </a:r>
            <a:r>
              <a:rPr lang="en-US" altLang="zh-TW" b="1" dirty="0" smtClean="0">
                <a:solidFill>
                  <a:srgbClr val="FF0000"/>
                </a:solidFill>
              </a:rPr>
              <a:t>off</a:t>
            </a:r>
          </a:p>
          <a:p>
            <a:r>
              <a:rPr lang="en-US" altLang="zh-TW" dirty="0" smtClean="0"/>
              <a:t>	‘</a:t>
            </a:r>
            <a:r>
              <a:rPr lang="en-US" altLang="zh-TW" dirty="0" err="1" smtClean="0"/>
              <a:t>is_training</a:t>
            </a:r>
            <a:r>
              <a:rPr lang="en-US" altLang="zh-TW" dirty="0" smtClean="0"/>
              <a:t>’ in 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endParaRPr lang="en-US" altLang="zh-TW" dirty="0"/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Dropout </a:t>
            </a:r>
            <a:r>
              <a:rPr lang="en-US" altLang="zh-TW" b="1" dirty="0" smtClean="0">
                <a:solidFill>
                  <a:srgbClr val="00642D"/>
                </a:solidFill>
              </a:rPr>
              <a:t>on?</a:t>
            </a:r>
          </a:p>
          <a:p>
            <a:pPr marL="742950" lvl="1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Image-to-Image (</a:t>
            </a:r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arxiv.org/pdf/1611.07004v1.pdf</a:t>
            </a:r>
            <a:r>
              <a:rPr lang="en-US" altLang="zh-TW" dirty="0" smtClean="0"/>
              <a:t>) turns on when testing</a:t>
            </a:r>
          </a:p>
          <a:p>
            <a:pPr marL="742950" lvl="1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Later works seldom use it</a:t>
            </a:r>
          </a:p>
          <a:p>
            <a:pPr>
              <a:lnSpc>
                <a:spcPts val="2900"/>
              </a:lnSpc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altLang="zh-TW" dirty="0" smtClean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2998415" cy="178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https://raw.githubusercontent.com/ptrblck/prog_gans_pytorch_inference/master/example_interp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468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11977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Discussion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2578" y="1242274"/>
            <a:ext cx="7211790" cy="515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So, which model should I use?</a:t>
            </a:r>
          </a:p>
          <a:p>
            <a:pPr>
              <a:lnSpc>
                <a:spcPts val="1500"/>
              </a:lnSpc>
            </a:pPr>
            <a:endParaRPr lang="en-US" altLang="zh-TW" sz="1400" dirty="0" smtClean="0"/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Loss</a:t>
            </a:r>
          </a:p>
          <a:p>
            <a:pPr marL="742950" lvl="1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image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                  outperforms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others in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both of 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efficiency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quality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For discrete (binary) representation, only                       can generate results successfully.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Network design    </a:t>
            </a:r>
          </a:p>
          <a:p>
            <a:pPr marL="742950" lvl="1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Deconvolution is simple but powerful</a:t>
            </a:r>
          </a:p>
          <a:p>
            <a:pPr marL="742950" lvl="1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you aim to generate images with higher </a:t>
            </a:r>
          </a:p>
          <a:p>
            <a:pPr lvl="1">
              <a:lnSpc>
                <a:spcPts val="2900"/>
              </a:lnSpc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qualities, try to use residual blocks and </a:t>
            </a:r>
          </a:p>
          <a:p>
            <a:pPr lvl="1">
              <a:lnSpc>
                <a:spcPts val="2900"/>
              </a:lnSpc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resize-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upsampling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layers.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2500"/>
              </a:lnSpc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2712867" y="2297460"/>
            <a:ext cx="101687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SNGAN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252" y="3042295"/>
            <a:ext cx="12656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WGAN-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963" y="3632672"/>
            <a:ext cx="25050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95" y="5188317"/>
            <a:ext cx="2513543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6272997" y="4693594"/>
            <a:ext cx="211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 smtClean="0"/>
              <a:t>(WGAN-</a:t>
            </a:r>
            <a:r>
              <a:rPr lang="en-US" altLang="zh-TW" sz="1200" b="1" i="1" dirty="0" err="1" smtClean="0"/>
              <a:t>gp</a:t>
            </a:r>
            <a:r>
              <a:rPr lang="en-US" altLang="zh-TW" sz="1200" b="1" i="1" dirty="0" smtClean="0"/>
              <a:t> on Lead Sheet)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348090" y="631080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 smtClean="0"/>
              <a:t>(SNGAN on Lead Sheet)</a:t>
            </a:r>
          </a:p>
        </p:txBody>
      </p:sp>
    </p:spTree>
    <p:extLst>
      <p:ext uri="{BB962C8B-B14F-4D97-AF65-F5344CB8AC3E}">
        <p14:creationId xmlns:p14="http://schemas.microsoft.com/office/powerpoint/2010/main" val="7081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0689" y="1916832"/>
            <a:ext cx="21611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 smtClean="0"/>
              <a:t>Conditional</a:t>
            </a:r>
          </a:p>
          <a:p>
            <a:pPr algn="ctr"/>
            <a:r>
              <a:rPr lang="en-US" altLang="zh-TW" sz="2800" b="1" dirty="0" smtClean="0"/>
              <a:t>GANs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55739" y="3140968"/>
            <a:ext cx="30043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TW" sz="2000" b="1" dirty="0" smtClean="0"/>
              <a:t>How to apply condition</a:t>
            </a:r>
          </a:p>
          <a:p>
            <a:pPr>
              <a:lnSpc>
                <a:spcPts val="3400"/>
              </a:lnSpc>
            </a:pPr>
            <a:r>
              <a:rPr lang="en-US" altLang="zh-TW" sz="2000" b="1" dirty="0" smtClean="0"/>
              <a:t>Tag? Disentanglement</a:t>
            </a:r>
          </a:p>
          <a:p>
            <a:pPr>
              <a:lnSpc>
                <a:spcPts val="3400"/>
              </a:lnSpc>
            </a:pPr>
            <a:r>
              <a:rPr lang="en-US" altLang="zh-TW" sz="2000" b="1" dirty="0" smtClean="0"/>
              <a:t>Discussion</a:t>
            </a:r>
            <a:endParaRPr lang="zh-TW" altLang="en-US" sz="2000" b="1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91880" y="1772816"/>
            <a:ext cx="0" cy="338437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11977"/>
            <a:ext cx="453521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TW" sz="3200" dirty="0"/>
              <a:t>How to apply </a:t>
            </a:r>
            <a:r>
              <a:rPr lang="en-US" altLang="zh-TW" sz="3200" dirty="0" smtClean="0"/>
              <a:t>condition?</a:t>
            </a:r>
            <a:endParaRPr lang="en-US" altLang="zh-TW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2578" y="1196752"/>
            <a:ext cx="721179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Input Concatenation</a:t>
            </a:r>
          </a:p>
          <a:p>
            <a:pPr marL="1200150" lvl="2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 smtClean="0"/>
              <a:t>cGAN</a:t>
            </a:r>
            <a:r>
              <a:rPr lang="en-US" altLang="zh-TW" sz="1400" dirty="0"/>
              <a:t>: </a:t>
            </a:r>
            <a:r>
              <a:rPr lang="en-US" altLang="zh-TW" sz="1400" dirty="0">
                <a:hlinkClick r:id="rId2"/>
              </a:rPr>
              <a:t>https://</a:t>
            </a:r>
            <a:r>
              <a:rPr lang="en-US" altLang="zh-TW" sz="1400" dirty="0" smtClean="0">
                <a:hlinkClick r:id="rId2"/>
              </a:rPr>
              <a:t>arxiv.org/pdf/1411.1784.pdf</a:t>
            </a:r>
            <a:endParaRPr lang="en-US" altLang="zh-TW" sz="1400" dirty="0" smtClean="0"/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Feature Map Concatenation</a:t>
            </a:r>
          </a:p>
          <a:p>
            <a:pPr marL="1200150" lvl="2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DCGAN</a:t>
            </a:r>
            <a:r>
              <a:rPr lang="en-US" altLang="zh-TW" sz="1400" dirty="0"/>
              <a:t>: </a:t>
            </a:r>
            <a:r>
              <a:rPr lang="en-US" altLang="zh-TW" sz="1400" dirty="0">
                <a:hlinkClick r:id="rId3"/>
              </a:rPr>
              <a:t>https://</a:t>
            </a:r>
            <a:r>
              <a:rPr lang="en-US" altLang="zh-TW" sz="1400" dirty="0" smtClean="0">
                <a:hlinkClick r:id="rId3"/>
              </a:rPr>
              <a:t>github.com/carpedm20/DCGAN-tensorflow</a:t>
            </a:r>
            <a:endParaRPr lang="en-US" altLang="zh-TW" sz="1400" dirty="0" smtClean="0"/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Auxiliary Classifier</a:t>
            </a:r>
          </a:p>
          <a:p>
            <a:pPr marL="1200150" lvl="2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sz="1400" dirty="0"/>
              <a:t>ACGAN: </a:t>
            </a:r>
            <a:r>
              <a:rPr lang="en-US" altLang="zh-TW" sz="1400" dirty="0">
                <a:hlinkClick r:id="rId4"/>
              </a:rPr>
              <a:t>https://</a:t>
            </a:r>
            <a:r>
              <a:rPr lang="en-US" altLang="zh-TW" sz="1400" dirty="0" smtClean="0">
                <a:hlinkClick r:id="rId4"/>
              </a:rPr>
              <a:t>arxiv.org/pdf/1610.09585.pdf</a:t>
            </a:r>
            <a:endParaRPr lang="en-US" altLang="zh-TW" sz="1400" dirty="0" smtClean="0"/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Encoder</a:t>
            </a:r>
          </a:p>
          <a:p>
            <a:pPr marL="1200150" lvl="2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sz="1400" i="1" dirty="0"/>
              <a:t>S</a:t>
            </a:r>
            <a:r>
              <a:rPr lang="en-US" altLang="zh-TW" sz="1400" i="1" baseline="30000" dirty="0"/>
              <a:t>2</a:t>
            </a:r>
            <a:r>
              <a:rPr lang="zh-TW" altLang="en-US" sz="1400" i="1" dirty="0"/>
              <a:t> </a:t>
            </a:r>
            <a:r>
              <a:rPr lang="en-US" altLang="zh-TW" sz="1400" i="1" dirty="0" smtClean="0"/>
              <a:t>GAN, </a:t>
            </a:r>
            <a:r>
              <a:rPr lang="en-US" altLang="zh-TW" sz="1400" dirty="0"/>
              <a:t>Generative Adversarial Text to Image </a:t>
            </a:r>
            <a:r>
              <a:rPr lang="en-US" altLang="zh-TW" sz="1400" dirty="0" smtClean="0"/>
              <a:t>Synthesis</a:t>
            </a:r>
            <a:endParaRPr lang="en-US" altLang="zh-TW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00150" lvl="2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MuseGAN</a:t>
            </a:r>
            <a:r>
              <a:rPr lang="en-US" altLang="zh-TW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altLang="zh-TW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MidiNet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https://</a:t>
            </a:r>
            <a:r>
              <a:rPr lang="en-US" altLang="zh-TW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arxiv.org/pdf/1703.10847.pdf</a:t>
            </a:r>
            <a:endParaRPr lang="en-US" altLang="zh-TW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00150" lvl="2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FTGAN: </a:t>
            </a:r>
            <a:r>
              <a:rPr lang="en-US" altLang="zh-TW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https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://</a:t>
            </a:r>
            <a:r>
              <a:rPr lang="en-US" altLang="zh-TW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arxiv.org/pdf/1711.09618.pdf</a:t>
            </a:r>
            <a:endParaRPr lang="en-US" altLang="zh-TW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Projection Discriminator (ICLR, 2018)</a:t>
            </a:r>
          </a:p>
          <a:p>
            <a:pPr marL="1200150" lvl="2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https://</a:t>
            </a:r>
            <a:r>
              <a:rPr lang="en-US" altLang="zh-TW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arxiv.org/pdf/1802.05637.pdf</a:t>
            </a:r>
            <a:endParaRPr lang="en-US" altLang="zh-TW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Principle: 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Both of G and D need to receive the conditional information.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3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35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60432" cy="41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3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Concatenation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721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most common method, naive but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practical.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7000497" y="1290061"/>
            <a:ext cx="838944" cy="273757"/>
            <a:chOff x="1678845" y="2780928"/>
            <a:chExt cx="838944" cy="273757"/>
          </a:xfrm>
        </p:grpSpPr>
        <p:sp>
          <p:nvSpPr>
            <p:cNvPr id="17" name="矩形 16"/>
            <p:cNvSpPr/>
            <p:nvPr/>
          </p:nvSpPr>
          <p:spPr>
            <a:xfrm>
              <a:off x="1678845" y="2780928"/>
              <a:ext cx="279648" cy="273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958493" y="2780928"/>
              <a:ext cx="279648" cy="2737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38141" y="2780928"/>
              <a:ext cx="279648" cy="273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6879498" y="1684832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i="1" dirty="0" smtClean="0"/>
              <a:t>one-hot</a:t>
            </a:r>
          </a:p>
          <a:p>
            <a:pPr algn="ctr"/>
            <a:r>
              <a:rPr lang="en-US" altLang="zh-TW" b="1" i="1" dirty="0" smtClean="0"/>
              <a:t>label</a:t>
            </a:r>
            <a:endParaRPr lang="zh-TW" altLang="en-US" b="1" i="1" dirty="0"/>
          </a:p>
        </p:txBody>
      </p:sp>
      <p:grpSp>
        <p:nvGrpSpPr>
          <p:cNvPr id="222" name="群組 221"/>
          <p:cNvGrpSpPr/>
          <p:nvPr/>
        </p:nvGrpSpPr>
        <p:grpSpPr>
          <a:xfrm>
            <a:off x="1907236" y="2066492"/>
            <a:ext cx="2514328" cy="384703"/>
            <a:chOff x="2129680" y="2252209"/>
            <a:chExt cx="2514328" cy="384703"/>
          </a:xfrm>
        </p:grpSpPr>
        <p:grpSp>
          <p:nvGrpSpPr>
            <p:cNvPr id="36" name="群組 35"/>
            <p:cNvGrpSpPr/>
            <p:nvPr/>
          </p:nvGrpSpPr>
          <p:grpSpPr>
            <a:xfrm rot="16200000">
              <a:off x="3247254" y="1286026"/>
              <a:ext cx="273757" cy="2321493"/>
              <a:chOff x="1043607" y="2021451"/>
              <a:chExt cx="273757" cy="2321493"/>
            </a:xfrm>
          </p:grpSpPr>
          <p:grpSp>
            <p:nvGrpSpPr>
              <p:cNvPr id="24" name="群組 23"/>
              <p:cNvGrpSpPr/>
              <p:nvPr/>
            </p:nvGrpSpPr>
            <p:grpSpPr>
              <a:xfrm rot="5400000">
                <a:off x="485328" y="2579730"/>
                <a:ext cx="1390316" cy="273757"/>
                <a:chOff x="1127473" y="2780928"/>
                <a:chExt cx="1390316" cy="273757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1127473" y="2780928"/>
                  <a:ext cx="279648" cy="2737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407121" y="2780928"/>
                  <a:ext cx="279648" cy="27375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678845" y="2780928"/>
                  <a:ext cx="279648" cy="27375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958493" y="2780928"/>
                  <a:ext cx="279648" cy="2737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238141" y="2780928"/>
                  <a:ext cx="279648" cy="27375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0" name="群組 29"/>
              <p:cNvGrpSpPr/>
              <p:nvPr/>
            </p:nvGrpSpPr>
            <p:grpSpPr>
              <a:xfrm rot="5400000">
                <a:off x="761014" y="3786593"/>
                <a:ext cx="838944" cy="273757"/>
                <a:chOff x="1120565" y="2780928"/>
                <a:chExt cx="838944" cy="273757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1120565" y="2780928"/>
                  <a:ext cx="279648" cy="2737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400213" y="2780928"/>
                  <a:ext cx="279648" cy="2737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679861" y="2780928"/>
                  <a:ext cx="279648" cy="2737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21" name="矩形 220"/>
            <p:cNvSpPr/>
            <p:nvPr/>
          </p:nvSpPr>
          <p:spPr>
            <a:xfrm>
              <a:off x="2129680" y="2252209"/>
              <a:ext cx="2514328" cy="384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9" name="群組 318"/>
          <p:cNvGrpSpPr/>
          <p:nvPr/>
        </p:nvGrpSpPr>
        <p:grpSpPr>
          <a:xfrm>
            <a:off x="3325107" y="3201882"/>
            <a:ext cx="1390316" cy="1341089"/>
            <a:chOff x="1443922" y="4630879"/>
            <a:chExt cx="1390316" cy="1341089"/>
          </a:xfrm>
          <a:solidFill>
            <a:schemeClr val="bg1"/>
          </a:solidFill>
        </p:grpSpPr>
        <p:grpSp>
          <p:nvGrpSpPr>
            <p:cNvPr id="320" name="群組 319"/>
            <p:cNvGrpSpPr/>
            <p:nvPr/>
          </p:nvGrpSpPr>
          <p:grpSpPr>
            <a:xfrm>
              <a:off x="1443922" y="4630879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45" name="矩形 344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7" name="矩形 346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1" name="群組 320"/>
            <p:cNvGrpSpPr/>
            <p:nvPr/>
          </p:nvGrpSpPr>
          <p:grpSpPr>
            <a:xfrm>
              <a:off x="1443922" y="4876940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40" name="矩形 339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2" name="群組 321"/>
            <p:cNvGrpSpPr/>
            <p:nvPr/>
          </p:nvGrpSpPr>
          <p:grpSpPr>
            <a:xfrm>
              <a:off x="1443922" y="5698211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35" name="矩形 334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3" name="群組 322"/>
            <p:cNvGrpSpPr/>
            <p:nvPr/>
          </p:nvGrpSpPr>
          <p:grpSpPr>
            <a:xfrm>
              <a:off x="1443922" y="5150697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30" name="矩形 329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4" name="群組 323"/>
            <p:cNvGrpSpPr/>
            <p:nvPr/>
          </p:nvGrpSpPr>
          <p:grpSpPr>
            <a:xfrm>
              <a:off x="1443922" y="5424454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25" name="矩形 324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50" name="群組 349"/>
          <p:cNvGrpSpPr/>
          <p:nvPr/>
        </p:nvGrpSpPr>
        <p:grpSpPr>
          <a:xfrm>
            <a:off x="3220600" y="3303104"/>
            <a:ext cx="1390316" cy="1341089"/>
            <a:chOff x="1443922" y="4630879"/>
            <a:chExt cx="1390316" cy="1341089"/>
          </a:xfrm>
          <a:solidFill>
            <a:srgbClr val="0B0B0F"/>
          </a:solidFill>
        </p:grpSpPr>
        <p:grpSp>
          <p:nvGrpSpPr>
            <p:cNvPr id="351" name="群組 350"/>
            <p:cNvGrpSpPr/>
            <p:nvPr/>
          </p:nvGrpSpPr>
          <p:grpSpPr>
            <a:xfrm>
              <a:off x="1443922" y="4630879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76" name="矩形 375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2" name="群組 351"/>
            <p:cNvGrpSpPr/>
            <p:nvPr/>
          </p:nvGrpSpPr>
          <p:grpSpPr>
            <a:xfrm>
              <a:off x="1443922" y="4876940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71" name="矩形 370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3" name="群組 352"/>
            <p:cNvGrpSpPr/>
            <p:nvPr/>
          </p:nvGrpSpPr>
          <p:grpSpPr>
            <a:xfrm>
              <a:off x="1443922" y="5698211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66" name="矩形 365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4" name="群組 353"/>
            <p:cNvGrpSpPr/>
            <p:nvPr/>
          </p:nvGrpSpPr>
          <p:grpSpPr>
            <a:xfrm>
              <a:off x="1443922" y="5150697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61" name="矩形 360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5" name="群組 354"/>
            <p:cNvGrpSpPr/>
            <p:nvPr/>
          </p:nvGrpSpPr>
          <p:grpSpPr>
            <a:xfrm>
              <a:off x="1443922" y="5424454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56" name="矩形 355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81" name="群組 380"/>
          <p:cNvGrpSpPr/>
          <p:nvPr/>
        </p:nvGrpSpPr>
        <p:grpSpPr>
          <a:xfrm>
            <a:off x="3074229" y="3433414"/>
            <a:ext cx="1390316" cy="1341089"/>
            <a:chOff x="1443922" y="4630879"/>
            <a:chExt cx="1390316" cy="1341089"/>
          </a:xfrm>
          <a:solidFill>
            <a:schemeClr val="bg1"/>
          </a:solidFill>
        </p:grpSpPr>
        <p:grpSp>
          <p:nvGrpSpPr>
            <p:cNvPr id="382" name="群組 381"/>
            <p:cNvGrpSpPr/>
            <p:nvPr/>
          </p:nvGrpSpPr>
          <p:grpSpPr>
            <a:xfrm>
              <a:off x="1443922" y="4630879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407" name="矩形 406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1" name="矩形 410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3" name="群組 382"/>
            <p:cNvGrpSpPr/>
            <p:nvPr/>
          </p:nvGrpSpPr>
          <p:grpSpPr>
            <a:xfrm>
              <a:off x="1443922" y="4876940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402" name="矩形 401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4" name="群組 383"/>
            <p:cNvGrpSpPr/>
            <p:nvPr/>
          </p:nvGrpSpPr>
          <p:grpSpPr>
            <a:xfrm>
              <a:off x="1443922" y="5698211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97" name="矩形 396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5" name="群組 384"/>
            <p:cNvGrpSpPr/>
            <p:nvPr/>
          </p:nvGrpSpPr>
          <p:grpSpPr>
            <a:xfrm>
              <a:off x="1443922" y="5150697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92" name="矩形 391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6" name="群組 385"/>
            <p:cNvGrpSpPr/>
            <p:nvPr/>
          </p:nvGrpSpPr>
          <p:grpSpPr>
            <a:xfrm>
              <a:off x="1443922" y="5424454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387" name="矩形 386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13" name="群組 412"/>
          <p:cNvGrpSpPr/>
          <p:nvPr/>
        </p:nvGrpSpPr>
        <p:grpSpPr>
          <a:xfrm>
            <a:off x="2389596" y="4032127"/>
            <a:ext cx="1390316" cy="1341089"/>
            <a:chOff x="1443922" y="4630879"/>
            <a:chExt cx="1390316" cy="1341089"/>
          </a:xfrm>
        </p:grpSpPr>
        <p:grpSp>
          <p:nvGrpSpPr>
            <p:cNvPr id="414" name="群組 413"/>
            <p:cNvGrpSpPr/>
            <p:nvPr/>
          </p:nvGrpSpPr>
          <p:grpSpPr>
            <a:xfrm>
              <a:off x="1443922" y="4630879"/>
              <a:ext cx="1390316" cy="273757"/>
              <a:chOff x="1127473" y="2780928"/>
              <a:chExt cx="1390316" cy="273757"/>
            </a:xfrm>
            <a:solidFill>
              <a:schemeClr val="bg1">
                <a:lumMod val="85000"/>
              </a:schemeClr>
            </a:solidFill>
          </p:grpSpPr>
          <p:sp>
            <p:nvSpPr>
              <p:cNvPr id="439" name="矩形 438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2" name="矩形 441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5" name="群組 414"/>
            <p:cNvGrpSpPr/>
            <p:nvPr/>
          </p:nvGrpSpPr>
          <p:grpSpPr>
            <a:xfrm>
              <a:off x="1443922" y="4876940"/>
              <a:ext cx="1390316" cy="273757"/>
              <a:chOff x="1127473" y="2780928"/>
              <a:chExt cx="1390316" cy="273757"/>
            </a:xfrm>
            <a:solidFill>
              <a:schemeClr val="bg1">
                <a:lumMod val="85000"/>
              </a:schemeClr>
            </a:solidFill>
          </p:grpSpPr>
          <p:sp>
            <p:nvSpPr>
              <p:cNvPr id="434" name="矩形 433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7" name="矩形 436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6" name="群組 415"/>
            <p:cNvGrpSpPr/>
            <p:nvPr/>
          </p:nvGrpSpPr>
          <p:grpSpPr>
            <a:xfrm>
              <a:off x="1443922" y="5698211"/>
              <a:ext cx="1390316" cy="273757"/>
              <a:chOff x="1127473" y="2780928"/>
              <a:chExt cx="1390316" cy="273757"/>
            </a:xfrm>
            <a:solidFill>
              <a:schemeClr val="bg1">
                <a:lumMod val="85000"/>
              </a:schemeClr>
            </a:solidFill>
          </p:grpSpPr>
          <p:sp>
            <p:nvSpPr>
              <p:cNvPr id="429" name="矩形 428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7" name="群組 416"/>
            <p:cNvGrpSpPr/>
            <p:nvPr/>
          </p:nvGrpSpPr>
          <p:grpSpPr>
            <a:xfrm>
              <a:off x="1443922" y="5150697"/>
              <a:ext cx="1390316" cy="273757"/>
              <a:chOff x="1127473" y="2780928"/>
              <a:chExt cx="1390316" cy="273757"/>
            </a:xfrm>
            <a:solidFill>
              <a:schemeClr val="bg1">
                <a:lumMod val="85000"/>
              </a:schemeClr>
            </a:solidFill>
          </p:grpSpPr>
          <p:sp>
            <p:nvSpPr>
              <p:cNvPr id="424" name="矩形 423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5" name="矩形 424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6" name="矩形 425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8" name="矩形 427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8" name="群組 417"/>
            <p:cNvGrpSpPr/>
            <p:nvPr/>
          </p:nvGrpSpPr>
          <p:grpSpPr>
            <a:xfrm>
              <a:off x="1443922" y="5424454"/>
              <a:ext cx="1390316" cy="273757"/>
              <a:chOff x="1127473" y="2780928"/>
              <a:chExt cx="1390316" cy="273757"/>
            </a:xfrm>
            <a:solidFill>
              <a:schemeClr val="bg1">
                <a:lumMod val="85000"/>
              </a:schemeClr>
            </a:solidFill>
          </p:grpSpPr>
          <p:sp>
            <p:nvSpPr>
              <p:cNvPr id="419" name="矩形 418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44" name="群組 443"/>
          <p:cNvGrpSpPr/>
          <p:nvPr/>
        </p:nvGrpSpPr>
        <p:grpSpPr>
          <a:xfrm>
            <a:off x="2245580" y="4176143"/>
            <a:ext cx="1390316" cy="1341089"/>
            <a:chOff x="1443922" y="4630879"/>
            <a:chExt cx="1390316" cy="1341089"/>
          </a:xfrm>
          <a:solidFill>
            <a:schemeClr val="bg1">
              <a:lumMod val="95000"/>
            </a:schemeClr>
          </a:solidFill>
        </p:grpSpPr>
        <p:grpSp>
          <p:nvGrpSpPr>
            <p:cNvPr id="445" name="群組 444"/>
            <p:cNvGrpSpPr/>
            <p:nvPr/>
          </p:nvGrpSpPr>
          <p:grpSpPr>
            <a:xfrm>
              <a:off x="1443922" y="4630879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470" name="矩形 469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2" name="矩形 471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4" name="矩形 473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6" name="群組 445"/>
            <p:cNvGrpSpPr/>
            <p:nvPr/>
          </p:nvGrpSpPr>
          <p:grpSpPr>
            <a:xfrm>
              <a:off x="1443922" y="4876940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465" name="矩形 464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9" name="矩形 468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7" name="群組 446"/>
            <p:cNvGrpSpPr/>
            <p:nvPr/>
          </p:nvGrpSpPr>
          <p:grpSpPr>
            <a:xfrm>
              <a:off x="1443922" y="5698211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460" name="矩形 459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8" name="群組 447"/>
            <p:cNvGrpSpPr/>
            <p:nvPr/>
          </p:nvGrpSpPr>
          <p:grpSpPr>
            <a:xfrm>
              <a:off x="1443922" y="5150697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455" name="矩形 454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6" name="矩形 455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7" name="矩形 456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9" name="群組 448"/>
            <p:cNvGrpSpPr/>
            <p:nvPr/>
          </p:nvGrpSpPr>
          <p:grpSpPr>
            <a:xfrm>
              <a:off x="1443922" y="5424454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450" name="矩形 449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3" name="矩形 452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75" name="群組 474"/>
          <p:cNvGrpSpPr/>
          <p:nvPr/>
        </p:nvGrpSpPr>
        <p:grpSpPr>
          <a:xfrm>
            <a:off x="2051720" y="4347222"/>
            <a:ext cx="1390316" cy="1341089"/>
            <a:chOff x="1443922" y="4630879"/>
            <a:chExt cx="1390316" cy="1341089"/>
          </a:xfrm>
          <a:solidFill>
            <a:schemeClr val="bg1">
              <a:lumMod val="75000"/>
            </a:schemeClr>
          </a:solidFill>
        </p:grpSpPr>
        <p:grpSp>
          <p:nvGrpSpPr>
            <p:cNvPr id="476" name="群組 475"/>
            <p:cNvGrpSpPr/>
            <p:nvPr/>
          </p:nvGrpSpPr>
          <p:grpSpPr>
            <a:xfrm>
              <a:off x="1443922" y="4630879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501" name="矩形 500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2" name="矩形 501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4" name="矩形 503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5" name="矩形 504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77" name="群組 476"/>
            <p:cNvGrpSpPr/>
            <p:nvPr/>
          </p:nvGrpSpPr>
          <p:grpSpPr>
            <a:xfrm>
              <a:off x="1443922" y="4876940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496" name="矩形 495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8" name="矩形 497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9" name="矩形 498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0" name="矩形 499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78" name="群組 477"/>
            <p:cNvGrpSpPr/>
            <p:nvPr/>
          </p:nvGrpSpPr>
          <p:grpSpPr>
            <a:xfrm>
              <a:off x="1443922" y="5698211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491" name="矩形 490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2" name="矩形 491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3" name="矩形 492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4" name="矩形 493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5" name="矩形 494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79" name="群組 478"/>
            <p:cNvGrpSpPr/>
            <p:nvPr/>
          </p:nvGrpSpPr>
          <p:grpSpPr>
            <a:xfrm>
              <a:off x="1443922" y="5150697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486" name="矩形 485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7" name="矩形 486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0" name="矩形 489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80" name="群組 479"/>
            <p:cNvGrpSpPr/>
            <p:nvPr/>
          </p:nvGrpSpPr>
          <p:grpSpPr>
            <a:xfrm>
              <a:off x="1443922" y="5424454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481" name="矩形 480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4" name="矩形 483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5" name="矩形 484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06" name="群組 505"/>
          <p:cNvGrpSpPr/>
          <p:nvPr/>
        </p:nvGrpSpPr>
        <p:grpSpPr>
          <a:xfrm>
            <a:off x="1874996" y="4491238"/>
            <a:ext cx="1390316" cy="1341089"/>
            <a:chOff x="1443922" y="4630879"/>
            <a:chExt cx="1390316" cy="1341089"/>
          </a:xfrm>
          <a:solidFill>
            <a:schemeClr val="bg1">
              <a:lumMod val="50000"/>
            </a:schemeClr>
          </a:solidFill>
        </p:grpSpPr>
        <p:grpSp>
          <p:nvGrpSpPr>
            <p:cNvPr id="507" name="群組 506"/>
            <p:cNvGrpSpPr/>
            <p:nvPr/>
          </p:nvGrpSpPr>
          <p:grpSpPr>
            <a:xfrm>
              <a:off x="1443922" y="4630879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532" name="矩形 531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3" name="矩形 532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4" name="矩形 533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5" name="矩形 534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6" name="矩形 535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8" name="群組 507"/>
            <p:cNvGrpSpPr/>
            <p:nvPr/>
          </p:nvGrpSpPr>
          <p:grpSpPr>
            <a:xfrm>
              <a:off x="1443922" y="4876940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527" name="矩形 526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8" name="矩形 527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9" name="矩形 528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0" name="矩形 529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1" name="矩形 530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9" name="群組 508"/>
            <p:cNvGrpSpPr/>
            <p:nvPr/>
          </p:nvGrpSpPr>
          <p:grpSpPr>
            <a:xfrm>
              <a:off x="1443922" y="5698211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522" name="矩形 521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3" name="矩形 522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4" name="矩形 523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10" name="群組 509"/>
            <p:cNvGrpSpPr/>
            <p:nvPr/>
          </p:nvGrpSpPr>
          <p:grpSpPr>
            <a:xfrm>
              <a:off x="1443922" y="5150697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517" name="矩形 516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8" name="矩形 517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9" name="矩形 518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0" name="矩形 519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1" name="矩形 520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11" name="群組 510"/>
            <p:cNvGrpSpPr/>
            <p:nvPr/>
          </p:nvGrpSpPr>
          <p:grpSpPr>
            <a:xfrm>
              <a:off x="1443922" y="5424454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512" name="矩形 511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3" name="矩形 512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37" name="群組 536"/>
          <p:cNvGrpSpPr/>
          <p:nvPr/>
        </p:nvGrpSpPr>
        <p:grpSpPr>
          <a:xfrm>
            <a:off x="1691680" y="4680199"/>
            <a:ext cx="1390316" cy="1341089"/>
            <a:chOff x="1443922" y="4630879"/>
            <a:chExt cx="1390316" cy="1341089"/>
          </a:xfrm>
          <a:solidFill>
            <a:schemeClr val="bg1">
              <a:lumMod val="85000"/>
            </a:schemeClr>
          </a:solidFill>
        </p:grpSpPr>
        <p:grpSp>
          <p:nvGrpSpPr>
            <p:cNvPr id="538" name="群組 537"/>
            <p:cNvGrpSpPr/>
            <p:nvPr/>
          </p:nvGrpSpPr>
          <p:grpSpPr>
            <a:xfrm>
              <a:off x="1443922" y="4630879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563" name="矩形 562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4" name="矩形 563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5" name="矩形 564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6" name="矩形 565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39" name="群組 538"/>
            <p:cNvGrpSpPr/>
            <p:nvPr/>
          </p:nvGrpSpPr>
          <p:grpSpPr>
            <a:xfrm>
              <a:off x="1443922" y="4876940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558" name="矩形 557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9" name="矩形 558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0" name="矩形 559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1" name="矩形 560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2" name="矩形 561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0" name="群組 539"/>
            <p:cNvGrpSpPr/>
            <p:nvPr/>
          </p:nvGrpSpPr>
          <p:grpSpPr>
            <a:xfrm>
              <a:off x="1443922" y="5698211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553" name="矩形 552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4" name="矩形 553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5" name="矩形 554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6" name="矩形 555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1" name="群組 540"/>
            <p:cNvGrpSpPr/>
            <p:nvPr/>
          </p:nvGrpSpPr>
          <p:grpSpPr>
            <a:xfrm>
              <a:off x="1443922" y="5150697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548" name="矩形 547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0" name="矩形 549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2" name="矩形 551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2" name="群組 541"/>
            <p:cNvGrpSpPr/>
            <p:nvPr/>
          </p:nvGrpSpPr>
          <p:grpSpPr>
            <a:xfrm>
              <a:off x="1443922" y="5424454"/>
              <a:ext cx="1390316" cy="273757"/>
              <a:chOff x="1127473" y="2780928"/>
              <a:chExt cx="1390316" cy="273757"/>
            </a:xfrm>
            <a:grpFill/>
          </p:grpSpPr>
          <p:sp>
            <p:nvSpPr>
              <p:cNvPr id="543" name="矩形 542"/>
              <p:cNvSpPr/>
              <p:nvPr/>
            </p:nvSpPr>
            <p:spPr>
              <a:xfrm>
                <a:off x="112747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4" name="矩形 543"/>
              <p:cNvSpPr/>
              <p:nvPr/>
            </p:nvSpPr>
            <p:spPr>
              <a:xfrm>
                <a:off x="140712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1678845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6" name="矩形 545"/>
              <p:cNvSpPr/>
              <p:nvPr/>
            </p:nvSpPr>
            <p:spPr>
              <a:xfrm>
                <a:off x="1958493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7" name="矩形 546"/>
              <p:cNvSpPr/>
              <p:nvPr/>
            </p:nvSpPr>
            <p:spPr>
              <a:xfrm>
                <a:off x="2238141" y="2780928"/>
                <a:ext cx="279648" cy="2737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8193" name="文字方塊 8192"/>
          <p:cNvSpPr txBox="1"/>
          <p:nvPr/>
        </p:nvSpPr>
        <p:spPr>
          <a:xfrm>
            <a:off x="1076430" y="1622801"/>
            <a:ext cx="504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vector  concatenation </a:t>
            </a:r>
            <a:r>
              <a:rPr lang="en-US" altLang="zh-TW" i="1" dirty="0" smtClean="0"/>
              <a:t>(for linear layer, input z)</a:t>
            </a:r>
            <a:endParaRPr lang="zh-TW" altLang="en-US" i="1" dirty="0"/>
          </a:p>
        </p:txBody>
      </p:sp>
      <p:sp>
        <p:nvSpPr>
          <p:cNvPr id="573" name="文字方塊 572"/>
          <p:cNvSpPr txBox="1"/>
          <p:nvPr/>
        </p:nvSpPr>
        <p:spPr>
          <a:xfrm>
            <a:off x="1076430" y="2608362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Feature map concatenation </a:t>
            </a:r>
            <a:r>
              <a:rPr lang="en-US" altLang="zh-TW" i="1" dirty="0"/>
              <a:t>(for </a:t>
            </a:r>
            <a:r>
              <a:rPr lang="en-US" altLang="zh-TW" i="1" dirty="0" smtClean="0"/>
              <a:t>convolution layer)</a:t>
            </a:r>
            <a:endParaRPr lang="zh-TW" altLang="en-US" i="1" dirty="0"/>
          </a:p>
        </p:txBody>
      </p:sp>
      <p:pic>
        <p:nvPicPr>
          <p:cNvPr id="1026" name="Picture 2" descr="Z:\wayne\GAN tutorial\codes\condition\try\mnist_sngan_acgan\samples\sample_46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120" y="3570292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文字方塊 272"/>
          <p:cNvSpPr txBox="1"/>
          <p:nvPr/>
        </p:nvSpPr>
        <p:spPr>
          <a:xfrm>
            <a:off x="6438151" y="6037986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/>
              <a:t>(</a:t>
            </a:r>
            <a:r>
              <a:rPr lang="en-US" altLang="zh-TW" sz="1200" b="1" i="1" dirty="0" smtClean="0"/>
              <a:t>SNGAN on MNIST)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3238930" y="5397470"/>
            <a:ext cx="742861" cy="68439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flipV="1">
            <a:off x="4573802" y="4593283"/>
            <a:ext cx="286230" cy="27266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645143" y="5610652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smtClean="0">
                <a:solidFill>
                  <a:srgbClr val="C00000"/>
                </a:solidFill>
              </a:rPr>
              <a:t>conv maps</a:t>
            </a:r>
            <a:endParaRPr lang="zh-TW" altLang="en-US" sz="1200" i="1" dirty="0">
              <a:solidFill>
                <a:srgbClr val="C00000"/>
              </a:solidFill>
            </a:endParaRPr>
          </a:p>
        </p:txBody>
      </p:sp>
      <p:sp>
        <p:nvSpPr>
          <p:cNvPr id="280" name="文字方塊 279"/>
          <p:cNvSpPr txBox="1"/>
          <p:nvPr/>
        </p:nvSpPr>
        <p:spPr>
          <a:xfrm>
            <a:off x="4716016" y="4623519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>
                <a:solidFill>
                  <a:srgbClr val="C00000"/>
                </a:solidFill>
              </a:rPr>
              <a:t>c</a:t>
            </a:r>
            <a:r>
              <a:rPr lang="en-US" altLang="zh-TW" sz="1200" i="1" dirty="0" smtClean="0">
                <a:solidFill>
                  <a:srgbClr val="C00000"/>
                </a:solidFill>
              </a:rPr>
              <a:t>ondition</a:t>
            </a:r>
          </a:p>
          <a:p>
            <a:r>
              <a:rPr lang="en-US" altLang="zh-TW" sz="1200" i="1" dirty="0" smtClean="0">
                <a:solidFill>
                  <a:srgbClr val="C00000"/>
                </a:solidFill>
              </a:rPr>
              <a:t>   maps</a:t>
            </a:r>
            <a:endParaRPr lang="zh-TW" altLang="en-US" sz="1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3534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Auxiliary Classifier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7211790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with only auxiliary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Where should I concatenate labels? Every layer in </a:t>
            </a:r>
            <a:r>
              <a:rPr lang="en-US" altLang="zh-TW" b="1" dirty="0" smtClean="0">
                <a:solidFill>
                  <a:srgbClr val="0070C0"/>
                </a:solidFill>
              </a:rPr>
              <a:t>G</a:t>
            </a:r>
            <a:r>
              <a:rPr lang="en-US" altLang="zh-TW" dirty="0" smtClean="0"/>
              <a:t> &amp; </a:t>
            </a:r>
            <a:r>
              <a:rPr lang="en-US" altLang="zh-TW" b="1" dirty="0" smtClean="0">
                <a:solidFill>
                  <a:srgbClr val="00B050"/>
                </a:solidFill>
              </a:rPr>
              <a:t>D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742950" lvl="2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depends.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Layers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which is responsible for higher level features have priorities. 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Conditional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generation is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still a challenging task.</a:t>
            </a:r>
          </a:p>
          <a:p>
            <a:pPr marL="285750"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SNGAN + projection discriminator achieve promising results.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 rot="5400000">
            <a:off x="1688784" y="2036296"/>
            <a:ext cx="1243807" cy="864097"/>
            <a:chOff x="6470377" y="3253242"/>
            <a:chExt cx="1243807" cy="864097"/>
          </a:xfrm>
        </p:grpSpPr>
        <p:sp>
          <p:nvSpPr>
            <p:cNvPr id="7" name="流程圖: 人工作業 6"/>
            <p:cNvSpPr/>
            <p:nvPr/>
          </p:nvSpPr>
          <p:spPr>
            <a:xfrm>
              <a:off x="6470377" y="3253242"/>
              <a:ext cx="1243807" cy="864097"/>
            </a:xfrm>
            <a:prstGeom prst="flowChartManualOperation">
              <a:avLst/>
            </a:prstGeom>
            <a:solidFill>
              <a:srgbClr val="00B0EE"/>
            </a:solidFill>
            <a:ln>
              <a:solidFill>
                <a:srgbClr val="005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 rot="16200000">
              <a:off x="6910179" y="350062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G</a:t>
              </a:r>
              <a:endParaRPr lang="zh-TW" altLang="en-US" b="1" dirty="0"/>
            </a:p>
          </p:txBody>
        </p:sp>
      </p:grpSp>
      <p:grpSp>
        <p:nvGrpSpPr>
          <p:cNvPr id="9" name="群組 8"/>
          <p:cNvGrpSpPr/>
          <p:nvPr/>
        </p:nvGrpSpPr>
        <p:grpSpPr>
          <a:xfrm rot="16200000">
            <a:off x="3030768" y="2036296"/>
            <a:ext cx="1243807" cy="864097"/>
            <a:chOff x="6470377" y="3253242"/>
            <a:chExt cx="1243807" cy="864097"/>
          </a:xfrm>
        </p:grpSpPr>
        <p:sp>
          <p:nvSpPr>
            <p:cNvPr id="10" name="流程圖: 人工作業 9"/>
            <p:cNvSpPr/>
            <p:nvPr/>
          </p:nvSpPr>
          <p:spPr>
            <a:xfrm>
              <a:off x="6470377" y="3253242"/>
              <a:ext cx="1243807" cy="864097"/>
            </a:xfrm>
            <a:prstGeom prst="flowChartManualOperati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 rot="5400000">
              <a:off x="6923003" y="35006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D</a:t>
              </a:r>
              <a:endParaRPr lang="zh-TW" altLang="en-US" b="1" dirty="0"/>
            </a:p>
          </p:txBody>
        </p:sp>
      </p:grpSp>
      <p:cxnSp>
        <p:nvCxnSpPr>
          <p:cNvPr id="3" name="直線單箭頭接點 2"/>
          <p:cNvCxnSpPr/>
          <p:nvPr/>
        </p:nvCxnSpPr>
        <p:spPr>
          <a:xfrm flipV="1">
            <a:off x="4195179" y="1597442"/>
            <a:ext cx="733878" cy="5615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173954" y="2305035"/>
            <a:ext cx="945045" cy="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929057" y="141277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Adversarial loss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166399" y="2092601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Cross Entropy        </a:t>
            </a:r>
            <a:r>
              <a:rPr lang="en-US" altLang="zh-TW" dirty="0" smtClean="0"/>
              <a:t>(Categorical)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66399" y="2544736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Mean Square Error </a:t>
            </a:r>
            <a:r>
              <a:rPr lang="en-US" altLang="zh-TW" dirty="0" smtClean="0"/>
              <a:t>(Continuous)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175945" y="2729402"/>
            <a:ext cx="943054" cy="641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4425630" y="2192066"/>
            <a:ext cx="364202" cy="643219"/>
            <a:chOff x="4310679" y="2386801"/>
            <a:chExt cx="364202" cy="643219"/>
          </a:xfrm>
        </p:grpSpPr>
        <p:sp>
          <p:nvSpPr>
            <p:cNvPr id="30" name="矩形 29"/>
            <p:cNvSpPr/>
            <p:nvPr/>
          </p:nvSpPr>
          <p:spPr>
            <a:xfrm>
              <a:off x="4322499" y="2386801"/>
              <a:ext cx="327738" cy="643219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310679" y="25237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Q</a:t>
              </a:r>
              <a:endParaRPr lang="zh-TW" altLang="en-US" b="1" dirty="0"/>
            </a:p>
          </p:txBody>
        </p:sp>
      </p:grpSp>
      <p:sp>
        <p:nvSpPr>
          <p:cNvPr id="34" name="向左箭號 33"/>
          <p:cNvSpPr/>
          <p:nvPr/>
        </p:nvSpPr>
        <p:spPr>
          <a:xfrm rot="5400000">
            <a:off x="4511493" y="2953778"/>
            <a:ext cx="195971" cy="216025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4146046" y="3177896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Classifier </a:t>
            </a:r>
          </a:p>
          <a:p>
            <a:r>
              <a:rPr lang="en-US" altLang="zh-TW" sz="1400" i="1" dirty="0" smtClean="0"/>
              <a:t>(optional)</a:t>
            </a:r>
            <a:endParaRPr lang="zh-TW" altLang="en-US" sz="1400" i="1" dirty="0"/>
          </a:p>
        </p:txBody>
      </p:sp>
      <p:sp>
        <p:nvSpPr>
          <p:cNvPr id="36" name="矩形 35"/>
          <p:cNvSpPr/>
          <p:nvPr/>
        </p:nvSpPr>
        <p:spPr>
          <a:xfrm>
            <a:off x="1590607" y="2159400"/>
            <a:ext cx="72008" cy="617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2213141" y="3701116"/>
            <a:ext cx="559296" cy="136879"/>
            <a:chOff x="1678845" y="2780928"/>
            <a:chExt cx="838944" cy="273757"/>
          </a:xfrm>
        </p:grpSpPr>
        <p:sp>
          <p:nvSpPr>
            <p:cNvPr id="48" name="矩形 47"/>
            <p:cNvSpPr/>
            <p:nvPr/>
          </p:nvSpPr>
          <p:spPr>
            <a:xfrm>
              <a:off x="1678845" y="2780928"/>
              <a:ext cx="279648" cy="273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958493" y="2780928"/>
              <a:ext cx="279648" cy="2737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238141" y="2780928"/>
              <a:ext cx="279648" cy="273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2772437" y="3701115"/>
            <a:ext cx="186432" cy="13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026709" y="3701115"/>
            <a:ext cx="186432" cy="13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/>
          <p:cNvCxnSpPr/>
          <p:nvPr/>
        </p:nvCxnSpPr>
        <p:spPr>
          <a:xfrm flipH="1" flipV="1">
            <a:off x="1626611" y="2955116"/>
            <a:ext cx="501976" cy="635034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 flipV="1">
            <a:off x="2270575" y="3090248"/>
            <a:ext cx="128998" cy="499902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586005" y="2729402"/>
            <a:ext cx="516770" cy="860748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2772437" y="3159776"/>
            <a:ext cx="704545" cy="504412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1300239" y="36156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labels</a:t>
            </a:r>
            <a:endParaRPr lang="zh-TW" altLang="en-US" sz="1400" i="1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2109022" y="3233280"/>
            <a:ext cx="712054" cy="307777"/>
          </a:xfrm>
          <a:prstGeom prst="rect">
            <a:avLst/>
          </a:prstGeom>
          <a:solidFill>
            <a:schemeClr val="bg1">
              <a:alpha val="74902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400" i="1" dirty="0" err="1" smtClean="0"/>
              <a:t>concat</a:t>
            </a:r>
            <a:endParaRPr lang="zh-TW" altLang="en-US" sz="1400" i="1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90076" y="6581001"/>
            <a:ext cx="419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 smtClean="0"/>
              <a:t>* cods: </a:t>
            </a:r>
            <a:r>
              <a:rPr lang="en-US" altLang="zh-TW" sz="1200" i="1" dirty="0" smtClean="0">
                <a:hlinkClick r:id="rId2"/>
              </a:rPr>
              <a:t>https</a:t>
            </a:r>
            <a:r>
              <a:rPr lang="en-US" altLang="zh-TW" sz="1200" i="1" dirty="0">
                <a:hlinkClick r:id="rId2"/>
              </a:rPr>
              <a:t>://</a:t>
            </a:r>
            <a:r>
              <a:rPr lang="en-US" altLang="zh-TW" sz="1200" i="1" dirty="0" smtClean="0">
                <a:hlinkClick r:id="rId2"/>
              </a:rPr>
              <a:t>github.com/pfnet-research/sngan_projection</a:t>
            </a:r>
            <a:endParaRPr lang="en-US" altLang="zh-TW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366962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482247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Preface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103833"/>
            <a:ext cx="7211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Topics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Experiences &amp; tricks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Paper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Survey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MuseGAN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MidiNet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GAN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Road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Condition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ideo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Encoder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2578" y="1242274"/>
            <a:ext cx="72117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more complex conditional vectors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Motivation: guide the generation process</a:t>
            </a:r>
          </a:p>
          <a:p>
            <a:pPr>
              <a:lnSpc>
                <a:spcPts val="2600"/>
              </a:lnSpc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05" y="4386366"/>
            <a:ext cx="6408712" cy="2281442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1625116" y="6529309"/>
            <a:ext cx="6393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 smtClean="0"/>
              <a:t>S</a:t>
            </a:r>
            <a:r>
              <a:rPr lang="en-US" altLang="zh-TW" sz="1200" b="1" i="1" baseline="30000" dirty="0" smtClean="0"/>
              <a:t>2</a:t>
            </a:r>
            <a:r>
              <a:rPr lang="zh-TW" altLang="en-US" sz="1200" b="1" i="1" dirty="0" smtClean="0"/>
              <a:t> </a:t>
            </a:r>
            <a:r>
              <a:rPr lang="en-US" altLang="zh-TW" sz="1200" b="1" i="1" dirty="0" smtClean="0"/>
              <a:t>GAN:</a:t>
            </a:r>
            <a:r>
              <a:rPr lang="zh-TW" altLang="en-US" sz="1200" b="1" i="1" dirty="0" smtClean="0"/>
              <a:t> </a:t>
            </a:r>
            <a:r>
              <a:rPr lang="en-US" altLang="zh-TW" sz="1200" b="1" i="1" dirty="0" smtClean="0"/>
              <a:t>Generative </a:t>
            </a:r>
            <a:r>
              <a:rPr lang="en-US" altLang="zh-TW" sz="1200" b="1" i="1" dirty="0"/>
              <a:t>Image Modeling using Style and Structure Adversarial Networks</a:t>
            </a:r>
            <a:endParaRPr lang="en-US" altLang="zh-TW" sz="1200" i="1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06" y="2226405"/>
            <a:ext cx="7202811" cy="1884802"/>
          </a:xfrm>
          <a:prstGeom prst="rect">
            <a:avLst/>
          </a:prstGeom>
        </p:spPr>
      </p:pic>
      <p:sp>
        <p:nvSpPr>
          <p:cNvPr id="61" name="文字方塊 60"/>
          <p:cNvSpPr txBox="1"/>
          <p:nvPr/>
        </p:nvSpPr>
        <p:spPr>
          <a:xfrm>
            <a:off x="2996934" y="4069064"/>
            <a:ext cx="365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/>
              <a:t>Generative Adversarial Text to Image Synthesis</a:t>
            </a:r>
            <a:endParaRPr lang="en-US" altLang="zh-TW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12431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U-Net Encoder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2578" y="1242274"/>
            <a:ext cx="7211790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Skip-connection: no information loss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MidiNet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previous bar</a:t>
            </a:r>
          </a:p>
          <a:p>
            <a:pPr>
              <a:lnSpc>
                <a:spcPts val="26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MuseGAN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accompanied track</a:t>
            </a:r>
          </a:p>
          <a:p>
            <a:pPr>
              <a:lnSpc>
                <a:spcPts val="2600"/>
              </a:lnSpc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0209" y="3515735"/>
            <a:ext cx="252028" cy="2160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01507" y="3756516"/>
            <a:ext cx="252028" cy="16786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82805" y="4027011"/>
            <a:ext cx="252028" cy="1137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7" idx="1"/>
          </p:cNvCxnSpPr>
          <p:nvPr/>
        </p:nvCxnSpPr>
        <p:spPr>
          <a:xfrm>
            <a:off x="3272237" y="4595855"/>
            <a:ext cx="22927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753535" y="4595855"/>
            <a:ext cx="22927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71384" y="4282870"/>
            <a:ext cx="252028" cy="625969"/>
          </a:xfrm>
          <a:prstGeom prst="rect">
            <a:avLst/>
          </a:prstGeom>
          <a:solidFill>
            <a:srgbClr val="00B0EE"/>
          </a:solidFill>
          <a:ln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723412" y="4595855"/>
            <a:ext cx="22927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85370" y="4017461"/>
            <a:ext cx="252028" cy="1137688"/>
          </a:xfrm>
          <a:prstGeom prst="rect">
            <a:avLst/>
          </a:prstGeom>
          <a:solidFill>
            <a:srgbClr val="00B0EE"/>
          </a:solidFill>
          <a:ln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37398" y="4017461"/>
            <a:ext cx="252028" cy="1137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489426" y="4586305"/>
            <a:ext cx="22927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718696" y="3746966"/>
            <a:ext cx="252028" cy="1678678"/>
          </a:xfrm>
          <a:prstGeom prst="rect">
            <a:avLst/>
          </a:prstGeom>
          <a:solidFill>
            <a:srgbClr val="00B0EE"/>
          </a:solidFill>
          <a:ln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970724" y="3746966"/>
            <a:ext cx="252028" cy="16786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452022" y="3506185"/>
            <a:ext cx="252028" cy="2160240"/>
          </a:xfrm>
          <a:prstGeom prst="rect">
            <a:avLst/>
          </a:prstGeom>
          <a:solidFill>
            <a:srgbClr val="00B0EE"/>
          </a:solidFill>
          <a:ln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222752" y="4595855"/>
            <a:ext cx="22927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704050" y="3506185"/>
            <a:ext cx="252028" cy="2160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540009" y="3235279"/>
            <a:ext cx="252028" cy="27020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2790939" y="4586305"/>
            <a:ext cx="22927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956078" y="4595854"/>
            <a:ext cx="22927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85348" y="3244828"/>
            <a:ext cx="252028" cy="2702051"/>
          </a:xfrm>
          <a:prstGeom prst="rect">
            <a:avLst/>
          </a:prstGeom>
          <a:solidFill>
            <a:srgbClr val="00B0EE"/>
          </a:solidFill>
          <a:ln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4108819" y="3412598"/>
            <a:ext cx="1254593" cy="542056"/>
            <a:chOff x="2599172" y="3700611"/>
            <a:chExt cx="1254593" cy="542056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2599172" y="3700611"/>
              <a:ext cx="0" cy="5420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599172" y="3700611"/>
              <a:ext cx="125459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3853765" y="3700611"/>
              <a:ext cx="0" cy="54205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>
            <a:off x="3627521" y="3128154"/>
            <a:ext cx="2469217" cy="551727"/>
            <a:chOff x="2015943" y="3971517"/>
            <a:chExt cx="2469217" cy="551727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2015943" y="3971517"/>
              <a:ext cx="0" cy="5420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2015943" y="3981188"/>
              <a:ext cx="246921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4485160" y="3981188"/>
              <a:ext cx="0" cy="54205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3114859" y="2826863"/>
            <a:ext cx="3715205" cy="551727"/>
            <a:chOff x="2015943" y="3971517"/>
            <a:chExt cx="2469217" cy="551727"/>
          </a:xfrm>
        </p:grpSpPr>
        <p:cxnSp>
          <p:nvCxnSpPr>
            <p:cNvPr id="49" name="直線接點 48"/>
            <p:cNvCxnSpPr/>
            <p:nvPr/>
          </p:nvCxnSpPr>
          <p:spPr>
            <a:xfrm>
              <a:off x="2015943" y="3971517"/>
              <a:ext cx="0" cy="5420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2015943" y="3981188"/>
              <a:ext cx="246921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4485160" y="3981188"/>
              <a:ext cx="0" cy="54205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 rot="16200000">
            <a:off x="6588994" y="823016"/>
            <a:ext cx="252028" cy="1137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 rot="16200000">
            <a:off x="6588994" y="1281777"/>
            <a:ext cx="252028" cy="1137688"/>
          </a:xfrm>
          <a:prstGeom prst="rect">
            <a:avLst/>
          </a:prstGeom>
          <a:solidFill>
            <a:srgbClr val="00B0EE"/>
          </a:solidFill>
          <a:ln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7360606" y="120719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Encoder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349963" y="166595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Generator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447357" y="44111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z</a:t>
            </a:r>
            <a:endParaRPr lang="zh-TW" altLang="en-US" b="1" i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972461" y="249289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Skip connection</a:t>
            </a:r>
            <a:endParaRPr lang="zh-TW" altLang="en-US" b="1" i="1" dirty="0"/>
          </a:p>
        </p:txBody>
      </p:sp>
      <p:grpSp>
        <p:nvGrpSpPr>
          <p:cNvPr id="62" name="群組 61"/>
          <p:cNvGrpSpPr/>
          <p:nvPr/>
        </p:nvGrpSpPr>
        <p:grpSpPr>
          <a:xfrm>
            <a:off x="1261621" y="2988329"/>
            <a:ext cx="1148197" cy="1363761"/>
            <a:chOff x="934695" y="3250232"/>
            <a:chExt cx="1148197" cy="1363761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95" y="3671018"/>
              <a:ext cx="108585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文字方塊 66"/>
            <p:cNvSpPr txBox="1"/>
            <p:nvPr/>
          </p:nvSpPr>
          <p:spPr>
            <a:xfrm>
              <a:off x="942835" y="3250232"/>
              <a:ext cx="11400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i="1" dirty="0" smtClean="0"/>
                <a:t>melody</a:t>
              </a:r>
            </a:p>
            <a:p>
              <a:pPr algn="ctr"/>
              <a:r>
                <a:rPr lang="en-US" altLang="zh-TW" sz="1200" b="1" i="1" dirty="0" smtClean="0"/>
                <a:t>( bar = t – 1 ) </a:t>
              </a: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261621" y="4645815"/>
            <a:ext cx="1085850" cy="1375689"/>
            <a:chOff x="954886" y="4399726"/>
            <a:chExt cx="1085850" cy="137568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886" y="4822915"/>
              <a:ext cx="108585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文字方塊 69"/>
            <p:cNvSpPr txBox="1"/>
            <p:nvPr/>
          </p:nvSpPr>
          <p:spPr>
            <a:xfrm>
              <a:off x="1077663" y="4399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i="1" dirty="0" smtClean="0"/>
                <a:t>Chord</a:t>
              </a:r>
            </a:p>
            <a:p>
              <a:pPr algn="ctr"/>
              <a:r>
                <a:rPr lang="en-US" altLang="zh-TW" sz="1200" b="1" i="1" dirty="0"/>
                <a:t>( bar = t </a:t>
              </a:r>
              <a:r>
                <a:rPr lang="en-US" altLang="zh-TW" sz="1200" b="1" i="1" dirty="0" smtClean="0"/>
                <a:t>)</a:t>
              </a:r>
              <a:endParaRPr lang="en-US" altLang="zh-TW" sz="1200" b="1" i="1" dirty="0"/>
            </a:p>
          </p:txBody>
        </p:sp>
      </p:grpSp>
      <p:grpSp>
        <p:nvGrpSpPr>
          <p:cNvPr id="4097" name="群組 4096"/>
          <p:cNvGrpSpPr/>
          <p:nvPr/>
        </p:nvGrpSpPr>
        <p:grpSpPr>
          <a:xfrm>
            <a:off x="7681664" y="3903287"/>
            <a:ext cx="1066800" cy="1385135"/>
            <a:chOff x="7350968" y="3940168"/>
            <a:chExt cx="1066800" cy="1385135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68" y="4372803"/>
              <a:ext cx="10668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文字方塊 73"/>
            <p:cNvSpPr txBox="1"/>
            <p:nvPr/>
          </p:nvSpPr>
          <p:spPr>
            <a:xfrm>
              <a:off x="7464220" y="3940168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i="1" dirty="0" smtClean="0"/>
                <a:t>melody</a:t>
              </a:r>
            </a:p>
            <a:p>
              <a:pPr algn="ctr"/>
              <a:r>
                <a:rPr lang="en-US" altLang="zh-TW" sz="1200" b="1" i="1" dirty="0" smtClean="0"/>
                <a:t>( bar = t )</a:t>
              </a:r>
            </a:p>
          </p:txBody>
        </p:sp>
      </p:grpSp>
      <p:sp>
        <p:nvSpPr>
          <p:cNvPr id="4108" name="文字方塊 4107"/>
          <p:cNvSpPr txBox="1"/>
          <p:nvPr/>
        </p:nvSpPr>
        <p:spPr>
          <a:xfrm>
            <a:off x="333454" y="287016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MidiNet</a:t>
            </a:r>
            <a:endParaRPr lang="zh-TW" altLang="en-US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98801" y="441968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MuseGAN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917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U-Net Encoder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2578" y="1242274"/>
            <a:ext cx="721179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FTGAN (video generation)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conditional vector to guide the generation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64" y="2378152"/>
            <a:ext cx="9169164" cy="407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745307" y="1916832"/>
            <a:ext cx="4760659" cy="2601580"/>
            <a:chOff x="755576" y="1408048"/>
            <a:chExt cx="4760659" cy="2601580"/>
          </a:xfrm>
        </p:grpSpPr>
        <p:sp>
          <p:nvSpPr>
            <p:cNvPr id="7" name="矩形 6"/>
            <p:cNvSpPr/>
            <p:nvPr/>
          </p:nvSpPr>
          <p:spPr>
            <a:xfrm>
              <a:off x="755576" y="1777380"/>
              <a:ext cx="4680520" cy="22322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716016" y="140804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U-Net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90076" y="6581001"/>
            <a:ext cx="2917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 smtClean="0"/>
              <a:t>* Optical flow: a feature about motion</a:t>
            </a:r>
            <a:endParaRPr lang="en-US" altLang="zh-TW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20126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844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Tag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8291910" cy="3695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Supervised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GAN training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Conditional generation</a:t>
            </a:r>
          </a:p>
          <a:p>
            <a:pPr marL="742950" lvl="2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iven a class, generate images according to that</a:t>
            </a:r>
          </a:p>
          <a:p>
            <a:pPr marL="0" lvl="1">
              <a:lnSpc>
                <a:spcPts val="600"/>
              </a:lnSpc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Disentanglement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Try to acquire the </a:t>
            </a:r>
            <a:r>
              <a:rPr lang="en-US" altLang="zh-TW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attribute-invariant</a:t>
            </a:r>
            <a:r>
              <a:rPr lang="en-US" altLang="zh-TW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latent space</a:t>
            </a:r>
          </a:p>
          <a:p>
            <a:pPr lvl="1">
              <a:lnSpc>
                <a:spcPts val="2500"/>
              </a:lnSpc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or </a:t>
            </a:r>
            <a:r>
              <a:rPr lang="en-US" altLang="zh-TW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controllability </a:t>
            </a:r>
            <a:r>
              <a:rPr lang="en-US" altLang="zh-TW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limited labels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(Ex: Gender)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Related Works:</a:t>
            </a:r>
          </a:p>
          <a:p>
            <a:pPr marL="1200150" lvl="2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smtClean="0"/>
              <a:t>DR-GAN</a:t>
            </a:r>
            <a:endParaRPr lang="en-US" altLang="zh-TW" sz="1600" dirty="0" smtClean="0"/>
          </a:p>
          <a:p>
            <a:pPr marL="1200150" lvl="2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smtClean="0"/>
              <a:t>TD-GAN</a:t>
            </a:r>
            <a:endParaRPr lang="en-US" altLang="zh-TW" sz="1600" dirty="0" smtClean="0"/>
          </a:p>
          <a:p>
            <a:pPr marL="1200150" lvl="2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smtClean="0"/>
              <a:t>Fader Network </a:t>
            </a:r>
          </a:p>
          <a:p>
            <a:pPr marL="1200150" lvl="2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StarGAN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CycleGAN</a:t>
            </a:r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121006" y="6305319"/>
            <a:ext cx="284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i="1" dirty="0" smtClean="0"/>
              <a:t>(male -&gt; female) from Fader Network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" y="5322719"/>
            <a:ext cx="9125440" cy="9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9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Disentanglement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7211790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>
              <a:lnSpc>
                <a:spcPts val="2500"/>
              </a:lnSpc>
            </a:pPr>
            <a:endParaRPr lang="en-US" altLang="zh-TW" sz="1600" b="1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72578" y="1242274"/>
            <a:ext cx="721179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Unsupervised?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infoGAN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add </a:t>
            </a:r>
            <a:r>
              <a:rPr lang="en-US" altLang="zh-TW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mutual information </a:t>
            </a:r>
            <a:r>
              <a:rPr lang="en-US" altLang="zh-TW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loss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encourage latent codes learn 	the most obvious properties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lnSpc>
                <a:spcPts val="2500"/>
              </a:lnSpc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6" y="2704918"/>
            <a:ext cx="4724400" cy="374332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5400000">
            <a:off x="1730551" y="2773259"/>
            <a:ext cx="354306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>
            <a:off x="4770944" y="2950412"/>
            <a:ext cx="354306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075770" y="2671588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Mutual info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 loss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03891" y="5845991"/>
            <a:ext cx="1388087" cy="927035"/>
            <a:chOff x="1703891" y="5845991"/>
            <a:chExt cx="1388087" cy="927035"/>
          </a:xfrm>
        </p:grpSpPr>
        <p:sp>
          <p:nvSpPr>
            <p:cNvPr id="14" name="向右箭號 13"/>
            <p:cNvSpPr/>
            <p:nvPr/>
          </p:nvSpPr>
          <p:spPr>
            <a:xfrm rot="14266218">
              <a:off x="1670754" y="5879128"/>
              <a:ext cx="354306" cy="2880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743532" y="6249806"/>
              <a:ext cx="13484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</a:rPr>
                <a:t>Sampled from </a:t>
              </a:r>
            </a:p>
            <a:p>
              <a:r>
                <a:rPr lang="en-US" altLang="zh-TW" sz="1400" dirty="0" smtClean="0">
                  <a:solidFill>
                    <a:srgbClr val="FF0000"/>
                  </a:solidFill>
                </a:rPr>
                <a:t>distributions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2997" y="4932448"/>
            <a:ext cx="3521684" cy="700006"/>
            <a:chOff x="52997" y="4932448"/>
            <a:chExt cx="3521684" cy="700006"/>
          </a:xfrm>
        </p:grpSpPr>
        <p:sp>
          <p:nvSpPr>
            <p:cNvPr id="8" name="向右箭號 7"/>
            <p:cNvSpPr/>
            <p:nvPr/>
          </p:nvSpPr>
          <p:spPr>
            <a:xfrm rot="18860556">
              <a:off x="3253512" y="5311285"/>
              <a:ext cx="354306" cy="2880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 rot="18860556">
              <a:off x="594951" y="5289410"/>
              <a:ext cx="354306" cy="2880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2997" y="4932448"/>
              <a:ext cx="1438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</a:rPr>
                <a:t>No label for D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79" y="4615897"/>
            <a:ext cx="3057525" cy="17811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574" y="2470108"/>
            <a:ext cx="3135730" cy="1841619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6477251" y="4252411"/>
            <a:ext cx="1098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i="1" dirty="0" smtClean="0"/>
              <a:t>(categorical)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505932" y="6327224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i="1" dirty="0" smtClean="0"/>
              <a:t>(continuous)</a:t>
            </a:r>
          </a:p>
        </p:txBody>
      </p:sp>
    </p:spTree>
    <p:extLst>
      <p:ext uri="{BB962C8B-B14F-4D97-AF65-F5344CB8AC3E}">
        <p14:creationId xmlns:p14="http://schemas.microsoft.com/office/powerpoint/2010/main" val="36654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Disentanglement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7211790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>
              <a:lnSpc>
                <a:spcPts val="2500"/>
              </a:lnSpc>
            </a:pPr>
            <a:endParaRPr lang="en-US" altLang="zh-TW" sz="1600" b="1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72578" y="1242274"/>
            <a:ext cx="721179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Unsupervised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mocoGAN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&amp;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MuseGAN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Design reasonable network architecture to encourage latent 	codes learn the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variant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invariant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properties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Both of works simply use 3DCNN in </a:t>
            </a:r>
            <a:r>
              <a:rPr lang="en-US" altLang="zh-TW" b="1" dirty="0" smtClean="0">
                <a:solidFill>
                  <a:srgbClr val="00B050"/>
                </a:solidFill>
              </a:rPr>
              <a:t>D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lnSpc>
                <a:spcPts val="2500"/>
              </a:lnSpc>
            </a:pP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44" y="3815951"/>
            <a:ext cx="4574551" cy="206959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403648" y="6268688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1" dirty="0" err="1" smtClean="0"/>
              <a:t>mocoGAN</a:t>
            </a:r>
            <a:endParaRPr lang="en-US" altLang="zh-TW" sz="1600" b="1" i="1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6183870" y="626868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1" dirty="0" err="1" smtClean="0"/>
              <a:t>MuseGAN</a:t>
            </a:r>
            <a:endParaRPr lang="en-US" altLang="zh-TW" sz="1600" b="1" i="1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2" y="3685289"/>
            <a:ext cx="4135511" cy="233092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03648" y="3535452"/>
            <a:ext cx="2304256" cy="1815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672578" y="3372344"/>
            <a:ext cx="748531" cy="1655062"/>
            <a:chOff x="672578" y="3372344"/>
            <a:chExt cx="748531" cy="1655062"/>
          </a:xfrm>
        </p:grpSpPr>
        <p:sp>
          <p:nvSpPr>
            <p:cNvPr id="15" name="文字方塊 14"/>
            <p:cNvSpPr txBox="1"/>
            <p:nvPr/>
          </p:nvSpPr>
          <p:spPr>
            <a:xfrm>
              <a:off x="874164" y="3372344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i="1" dirty="0" smtClean="0">
                  <a:solidFill>
                    <a:srgbClr val="FF0000"/>
                  </a:solidFill>
                </a:rPr>
                <a:t>t = 1</a:t>
              </a:r>
              <a:endParaRPr lang="zh-TW" altLang="en-US" sz="14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V="1">
              <a:off x="1187624" y="4483397"/>
              <a:ext cx="0" cy="1697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72578" y="4653136"/>
              <a:ext cx="51504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V="1">
              <a:off x="1043608" y="4483398"/>
              <a:ext cx="0" cy="544008"/>
            </a:xfrm>
            <a:prstGeom prst="straightConnector1">
              <a:avLst/>
            </a:prstGeom>
            <a:ln w="28575">
              <a:solidFill>
                <a:srgbClr val="0056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>
            <a:off x="672577" y="3372345"/>
            <a:ext cx="1543704" cy="1655061"/>
            <a:chOff x="-122595" y="3372344"/>
            <a:chExt cx="1543704" cy="1655061"/>
          </a:xfrm>
        </p:grpSpPr>
        <p:sp>
          <p:nvSpPr>
            <p:cNvPr id="39" name="文字方塊 38"/>
            <p:cNvSpPr txBox="1"/>
            <p:nvPr/>
          </p:nvSpPr>
          <p:spPr>
            <a:xfrm>
              <a:off x="874164" y="3372344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i="1" dirty="0" smtClean="0">
                  <a:solidFill>
                    <a:srgbClr val="FF0000"/>
                  </a:solidFill>
                </a:rPr>
                <a:t>t = 2</a:t>
              </a:r>
              <a:endParaRPr lang="zh-TW" altLang="en-US" sz="14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線單箭頭接點 39"/>
            <p:cNvCxnSpPr/>
            <p:nvPr/>
          </p:nvCxnSpPr>
          <p:spPr>
            <a:xfrm flipV="1">
              <a:off x="1187624" y="4483397"/>
              <a:ext cx="0" cy="1697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-122595" y="4653136"/>
              <a:ext cx="13102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flipV="1">
              <a:off x="1040524" y="4483396"/>
              <a:ext cx="0" cy="544009"/>
            </a:xfrm>
            <a:prstGeom prst="straightConnector1">
              <a:avLst/>
            </a:prstGeom>
            <a:ln w="28575">
              <a:solidFill>
                <a:srgbClr val="0056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Discussion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2578" y="1242274"/>
            <a:ext cx="721179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Previous bar as condition (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MidiNet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melody 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multi-track</a:t>
            </a:r>
          </a:p>
          <a:p>
            <a:pPr lvl="1">
              <a:lnSpc>
                <a:spcPts val="2500"/>
              </a:lnSpc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ts val="2500"/>
              </a:lnSpc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ts val="2500"/>
              </a:lnSpc>
            </a:pP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131840" y="1556792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Good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31840" y="1914571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B050"/>
                </a:solidFill>
              </a:rPr>
              <a:t>Failed!</a:t>
            </a:r>
            <a:endParaRPr lang="zh-TW" altLang="en-US" sz="1600" b="1" dirty="0">
              <a:solidFill>
                <a:srgbClr val="00B05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454" y="2081189"/>
            <a:ext cx="933450" cy="250507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5902598" y="2071663"/>
            <a:ext cx="2839884" cy="2505076"/>
            <a:chOff x="6060184" y="1478604"/>
            <a:chExt cx="2839884" cy="250507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0184" y="1488130"/>
              <a:ext cx="942975" cy="249555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3401" y="1478605"/>
              <a:ext cx="942975" cy="2505075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6618" y="1478604"/>
              <a:ext cx="933450" cy="2505075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/>
        </p:nvSpPr>
        <p:spPr>
          <a:xfrm>
            <a:off x="4900380" y="158226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tx2">
                    <a:lumMod val="75000"/>
                  </a:schemeClr>
                </a:solidFill>
              </a:rPr>
              <a:t>Given</a:t>
            </a:r>
          </a:p>
          <a:p>
            <a:pPr algn="ctr"/>
            <a:r>
              <a:rPr lang="en-US" altLang="zh-TW" sz="1400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altLang="zh-TW" sz="1400" b="1" dirty="0" smtClean="0">
                <a:solidFill>
                  <a:schemeClr val="tx2">
                    <a:lumMod val="75000"/>
                  </a:schemeClr>
                </a:solidFill>
              </a:rPr>
              <a:t> = 0</a:t>
            </a:r>
            <a:endParaRPr lang="zh-TW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9323" y="1589280"/>
            <a:ext cx="1069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tx2">
                    <a:lumMod val="75000"/>
                  </a:schemeClr>
                </a:solidFill>
              </a:rPr>
              <a:t>Generated</a:t>
            </a:r>
          </a:p>
          <a:p>
            <a:pPr algn="ctr"/>
            <a:r>
              <a:rPr lang="en-US" altLang="zh-TW" sz="1400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altLang="zh-TW" sz="1400" b="1" dirty="0" smtClean="0">
                <a:solidFill>
                  <a:schemeClr val="tx2">
                    <a:lumMod val="75000"/>
                  </a:schemeClr>
                </a:solidFill>
              </a:rPr>
              <a:t> = 1</a:t>
            </a:r>
            <a:endParaRPr lang="zh-TW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53829" y="1585521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TW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zh-TW" sz="1400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altLang="zh-TW" sz="1400" b="1" dirty="0" smtClean="0">
                <a:solidFill>
                  <a:schemeClr val="tx2">
                    <a:lumMod val="75000"/>
                  </a:schemeClr>
                </a:solidFill>
              </a:rPr>
              <a:t> = 2</a:t>
            </a:r>
            <a:endParaRPr lang="zh-TW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016001" y="157372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TW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zh-TW" sz="1400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altLang="zh-TW" sz="1400" b="1" dirty="0" smtClean="0">
                <a:solidFill>
                  <a:schemeClr val="tx2">
                    <a:lumMod val="75000"/>
                  </a:schemeClr>
                </a:solidFill>
              </a:rPr>
              <a:t> = 3</a:t>
            </a:r>
            <a:endParaRPr lang="zh-TW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弧形箭號 (左彎) 19"/>
          <p:cNvSpPr/>
          <p:nvPr/>
        </p:nvSpPr>
        <p:spPr>
          <a:xfrm rot="16200000" flipH="1">
            <a:off x="5701922" y="4497775"/>
            <a:ext cx="274802" cy="632638"/>
          </a:xfrm>
          <a:prstGeom prst="curvedLeftArrow">
            <a:avLst/>
          </a:prstGeom>
          <a:solidFill>
            <a:srgbClr val="00B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弧形箭號 (左彎) 20"/>
          <p:cNvSpPr/>
          <p:nvPr/>
        </p:nvSpPr>
        <p:spPr>
          <a:xfrm rot="16200000" flipH="1">
            <a:off x="6718414" y="4497775"/>
            <a:ext cx="274802" cy="632638"/>
          </a:xfrm>
          <a:prstGeom prst="curvedLeftArrow">
            <a:avLst/>
          </a:prstGeom>
          <a:solidFill>
            <a:srgbClr val="00B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弧形箭號 (左彎) 21"/>
          <p:cNvSpPr/>
          <p:nvPr/>
        </p:nvSpPr>
        <p:spPr>
          <a:xfrm rot="16200000" flipH="1">
            <a:off x="7714422" y="4497775"/>
            <a:ext cx="274802" cy="632638"/>
          </a:xfrm>
          <a:prstGeom prst="curvedLeftArrow">
            <a:avLst/>
          </a:prstGeom>
          <a:solidFill>
            <a:srgbClr val="00B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2578" y="3190402"/>
            <a:ext cx="4185381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Reasons: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source and target domain are the same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too many possible results</a:t>
            </a:r>
          </a:p>
          <a:p>
            <a:pPr lvl="1">
              <a:lnSpc>
                <a:spcPts val="25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Finally, the network tries to copy and paste (AE, instead of U-Net)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23219" y="6568230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 smtClean="0"/>
              <a:t>* </a:t>
            </a:r>
            <a:r>
              <a:rPr lang="en-US" altLang="zh-TW" sz="1200" b="1" i="1" dirty="0" err="1" smtClean="0"/>
              <a:t>MidiNet</a:t>
            </a:r>
            <a:r>
              <a:rPr lang="en-US" altLang="zh-TW" sz="1200" b="1" i="1" dirty="0" smtClean="0"/>
              <a:t> on multi-tracks</a:t>
            </a:r>
            <a:endParaRPr lang="en-US" altLang="zh-TW" sz="1200" i="1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7268169" y="5037084"/>
            <a:ext cx="116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008EC0"/>
                </a:solidFill>
              </a:rPr>
              <a:t>Conditional</a:t>
            </a:r>
          </a:p>
          <a:p>
            <a:pPr algn="ctr"/>
            <a:r>
              <a:rPr lang="en-US" altLang="zh-TW" sz="1400" b="1" dirty="0" smtClean="0">
                <a:solidFill>
                  <a:srgbClr val="008EC0"/>
                </a:solidFill>
              </a:rPr>
              <a:t>generation</a:t>
            </a:r>
            <a:endParaRPr lang="zh-TW" altLang="en-US" sz="1400" b="1" dirty="0">
              <a:solidFill>
                <a:srgbClr val="008E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4234" y="1988840"/>
            <a:ext cx="2254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 smtClean="0"/>
              <a:t>Video</a:t>
            </a:r>
            <a:r>
              <a:rPr lang="en-US" altLang="zh-TW" sz="2800" b="1" dirty="0"/>
              <a:t> </a:t>
            </a:r>
            <a:r>
              <a:rPr lang="en-US" altLang="zh-TW" sz="2800" b="1" dirty="0" smtClean="0"/>
              <a:t>GANs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67944" y="2982820"/>
            <a:ext cx="1960986" cy="964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TW" sz="2000" b="1" dirty="0" smtClean="0"/>
              <a:t>Related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Works</a:t>
            </a:r>
          </a:p>
          <a:p>
            <a:pPr>
              <a:lnSpc>
                <a:spcPts val="3400"/>
              </a:lnSpc>
            </a:pPr>
            <a:r>
              <a:rPr lang="en-US" altLang="zh-TW" sz="2000" b="1" dirty="0" smtClean="0"/>
              <a:t>Discussion</a:t>
            </a:r>
            <a:endParaRPr lang="zh-TW" altLang="en-US" sz="2000" b="1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91880" y="1772816"/>
            <a:ext cx="0" cy="338437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3365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Video Generation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7211790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>
              <a:lnSpc>
                <a:spcPts val="2500"/>
              </a:lnSpc>
            </a:pPr>
            <a:endParaRPr lang="en-US" altLang="zh-TW" sz="1600" b="1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72578" y="1242274"/>
            <a:ext cx="7211790" cy="50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Early papers try to predict the 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next frame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MidiNet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11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Recent works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VGAN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TGAN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mocoGAN</a:t>
            </a:r>
            <a:endParaRPr lang="en-US" altLang="zh-TW" dirty="0" smtClean="0"/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FTGAN</a:t>
            </a:r>
          </a:p>
          <a:p>
            <a:pPr marL="285750" indent="-285750">
              <a:lnSpc>
                <a:spcPts val="11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It’s </a:t>
            </a:r>
            <a:r>
              <a:rPr lang="en-US" altLang="zh-TW" dirty="0"/>
              <a:t>too </a:t>
            </a:r>
            <a:r>
              <a:rPr lang="en-US" altLang="zh-TW" dirty="0" smtClean="0"/>
              <a:t>difficult to generate a sequence of images directly.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Decomposition the video</a:t>
            </a:r>
          </a:p>
          <a:p>
            <a:pPr lvl="1">
              <a:lnSpc>
                <a:spcPts val="2600"/>
              </a:lnSpc>
            </a:pPr>
            <a:r>
              <a:rPr lang="en-US" altLang="zh-TW" dirty="0" smtClean="0"/>
              <a:t>	VGAN:         foreground and </a:t>
            </a:r>
            <a:r>
              <a:rPr lang="en-US" altLang="zh-TW" dirty="0" err="1" smtClean="0"/>
              <a:t>backgrounf</a:t>
            </a:r>
            <a:endParaRPr lang="en-US" altLang="zh-TW" dirty="0" smtClean="0"/>
          </a:p>
          <a:p>
            <a:pPr lvl="1">
              <a:lnSpc>
                <a:spcPts val="2600"/>
              </a:lnSpc>
            </a:pPr>
            <a:r>
              <a:rPr lang="en-US" altLang="zh-TW" dirty="0" smtClean="0"/>
              <a:t> 	</a:t>
            </a:r>
            <a:r>
              <a:rPr lang="en-US" altLang="zh-TW" dirty="0" err="1" smtClean="0"/>
              <a:t>mocoGAN</a:t>
            </a:r>
            <a:r>
              <a:rPr lang="en-US" altLang="zh-TW" dirty="0" smtClean="0"/>
              <a:t>:  content and motion</a:t>
            </a:r>
            <a:endParaRPr lang="en-US" altLang="zh-TW" dirty="0"/>
          </a:p>
          <a:p>
            <a:pPr lvl="1">
              <a:lnSpc>
                <a:spcPts val="2600"/>
              </a:lnSpc>
            </a:pPr>
            <a:endParaRPr lang="en-US" altLang="zh-TW" dirty="0" smtClean="0"/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Using additional information to guide the generation</a:t>
            </a:r>
          </a:p>
          <a:p>
            <a:pPr lvl="1">
              <a:lnSpc>
                <a:spcPts val="2600"/>
              </a:lnSpc>
            </a:pPr>
            <a:r>
              <a:rPr lang="en-US" altLang="zh-TW" dirty="0" smtClean="0"/>
              <a:t>       FTGAN: optical flow</a:t>
            </a:r>
          </a:p>
        </p:txBody>
      </p:sp>
    </p:spTree>
    <p:extLst>
      <p:ext uri="{BB962C8B-B14F-4D97-AF65-F5344CB8AC3E}">
        <p14:creationId xmlns:p14="http://schemas.microsoft.com/office/powerpoint/2010/main" val="6422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3365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Video Generation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7211790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>
              <a:lnSpc>
                <a:spcPts val="2500"/>
              </a:lnSpc>
            </a:pPr>
            <a:endParaRPr lang="en-US" altLang="zh-TW" sz="1600" b="1" dirty="0" smtClean="0"/>
          </a:p>
        </p:txBody>
      </p:sp>
      <p:pic>
        <p:nvPicPr>
          <p:cNvPr id="22" name="Picture 2" descr="ãGenerating Videos with Scene Dynamic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5463"/>
            <a:ext cx="5976664" cy="283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672578" y="1242274"/>
            <a:ext cx="7211790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Problems?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5" y="4150868"/>
            <a:ext cx="8496944" cy="2484791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156176" y="3764920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i="1" dirty="0" smtClean="0"/>
              <a:t>( VGAN )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160183" y="6436770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i="1" dirty="0" smtClean="0"/>
              <a:t>( TGAN )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300121" y="2335659"/>
            <a:ext cx="3119751" cy="2965549"/>
            <a:chOff x="300121" y="2335659"/>
            <a:chExt cx="3119751" cy="2965549"/>
          </a:xfrm>
        </p:grpSpPr>
        <p:sp>
          <p:nvSpPr>
            <p:cNvPr id="3" name="橢圓 2"/>
            <p:cNvSpPr/>
            <p:nvPr/>
          </p:nvSpPr>
          <p:spPr>
            <a:xfrm>
              <a:off x="2843808" y="2335659"/>
              <a:ext cx="576064" cy="5760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467544" y="4725144"/>
              <a:ext cx="576064" cy="5760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00121" y="2342454"/>
              <a:ext cx="2056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From one point at 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the latent space!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827584" y="3261278"/>
              <a:ext cx="360040" cy="13198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flipH="1">
              <a:off x="2357094" y="2665619"/>
              <a:ext cx="4139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5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5506" y="2868251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rgbClr val="0070C0"/>
                </a:solidFill>
              </a:rPr>
              <a:t>GAN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7" idx="0"/>
          </p:cNvCxnSpPr>
          <p:nvPr/>
        </p:nvCxnSpPr>
        <p:spPr>
          <a:xfrm>
            <a:off x="1301550" y="3156283"/>
            <a:ext cx="0" cy="29101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15496" y="3447295"/>
            <a:ext cx="97210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rgbClr val="0070C0"/>
                </a:solidFill>
              </a:rPr>
              <a:t>DCGAN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297933" y="3735327"/>
            <a:ext cx="0" cy="29101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6874" y="4025915"/>
            <a:ext cx="1062118" cy="42949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Improved 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12177" y="1664245"/>
            <a:ext cx="86409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WGAN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19" name="直線單箭頭接點 18"/>
          <p:cNvCxnSpPr>
            <a:stCxn id="15" idx="3"/>
            <a:endCxn id="23" idx="1"/>
          </p:cNvCxnSpPr>
          <p:nvPr/>
        </p:nvCxnSpPr>
        <p:spPr>
          <a:xfrm>
            <a:off x="4476273" y="1808261"/>
            <a:ext cx="215572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691845" y="1664245"/>
            <a:ext cx="102214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WGAN-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5713987" y="1808261"/>
            <a:ext cx="208220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922207" y="1658913"/>
            <a:ext cx="86567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SNGAN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68455" y="1574502"/>
            <a:ext cx="1231488" cy="4792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Wasserstein</a:t>
            </a:r>
          </a:p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Distance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68455" y="2378984"/>
            <a:ext cx="1231488" cy="267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Layer-wise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616203" y="2181925"/>
            <a:ext cx="99649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PG-GAN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53" name="直線單箭頭接點 52"/>
          <p:cNvCxnSpPr>
            <a:stCxn id="49" idx="3"/>
            <a:endCxn id="51" idx="1"/>
          </p:cNvCxnSpPr>
          <p:nvPr/>
        </p:nvCxnSpPr>
        <p:spPr>
          <a:xfrm flipV="1">
            <a:off x="3399943" y="2325941"/>
            <a:ext cx="216260" cy="18687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9" idx="3"/>
            <a:endCxn id="61" idx="1"/>
          </p:cNvCxnSpPr>
          <p:nvPr/>
        </p:nvCxnSpPr>
        <p:spPr>
          <a:xfrm>
            <a:off x="3399943" y="2512816"/>
            <a:ext cx="216260" cy="19155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616203" y="2560353"/>
            <a:ext cx="123649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Stack GANs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147300" y="3341555"/>
            <a:ext cx="1231488" cy="267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70C0"/>
                </a:solidFill>
              </a:rPr>
              <a:t>C</a:t>
            </a:r>
            <a:r>
              <a:rPr lang="en-US" altLang="zh-TW" sz="1400" dirty="0" smtClean="0">
                <a:solidFill>
                  <a:srgbClr val="0070C0"/>
                </a:solidFill>
              </a:rPr>
              <a:t>ondition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606017" y="3331371"/>
            <a:ext cx="78852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0070C0"/>
                </a:solidFill>
              </a:rPr>
              <a:t>cGAN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76" name="直線單箭頭接點 75"/>
          <p:cNvCxnSpPr>
            <a:stCxn id="39" idx="3"/>
            <a:endCxn id="15" idx="1"/>
          </p:cNvCxnSpPr>
          <p:nvPr/>
        </p:nvCxnSpPr>
        <p:spPr>
          <a:xfrm flipV="1">
            <a:off x="3399943" y="1808261"/>
            <a:ext cx="212234" cy="589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71" idx="3"/>
            <a:endCxn id="75" idx="1"/>
          </p:cNvCxnSpPr>
          <p:nvPr/>
        </p:nvCxnSpPr>
        <p:spPr>
          <a:xfrm>
            <a:off x="3378788" y="3475387"/>
            <a:ext cx="227229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75" idx="3"/>
            <a:endCxn id="82" idx="1"/>
          </p:cNvCxnSpPr>
          <p:nvPr/>
        </p:nvCxnSpPr>
        <p:spPr>
          <a:xfrm flipV="1">
            <a:off x="4394543" y="3173754"/>
            <a:ext cx="248782" cy="30163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4643325" y="3029738"/>
            <a:ext cx="86409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ACGAN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88" name="直線單箭頭接點 87"/>
          <p:cNvCxnSpPr>
            <a:stCxn id="82" idx="3"/>
            <a:endCxn id="89" idx="1"/>
          </p:cNvCxnSpPr>
          <p:nvPr/>
        </p:nvCxnSpPr>
        <p:spPr>
          <a:xfrm>
            <a:off x="5507421" y="3173754"/>
            <a:ext cx="250945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758366" y="2973711"/>
            <a:ext cx="1073894" cy="4000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0070C0"/>
                </a:solidFill>
              </a:rPr>
              <a:t>Projecton</a:t>
            </a:r>
            <a:r>
              <a:rPr lang="en-US" altLang="zh-TW" sz="1400" dirty="0" smtClean="0">
                <a:solidFill>
                  <a:srgbClr val="0070C0"/>
                </a:solidFill>
              </a:rPr>
              <a:t> 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96" name="直線單箭頭接點 95"/>
          <p:cNvCxnSpPr>
            <a:stCxn id="75" idx="3"/>
            <a:endCxn id="109" idx="1"/>
          </p:cNvCxnSpPr>
          <p:nvPr/>
        </p:nvCxnSpPr>
        <p:spPr>
          <a:xfrm>
            <a:off x="4394543" y="3475387"/>
            <a:ext cx="238665" cy="33194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4633208" y="3651273"/>
            <a:ext cx="1495687" cy="3121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disentanglement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133" name="直線單箭頭接點 132"/>
          <p:cNvCxnSpPr>
            <a:stCxn id="109" idx="3"/>
          </p:cNvCxnSpPr>
          <p:nvPr/>
        </p:nvCxnSpPr>
        <p:spPr>
          <a:xfrm flipV="1">
            <a:off x="6128895" y="3619402"/>
            <a:ext cx="217449" cy="18793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9" idx="3"/>
          </p:cNvCxnSpPr>
          <p:nvPr/>
        </p:nvCxnSpPr>
        <p:spPr>
          <a:xfrm>
            <a:off x="6128895" y="3807335"/>
            <a:ext cx="217449" cy="17489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2160998" y="5095368"/>
            <a:ext cx="1231488" cy="267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video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3606017" y="5085183"/>
            <a:ext cx="78852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TGAN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153" name="直線單箭頭接點 152"/>
          <p:cNvCxnSpPr>
            <a:stCxn id="150" idx="3"/>
            <a:endCxn id="152" idx="1"/>
          </p:cNvCxnSpPr>
          <p:nvPr/>
        </p:nvCxnSpPr>
        <p:spPr>
          <a:xfrm flipV="1">
            <a:off x="3392486" y="5229199"/>
            <a:ext cx="213531" cy="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4495598" y="5085184"/>
            <a:ext cx="78852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70C0"/>
                </a:solidFill>
              </a:rPr>
              <a:t>V</a:t>
            </a:r>
            <a:r>
              <a:rPr lang="en-US" altLang="zh-TW" sz="1400" dirty="0" smtClean="0">
                <a:solidFill>
                  <a:srgbClr val="0070C0"/>
                </a:solidFill>
              </a:rPr>
              <a:t>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361502" y="5085184"/>
            <a:ext cx="105542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0070C0"/>
                </a:solidFill>
              </a:rPr>
              <a:t>mocoGAN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2168455" y="4448001"/>
            <a:ext cx="1231488" cy="267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domain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170" name="直線單箭頭接點 169"/>
          <p:cNvCxnSpPr>
            <a:stCxn id="169" idx="3"/>
            <a:endCxn id="171" idx="1"/>
          </p:cNvCxnSpPr>
          <p:nvPr/>
        </p:nvCxnSpPr>
        <p:spPr>
          <a:xfrm flipV="1">
            <a:off x="3399943" y="4429283"/>
            <a:ext cx="189647" cy="15255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3589590" y="4285267"/>
            <a:ext cx="105113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0070C0"/>
                </a:solidFill>
              </a:rPr>
              <a:t>cycleGAN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608874" y="442794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(unpaired)</a:t>
            </a:r>
            <a:endParaRPr lang="zh-TW" altLang="en-US" sz="1400" i="1" dirty="0"/>
          </a:p>
        </p:txBody>
      </p:sp>
      <p:cxnSp>
        <p:nvCxnSpPr>
          <p:cNvPr id="173" name="直線單箭頭接點 172"/>
          <p:cNvCxnSpPr>
            <a:stCxn id="169" idx="3"/>
            <a:endCxn id="178" idx="1"/>
          </p:cNvCxnSpPr>
          <p:nvPr/>
        </p:nvCxnSpPr>
        <p:spPr>
          <a:xfrm>
            <a:off x="3399943" y="4581833"/>
            <a:ext cx="196563" cy="21531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3596506" y="4653136"/>
            <a:ext cx="105113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0070C0"/>
                </a:solidFill>
              </a:rPr>
              <a:t>coGAN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182" name="直線單箭頭接點 181"/>
          <p:cNvCxnSpPr/>
          <p:nvPr/>
        </p:nvCxnSpPr>
        <p:spPr>
          <a:xfrm flipV="1">
            <a:off x="5565865" y="4581833"/>
            <a:ext cx="213531" cy="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5788784" y="4366511"/>
            <a:ext cx="1231488" cy="4306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Domain separation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545286" y="467961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Road Map</a:t>
            </a:r>
            <a:endParaRPr lang="zh-TW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2160998" y="5599425"/>
            <a:ext cx="1231488" cy="267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text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3596506" y="5589240"/>
            <a:ext cx="89909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0070C0"/>
                </a:solidFill>
              </a:rPr>
              <a:t>SeqGAN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196" name="直線單箭頭接點 195"/>
          <p:cNvCxnSpPr>
            <a:endCxn id="195" idx="1"/>
          </p:cNvCxnSpPr>
          <p:nvPr/>
        </p:nvCxnSpPr>
        <p:spPr>
          <a:xfrm flipV="1">
            <a:off x="3382975" y="5733256"/>
            <a:ext cx="213531" cy="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4727093" y="5587825"/>
            <a:ext cx="98689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0070C0"/>
                </a:solidFill>
              </a:rPr>
              <a:t>LeakGAN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798393" y="5579056"/>
            <a:ext cx="105542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rgbClr val="0070C0"/>
                </a:solidFill>
              </a:rPr>
              <a:t>MaskGAN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199" name="直線單箭頭接點 198"/>
          <p:cNvCxnSpPr/>
          <p:nvPr/>
        </p:nvCxnSpPr>
        <p:spPr>
          <a:xfrm flipV="1">
            <a:off x="4495598" y="5731841"/>
            <a:ext cx="213531" cy="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/>
          <p:cNvSpPr txBox="1"/>
          <p:nvPr/>
        </p:nvSpPr>
        <p:spPr>
          <a:xfrm>
            <a:off x="6853819" y="556918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(RNN, RL)</a:t>
            </a:r>
            <a:endParaRPr lang="zh-TW" altLang="en-US" sz="1400" i="1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6319257" y="3499558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(</a:t>
            </a:r>
            <a:r>
              <a:rPr lang="en-US" altLang="zh-TW" sz="1400" i="1" dirty="0" err="1" smtClean="0"/>
              <a:t>unsuprvised</a:t>
            </a:r>
            <a:r>
              <a:rPr lang="en-US" altLang="zh-TW" sz="1400" i="1" dirty="0" smtClean="0"/>
              <a:t>)</a:t>
            </a:r>
            <a:endParaRPr lang="zh-TW" altLang="en-US" sz="1400" i="1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6310788" y="3782553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(</a:t>
            </a:r>
            <a:r>
              <a:rPr lang="en-US" altLang="zh-TW" sz="1400" i="1" dirty="0" err="1" smtClean="0"/>
              <a:t>suprvised</a:t>
            </a:r>
            <a:r>
              <a:rPr lang="en-US" altLang="zh-TW" sz="1400" i="1" dirty="0" smtClean="0"/>
              <a:t>)</a:t>
            </a:r>
            <a:endParaRPr lang="zh-TW" altLang="en-US" sz="1400" i="1" dirty="0"/>
          </a:p>
        </p:txBody>
      </p:sp>
      <p:sp>
        <p:nvSpPr>
          <p:cNvPr id="221" name="矩形 220"/>
          <p:cNvSpPr/>
          <p:nvPr/>
        </p:nvSpPr>
        <p:spPr>
          <a:xfrm>
            <a:off x="7296628" y="823882"/>
            <a:ext cx="615744" cy="267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7914709" y="80382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topics</a:t>
            </a:r>
            <a:endParaRPr lang="zh-TW" altLang="en-US" sz="1400" i="1" dirty="0"/>
          </a:p>
        </p:txBody>
      </p:sp>
      <p:sp>
        <p:nvSpPr>
          <p:cNvPr id="223" name="矩形 222"/>
          <p:cNvSpPr/>
          <p:nvPr/>
        </p:nvSpPr>
        <p:spPr>
          <a:xfrm>
            <a:off x="7296628" y="1186880"/>
            <a:ext cx="6157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24" name="文字方塊 223"/>
          <p:cNvSpPr txBox="1"/>
          <p:nvPr/>
        </p:nvSpPr>
        <p:spPr>
          <a:xfrm>
            <a:off x="7914709" y="117700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models</a:t>
            </a:r>
            <a:endParaRPr lang="zh-TW" altLang="en-US" sz="1400" i="1" dirty="0"/>
          </a:p>
        </p:txBody>
      </p:sp>
      <p:sp>
        <p:nvSpPr>
          <p:cNvPr id="3" name="向右箭號 2"/>
          <p:cNvSpPr/>
          <p:nvPr/>
        </p:nvSpPr>
        <p:spPr>
          <a:xfrm rot="3228314">
            <a:off x="4726351" y="1377733"/>
            <a:ext cx="264149" cy="2195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rot="3228314">
            <a:off x="2259401" y="3052488"/>
            <a:ext cx="264149" cy="2195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右箭號 59"/>
          <p:cNvSpPr/>
          <p:nvPr/>
        </p:nvSpPr>
        <p:spPr>
          <a:xfrm rot="3228314">
            <a:off x="2267895" y="4814188"/>
            <a:ext cx="264149" cy="2195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0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3365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Video Generation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7211790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>
              <a:lnSpc>
                <a:spcPts val="2500"/>
              </a:lnSpc>
            </a:pPr>
            <a:endParaRPr lang="en-US" altLang="zh-TW" sz="1600" b="1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916832"/>
            <a:ext cx="5467350" cy="46005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45286" y="1334560"/>
            <a:ext cx="7211790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GIF generation</a:t>
            </a:r>
          </a:p>
          <a:p>
            <a:pPr>
              <a:lnSpc>
                <a:spcPts val="2600"/>
              </a:lnSpc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scene transitions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3DCNN discriminator only ensure </a:t>
            </a:r>
          </a:p>
          <a:p>
            <a:pPr>
              <a:lnSpc>
                <a:spcPts val="26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every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block of frames is true</a:t>
            </a:r>
          </a:p>
          <a:p>
            <a:pPr>
              <a:lnSpc>
                <a:spcPts val="2600"/>
              </a:lnSpc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5594597" y="6475178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i="1" dirty="0" smtClean="0"/>
              <a:t>( </a:t>
            </a:r>
            <a:r>
              <a:rPr lang="en-US" altLang="zh-TW" sz="1200" b="1" i="1" dirty="0" err="1" smtClean="0"/>
              <a:t>MocoGAN</a:t>
            </a:r>
            <a:r>
              <a:rPr lang="en-US" altLang="zh-TW" sz="1200" b="1" i="1" dirty="0" smtClean="0"/>
              <a:t> )</a:t>
            </a:r>
          </a:p>
        </p:txBody>
      </p:sp>
      <p:sp>
        <p:nvSpPr>
          <p:cNvPr id="10" name="橢圓 9"/>
          <p:cNvSpPr/>
          <p:nvPr/>
        </p:nvSpPr>
        <p:spPr>
          <a:xfrm>
            <a:off x="3606371" y="4484028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675262" y="1926773"/>
            <a:ext cx="1080120" cy="1387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035302" y="1747724"/>
            <a:ext cx="16769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005569" y="105916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Sliding 3DCNN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Discriminator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919152" y="411945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Content invariant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9478" y="2087270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 smtClean="0"/>
              <a:t>conclusion</a:t>
            </a:r>
            <a:endParaRPr lang="zh-TW" altLang="en-US" sz="2800" b="1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91880" y="1772816"/>
            <a:ext cx="0" cy="338437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3365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Video Generation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7211790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  <a:p>
            <a:pPr>
              <a:lnSpc>
                <a:spcPts val="2500"/>
              </a:lnSpc>
            </a:pPr>
            <a:endParaRPr lang="en-US" altLang="zh-TW" sz="1600" b="1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72578" y="1242274"/>
            <a:ext cx="72117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GAN templates:</a:t>
            </a:r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Chainer</a:t>
            </a:r>
            <a:r>
              <a:rPr lang="en-US" altLang="zh-TW" dirty="0" smtClean="0"/>
              <a:t>: 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github.com/pfnet-research/chainer-gan-lib</a:t>
            </a:r>
            <a:endParaRPr lang="en-US" altLang="zh-TW" dirty="0" smtClean="0"/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github.com/pfnet-research/sngan_projection</a:t>
            </a:r>
            <a:endParaRPr lang="en-US" altLang="zh-TW" dirty="0" smtClean="0"/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Tensorflow</a:t>
            </a:r>
            <a:r>
              <a:rPr lang="en-US" altLang="zh-TW" dirty="0" smtClean="0"/>
              <a:t>: 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github.com/carpedm20/DCGAN-tensorflow</a:t>
            </a:r>
            <a:endParaRPr lang="en-US" altLang="zh-TW" dirty="0" smtClean="0"/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github.com/wiseodd/generative-models</a:t>
            </a:r>
            <a:endParaRPr lang="en-US" altLang="zh-TW" dirty="0" smtClean="0"/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742950" lvl="1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Pytorch</a:t>
            </a:r>
            <a:r>
              <a:rPr lang="en-US" altLang="zh-TW" dirty="0" smtClean="0"/>
              <a:t>:</a:t>
            </a:r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github.com/eriklindernoren/PyTorch-GAN</a:t>
            </a:r>
            <a:endParaRPr lang="en-US" altLang="zh-TW" dirty="0" smtClean="0"/>
          </a:p>
          <a:p>
            <a:pPr marL="1200150" lvl="2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07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END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520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956" y="1988840"/>
            <a:ext cx="1996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 smtClean="0"/>
              <a:t>Text GANs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67944" y="2982820"/>
            <a:ext cx="1960986" cy="964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TW" sz="2000" b="1" dirty="0" smtClean="0"/>
              <a:t>Related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Works</a:t>
            </a:r>
          </a:p>
          <a:p>
            <a:pPr>
              <a:lnSpc>
                <a:spcPts val="3400"/>
              </a:lnSpc>
            </a:pPr>
            <a:r>
              <a:rPr lang="en-US" altLang="zh-TW" sz="2000" b="1" dirty="0" smtClean="0"/>
              <a:t>Discussion</a:t>
            </a:r>
            <a:endParaRPr lang="zh-TW" altLang="en-US" sz="2000" b="1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91880" y="1772816"/>
            <a:ext cx="0" cy="338437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0358" y="2087270"/>
            <a:ext cx="2420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/>
              <a:t>GAN Review 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67943" y="2916401"/>
            <a:ext cx="2292615" cy="2272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TW" sz="2000" b="1" dirty="0" smtClean="0"/>
              <a:t>Data &amp; Generator</a:t>
            </a:r>
          </a:p>
          <a:p>
            <a:pPr>
              <a:lnSpc>
                <a:spcPts val="3400"/>
              </a:lnSpc>
            </a:pPr>
            <a:r>
              <a:rPr lang="en-US" altLang="zh-TW" sz="2000" b="1" dirty="0" smtClean="0"/>
              <a:t>Discriminator</a:t>
            </a:r>
          </a:p>
          <a:p>
            <a:pPr>
              <a:lnSpc>
                <a:spcPts val="3400"/>
              </a:lnSpc>
            </a:pPr>
            <a:r>
              <a:rPr lang="en-US" altLang="zh-TW" sz="2000" b="1" dirty="0" smtClean="0"/>
              <a:t>Training</a:t>
            </a:r>
          </a:p>
          <a:p>
            <a:pPr>
              <a:lnSpc>
                <a:spcPts val="3400"/>
              </a:lnSpc>
            </a:pPr>
            <a:r>
              <a:rPr lang="en-US" altLang="zh-TW" sz="2000" b="1" dirty="0" smtClean="0"/>
              <a:t>Testing</a:t>
            </a:r>
          </a:p>
          <a:p>
            <a:pPr>
              <a:lnSpc>
                <a:spcPts val="3400"/>
              </a:lnSpc>
            </a:pPr>
            <a:r>
              <a:rPr lang="en-US" altLang="zh-TW" sz="2000" b="1" dirty="0" smtClean="0"/>
              <a:t>Discussion</a:t>
            </a:r>
            <a:endParaRPr lang="zh-TW" altLang="en-US" sz="2000" b="1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91880" y="1772816"/>
            <a:ext cx="0" cy="338437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7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文字方塊 190"/>
          <p:cNvSpPr txBox="1"/>
          <p:nvPr/>
        </p:nvSpPr>
        <p:spPr>
          <a:xfrm>
            <a:off x="545286" y="476672"/>
            <a:ext cx="52870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Review: </a:t>
            </a:r>
          </a:p>
          <a:p>
            <a:r>
              <a:rPr lang="en-US" altLang="zh-TW" sz="3200" dirty="0" smtClean="0"/>
              <a:t>How to start a GAN project?</a:t>
            </a:r>
            <a:endParaRPr lang="zh-TW" altLang="en-US" sz="32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72576" y="1724988"/>
            <a:ext cx="7211790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</a:p>
          <a:p>
            <a:pPr marL="285750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Generator</a:t>
            </a:r>
          </a:p>
          <a:p>
            <a:pPr marL="285750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Discriminator</a:t>
            </a:r>
          </a:p>
          <a:p>
            <a:pPr marL="285750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Training</a:t>
            </a:r>
          </a:p>
          <a:p>
            <a:pPr marL="285750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Testing</a:t>
            </a:r>
          </a:p>
          <a:p>
            <a:pPr marL="285750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rgbClr val="FF0000"/>
                </a:solidFill>
              </a:rPr>
              <a:t>State-of-the-art?</a:t>
            </a:r>
          </a:p>
          <a:p>
            <a:pPr marL="285750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rgbClr val="FF0000"/>
              </a:solidFill>
            </a:endParaRPr>
          </a:p>
          <a:p>
            <a:pPr marL="285750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1520" y="6526061"/>
            <a:ext cx="782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n-US" altLang="zh-TW" sz="1200" i="1" dirty="0" smtClean="0">
                <a:hlinkClick r:id="rId3"/>
              </a:rPr>
              <a:t>https</a:t>
            </a:r>
            <a:r>
              <a:rPr lang="en-US" altLang="zh-TW" sz="1200" i="1" dirty="0">
                <a:hlinkClick r:id="rId3"/>
              </a:rPr>
              <a:t>://www.reddit.com/r/MachineLearning/comments/890prh/r_memgen_memory_is_all_you_need_generative</a:t>
            </a:r>
            <a:r>
              <a:rPr lang="en-US" altLang="zh-TW" sz="1200" i="1" dirty="0" smtClean="0">
                <a:hlinkClick r:id="rId3"/>
              </a:rPr>
              <a:t>/</a:t>
            </a:r>
            <a:endParaRPr lang="en-US" altLang="zh-TW" sz="1200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8" y="4636528"/>
            <a:ext cx="8153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899592" y="5027053"/>
            <a:ext cx="38884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83840" y="5648129"/>
            <a:ext cx="87599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DCGAN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60710" y="5648129"/>
            <a:ext cx="11494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WGAN-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05808" y="5644065"/>
            <a:ext cx="103509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SNGAN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Data &amp; Generator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7211790" cy="542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matter what your task is, </a:t>
            </a:r>
            <a:r>
              <a:rPr lang="en-US" altLang="zh-TW" dirty="0">
                <a:solidFill>
                  <a:srgbClr val="FF0000"/>
                </a:solidFill>
              </a:rPr>
              <a:t>Normalization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on data is necessary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activation of the output layer of the generator depends on the range of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Bounded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[-1, 1]            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tanh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[0, 1]             sigmoid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Unbounded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zero means unit variance</a:t>
            </a: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logarithm (ex: on spectrogram)</a:t>
            </a:r>
          </a:p>
          <a:p>
            <a:pPr lvl="1"/>
            <a:endParaRPr lang="en-US" altLang="zh-TW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leaky 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ReLU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ReLU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SharedArray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&amp; Shuffle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 index at runtime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dirty="0" smtClean="0"/>
              <a:t>z</a:t>
            </a:r>
            <a:r>
              <a:rPr lang="en-US" altLang="zh-TW" dirty="0" smtClean="0"/>
              <a:t>: </a:t>
            </a:r>
            <a:r>
              <a:rPr lang="en-US" altLang="zh-TW" dirty="0"/>
              <a:t>sampled from a </a:t>
            </a:r>
            <a:r>
              <a:rPr lang="en-US" altLang="zh-TW" dirty="0">
                <a:solidFill>
                  <a:srgbClr val="FF0000"/>
                </a:solidFill>
              </a:rPr>
              <a:t>Gaussian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2351821" y="2996952"/>
            <a:ext cx="216024" cy="1440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351821" y="3284984"/>
            <a:ext cx="216024" cy="1440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493282" y="5264222"/>
            <a:ext cx="216024" cy="1440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6520034" y="3594125"/>
            <a:ext cx="864097" cy="1243807"/>
            <a:chOff x="6660232" y="3063387"/>
            <a:chExt cx="864097" cy="1243807"/>
          </a:xfrm>
        </p:grpSpPr>
        <p:sp>
          <p:nvSpPr>
            <p:cNvPr id="11" name="流程圖: 人工作業 10"/>
            <p:cNvSpPr/>
            <p:nvPr/>
          </p:nvSpPr>
          <p:spPr>
            <a:xfrm rot="5400000">
              <a:off x="6470377" y="3253242"/>
              <a:ext cx="1243807" cy="864097"/>
            </a:xfrm>
            <a:prstGeom prst="flowChartManualOperation">
              <a:avLst/>
            </a:prstGeom>
            <a:solidFill>
              <a:srgbClr val="00B0EE"/>
            </a:solidFill>
            <a:ln>
              <a:solidFill>
                <a:srgbClr val="005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910179" y="350062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G</a:t>
              </a:r>
              <a:endParaRPr lang="zh-TW" altLang="en-US" b="1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6029324" y="3907086"/>
            <a:ext cx="72008" cy="617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921699" y="35730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i="1" dirty="0" smtClean="0"/>
              <a:t>z</a:t>
            </a:r>
            <a:endParaRPr lang="zh-TW" altLang="en-US" sz="1600" b="1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09214"/>
            <a:ext cx="733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8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Generator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8147894" cy="553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Batch Normalization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essential to the quality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Upsampling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Layers:</a:t>
            </a: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Deconvolution (transposed convolution)</a:t>
            </a:r>
          </a:p>
          <a:p>
            <a:pPr marL="1200150" lvl="2" indent="-285750">
              <a:lnSpc>
                <a:spcPts val="2700"/>
              </a:lnSpc>
              <a:buFontTx/>
              <a:buChar char="-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most common method</a:t>
            </a:r>
          </a:p>
          <a:p>
            <a:pPr marL="1200150" lvl="2" indent="-285750">
              <a:lnSpc>
                <a:spcPts val="2700"/>
              </a:lnSpc>
              <a:buFontTx/>
              <a:buChar char="-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Checkerboard a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rtifacts? </a:t>
            </a:r>
          </a:p>
          <a:p>
            <a:pPr marL="742950"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Resize-Convolution</a:t>
            </a:r>
          </a:p>
          <a:p>
            <a:pPr lvl="1">
              <a:lnSpc>
                <a:spcPts val="2700"/>
              </a:lnSpc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- ex: PG-GAN uses </a:t>
            </a:r>
            <a:r>
              <a:rPr lang="en-US" altLang="zh-TW" dirty="0" smtClean="0"/>
              <a:t>nearest neighbor upscaling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Pixel Shuffling</a:t>
            </a:r>
          </a:p>
          <a:p>
            <a:pPr marL="1200150" lvl="2" indent="-285750">
              <a:lnSpc>
                <a:spcPts val="2700"/>
              </a:lnSpc>
              <a:buFontTx/>
              <a:buChar char="-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Super resolution</a:t>
            </a:r>
          </a:p>
          <a:p>
            <a:pPr marL="1200150" lvl="2" indent="-285750">
              <a:lnSpc>
                <a:spcPts val="2700"/>
              </a:lnSpc>
              <a:buFontTx/>
              <a:buChar char="-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00150" lvl="2" indent="-285750">
              <a:lnSpc>
                <a:spcPts val="2700"/>
              </a:lnSpc>
              <a:buFontTx/>
              <a:buChar char="-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Residual Blocks can enhance the quality as well, especially when the size of the images is large and the corresponding network is deep. 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6393705"/>
            <a:ext cx="3401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 PG-GAN</a:t>
            </a:r>
            <a:r>
              <a:rPr lang="en-US" altLang="zh-TW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TW" sz="1200" i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</a:t>
            </a:r>
            <a:r>
              <a:rPr lang="en-US" altLang="zh-TW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arxiv.org/pdf/1710.10196.pdf</a:t>
            </a:r>
            <a:endParaRPr lang="en-US" altLang="zh-TW" sz="12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n-US" altLang="zh-TW" sz="1200" i="1" dirty="0">
                <a:hlinkClick r:id="rId4"/>
              </a:rPr>
              <a:t>https://</a:t>
            </a:r>
            <a:r>
              <a:rPr lang="en-US" altLang="zh-TW" sz="1200" i="1" dirty="0" smtClean="0">
                <a:hlinkClick r:id="rId4"/>
              </a:rPr>
              <a:t>distill.pub/2016/deconv-checkerboard</a:t>
            </a:r>
            <a:endParaRPr lang="en-US" altLang="zh-TW" sz="12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916920"/>
            <a:ext cx="18764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5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Discriminator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2578" y="1242274"/>
            <a:ext cx="7211790" cy="345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C00000"/>
              </a:solidFill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C00000"/>
              </a:solidFill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C00000"/>
              </a:solidFill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Loss function:</a:t>
            </a:r>
            <a:endParaRPr lang="en-US" altLang="zh-TW" dirty="0"/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8220" y="1772816"/>
            <a:ext cx="10434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DCGAN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8261" y="2204492"/>
            <a:ext cx="2531270" cy="8644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BN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Sigmoid output</a:t>
            </a:r>
          </a:p>
        </p:txBody>
      </p:sp>
      <p:sp>
        <p:nvSpPr>
          <p:cNvPr id="8" name="矩形 7"/>
          <p:cNvSpPr/>
          <p:nvPr/>
        </p:nvSpPr>
        <p:spPr>
          <a:xfrm>
            <a:off x="3331890" y="1772816"/>
            <a:ext cx="12656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WGAN-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03397" y="1772816"/>
            <a:ext cx="101687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SNGAN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1890" y="2188493"/>
            <a:ext cx="2531270" cy="86446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No 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No Sigmoid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03397" y="2188493"/>
            <a:ext cx="2531270" cy="10964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No 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Spectral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No Sigmoid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3154" y="4137501"/>
            <a:ext cx="46858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Original GAN loss: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D Loss: - log ( D( X )) - log (1 – D(G( z ))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G Loss:   log (1 - </a:t>
            </a:r>
            <a:r>
              <a:rPr lang="en-US" altLang="zh-TW" dirty="0"/>
              <a:t>D(G( z </a:t>
            </a:r>
            <a:r>
              <a:rPr lang="en-US" altLang="zh-TW" dirty="0" smtClean="0"/>
              <a:t>)) ) </a:t>
            </a:r>
          </a:p>
          <a:p>
            <a:r>
              <a:rPr lang="en-US" altLang="zh-TW" dirty="0"/>
              <a:t>	</a:t>
            </a:r>
            <a:endParaRPr lang="en-US" altLang="zh-TW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5441474" y="53732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Minimize!!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743154" y="4137501"/>
            <a:ext cx="4703130" cy="2276283"/>
            <a:chOff x="704254" y="4542219"/>
            <a:chExt cx="4703130" cy="2276283"/>
          </a:xfrm>
        </p:grpSpPr>
        <p:sp>
          <p:nvSpPr>
            <p:cNvPr id="25" name="文字方塊 24"/>
            <p:cNvSpPr txBox="1"/>
            <p:nvPr/>
          </p:nvSpPr>
          <p:spPr>
            <a:xfrm>
              <a:off x="704254" y="4542219"/>
              <a:ext cx="4685898" cy="20313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Original GAN loss:</a:t>
              </a:r>
            </a:p>
            <a:p>
              <a:endParaRPr lang="en-US" altLang="zh-TW" dirty="0"/>
            </a:p>
            <a:p>
              <a:endParaRPr lang="en-US" altLang="zh-TW" dirty="0" smtClean="0"/>
            </a:p>
            <a:p>
              <a:endParaRPr lang="en-US" altLang="zh-TW" dirty="0"/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   D Loss: - log ( D( X )) - log (1 – D(G( z ))</a:t>
              </a:r>
            </a:p>
            <a:p>
              <a:r>
                <a:rPr lang="en-US" altLang="zh-TW" dirty="0"/>
                <a:t> </a:t>
              </a:r>
              <a:r>
                <a:rPr lang="en-US" altLang="zh-TW" dirty="0" smtClean="0"/>
                <a:t>     G Loss: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- log ( D(G</a:t>
              </a:r>
              <a:r>
                <a:rPr lang="en-US" altLang="zh-TW" dirty="0">
                  <a:solidFill>
                    <a:srgbClr val="FF0000"/>
                  </a:solidFill>
                </a:rPr>
                <a:t>( z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)) ) </a:t>
              </a:r>
            </a:p>
            <a:p>
              <a:r>
                <a:rPr lang="en-US" altLang="zh-TW" dirty="0"/>
                <a:t>	</a:t>
              </a:r>
              <a:endParaRPr lang="en-US" altLang="zh-TW" dirty="0" smtClean="0"/>
            </a:p>
          </p:txBody>
        </p:sp>
        <p:sp>
          <p:nvSpPr>
            <p:cNvPr id="29" name="向左箭號 28"/>
            <p:cNvSpPr/>
            <p:nvPr/>
          </p:nvSpPr>
          <p:spPr>
            <a:xfrm rot="2178946">
              <a:off x="3412053" y="6341158"/>
              <a:ext cx="361740" cy="216024"/>
            </a:xfrm>
            <a:prstGeom prst="lef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837724" y="644917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In practice…</a:t>
              </a:r>
              <a:endParaRPr lang="zh-TW" altLang="en-US" b="1" dirty="0"/>
            </a:p>
          </p:txBody>
        </p:sp>
      </p:grpSp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45" y="4537422"/>
            <a:ext cx="64389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33"/>
          <p:cNvSpPr/>
          <p:nvPr/>
        </p:nvSpPr>
        <p:spPr>
          <a:xfrm>
            <a:off x="2875391" y="4139783"/>
            <a:ext cx="10434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DCGAN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5286" y="620688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Discriminator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8308" y="1340768"/>
            <a:ext cx="4628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WGAN loss: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D </a:t>
            </a:r>
            <a:r>
              <a:rPr lang="en-US" altLang="zh-TW" dirty="0"/>
              <a:t>Loss: - log ( D( X )) </a:t>
            </a:r>
            <a:r>
              <a:rPr lang="en-US" altLang="zh-TW" dirty="0" smtClean="0"/>
              <a:t>+</a:t>
            </a:r>
            <a:r>
              <a:rPr lang="en-US" altLang="zh-TW" dirty="0"/>
              <a:t> log ( D(G( z )) ) </a:t>
            </a:r>
            <a:endParaRPr lang="en-US" altLang="zh-TW" dirty="0" smtClean="0"/>
          </a:p>
          <a:p>
            <a:r>
              <a:rPr lang="en-US" altLang="zh-TW" dirty="0" smtClean="0"/>
              <a:t>      G Loss: - log ( D(G( z )) ) 	</a:t>
            </a:r>
          </a:p>
        </p:txBody>
      </p:sp>
      <p:sp>
        <p:nvSpPr>
          <p:cNvPr id="15" name="矩形 14"/>
          <p:cNvSpPr/>
          <p:nvPr/>
        </p:nvSpPr>
        <p:spPr>
          <a:xfrm>
            <a:off x="2268468" y="1340768"/>
            <a:ext cx="101687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SNGAN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267744" y="1938852"/>
            <a:ext cx="2127245" cy="989080"/>
            <a:chOff x="2123728" y="1934694"/>
            <a:chExt cx="2127245" cy="989080"/>
          </a:xfrm>
        </p:grpSpPr>
        <p:sp>
          <p:nvSpPr>
            <p:cNvPr id="2" name="矩形 1"/>
            <p:cNvSpPr/>
            <p:nvPr/>
          </p:nvSpPr>
          <p:spPr>
            <a:xfrm>
              <a:off x="2123728" y="1940932"/>
              <a:ext cx="360040" cy="600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538525" y="1934694"/>
              <a:ext cx="360040" cy="300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924969" y="2554442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r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emove log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5586214" y="208889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Minimize!!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30818" y="3164775"/>
            <a:ext cx="6837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Gradient penalty: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D </a:t>
            </a:r>
            <a:r>
              <a:rPr lang="en-US" altLang="zh-TW" dirty="0"/>
              <a:t>Loss: - log ( D( X )) + log ( D(G( z )) ) </a:t>
            </a:r>
            <a:r>
              <a:rPr lang="en-US" altLang="zh-TW" dirty="0" smtClean="0"/>
              <a:t>+ (</a:t>
            </a:r>
            <a:r>
              <a:rPr lang="zh-TW" altLang="en-US" dirty="0" smtClean="0"/>
              <a:t>∥∇</a:t>
            </a:r>
            <a:r>
              <a:rPr lang="en-US" altLang="zh-TW" sz="1100" dirty="0" smtClean="0"/>
              <a:t>x </a:t>
            </a:r>
            <a:r>
              <a:rPr lang="en-US" altLang="zh-TW" dirty="0" smtClean="0"/>
              <a:t>D(x)</a:t>
            </a:r>
            <a:r>
              <a:rPr lang="zh-TW" altLang="en-US" dirty="0" smtClean="0"/>
              <a:t>∥</a:t>
            </a:r>
            <a:r>
              <a:rPr lang="en-US" altLang="zh-TW" dirty="0" smtClean="0"/>
              <a:t> - 1) </a:t>
            </a:r>
            <a:r>
              <a:rPr lang="en-US" altLang="zh-TW" baseline="30000" dirty="0" smtClean="0"/>
              <a:t>2</a:t>
            </a:r>
            <a:endParaRPr lang="en-US" altLang="zh-TW" baseline="30000" dirty="0"/>
          </a:p>
          <a:p>
            <a:r>
              <a:rPr lang="en-US" altLang="zh-TW" dirty="0"/>
              <a:t>      G Loss: - log ( D(G( z )) ) 	</a:t>
            </a:r>
            <a:endParaRPr lang="en-US" altLang="zh-TW" dirty="0" smtClean="0"/>
          </a:p>
        </p:txBody>
      </p:sp>
      <p:sp>
        <p:nvSpPr>
          <p:cNvPr id="24" name="矩形 23"/>
          <p:cNvSpPr/>
          <p:nvPr/>
        </p:nvSpPr>
        <p:spPr>
          <a:xfrm>
            <a:off x="2268468" y="3764939"/>
            <a:ext cx="360040" cy="60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650920" y="3764939"/>
            <a:ext cx="360040" cy="300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776905" y="3164775"/>
            <a:ext cx="12656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WGAN-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380312" y="388035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Minimize!!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5567511" y="4065021"/>
            <a:ext cx="158417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947186" y="40650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penalty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3568" y="47489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	</a:t>
            </a:r>
            <a:endParaRPr lang="en-US" altLang="zh-TW" dirty="0" smtClean="0"/>
          </a:p>
        </p:txBody>
      </p:sp>
      <p:sp>
        <p:nvSpPr>
          <p:cNvPr id="33" name="文字方塊 32"/>
          <p:cNvSpPr txBox="1"/>
          <p:nvPr/>
        </p:nvSpPr>
        <p:spPr>
          <a:xfrm>
            <a:off x="683568" y="4434354"/>
            <a:ext cx="721179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Parameter Updating:</a:t>
            </a:r>
          </a:p>
          <a:p>
            <a:pPr marL="742950" lvl="1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1                   update </a:t>
            </a:r>
            <a:r>
              <a:rPr lang="en-US" altLang="zh-TW" b="1" dirty="0" smtClean="0">
                <a:solidFill>
                  <a:srgbClr val="0070C0"/>
                </a:solidFill>
              </a:rPr>
              <a:t>G</a:t>
            </a:r>
            <a:r>
              <a:rPr lang="en-US" altLang="zh-TW" dirty="0" smtClean="0"/>
              <a:t> once every 5 updates of </a:t>
            </a:r>
            <a:r>
              <a:rPr lang="en-US" altLang="zh-TW" b="1" dirty="0" smtClean="0">
                <a:solidFill>
                  <a:srgbClr val="00B050"/>
                </a:solidFill>
              </a:rPr>
              <a:t>D </a:t>
            </a:r>
          </a:p>
        </p:txBody>
      </p:sp>
      <p:sp>
        <p:nvSpPr>
          <p:cNvPr id="35" name="矩形 34"/>
          <p:cNvSpPr/>
          <p:nvPr/>
        </p:nvSpPr>
        <p:spPr>
          <a:xfrm>
            <a:off x="1465122" y="5185134"/>
            <a:ext cx="12656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</a:rPr>
              <a:t>WGAN-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2880</TotalTime>
  <Words>1348</Words>
  <Application>Microsoft Office PowerPoint</Application>
  <PresentationFormat>如螢幕大小 (4:3)</PresentationFormat>
  <Paragraphs>549</Paragraphs>
  <Slides>34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清晰度</vt:lpstr>
      <vt:lpstr>GAN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Generation</dc:title>
  <dc:creator>ACER</dc:creator>
  <cp:lastModifiedBy>ACER</cp:lastModifiedBy>
  <cp:revision>1398</cp:revision>
  <dcterms:created xsi:type="dcterms:W3CDTF">2018-04-13T05:24:39Z</dcterms:created>
  <dcterms:modified xsi:type="dcterms:W3CDTF">2018-07-11T08:13:18Z</dcterms:modified>
</cp:coreProperties>
</file>