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72" r:id="rId5"/>
    <p:sldId id="259" r:id="rId6"/>
    <p:sldId id="273" r:id="rId7"/>
    <p:sldId id="279" r:id="rId8"/>
    <p:sldId id="270" r:id="rId9"/>
    <p:sldId id="260" r:id="rId10"/>
    <p:sldId id="269" r:id="rId11"/>
    <p:sldId id="271" r:id="rId12"/>
    <p:sldId id="267" r:id="rId13"/>
    <p:sldId id="261" r:id="rId14"/>
    <p:sldId id="278" r:id="rId15"/>
    <p:sldId id="274" r:id="rId16"/>
    <p:sldId id="276" r:id="rId17"/>
    <p:sldId id="264" r:id="rId18"/>
    <p:sldId id="263" r:id="rId19"/>
    <p:sldId id="277" r:id="rId20"/>
    <p:sldId id="266" r:id="rId21"/>
    <p:sldId id="262" r:id="rId22"/>
  </p:sldIdLst>
  <p:sldSz cx="9144000" cy="5143500" type="screen16x9"/>
  <p:notesSz cx="7315200" cy="9601200"/>
  <p:embeddedFontLst>
    <p:embeddedFont>
      <p:font typeface="Libre Baskerville" panose="02000000000000000000" pitchFamily="2" charset="0"/>
      <p:regular r:id="rId24"/>
      <p:bold r:id="rId25"/>
      <p:italic r:id="rId26"/>
    </p:embeddedFont>
    <p:embeddedFont>
      <p:font typeface="Libre Franklin" pitchFamily="2" charset="0"/>
      <p:regular r:id="rId27"/>
      <p:bold r:id="rId28"/>
      <p:italic r:id="rId29"/>
      <p:boldItalic r:id="rId30"/>
    </p:embeddedFont>
    <p:embeddedFont>
      <p:font typeface="Noto Sans" panose="020B0502040504020204" pitchFamily="34" charset="0"/>
      <p:regular r:id="rId31"/>
      <p:bold r:id="rId32"/>
      <p:italic r:id="rId33"/>
      <p:boldItalic r:id="rId34"/>
    </p:embeddedFont>
    <p:embeddedFont>
      <p:font typeface="Times" panose="02020603050405020304" pitchFamily="18"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268">
          <p15:clr>
            <a:srgbClr val="A4A3A4"/>
          </p15:clr>
        </p15:guide>
        <p15:guide id="2" pos="2305">
          <p15:clr>
            <a:srgbClr val="A4A3A4"/>
          </p15:clr>
        </p15:guide>
      </p15:notes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hqSN51PMLvNy3whUFR+h0med7D8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300" y="68"/>
      </p:cViewPr>
      <p:guideLst>
        <p:guide orient="horz" pos="162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268"/>
        <p:guide pos="2305"/>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1"/>
            <a:ext cx="3169920" cy="480060"/>
          </a:xfrm>
          <a:prstGeom prst="rect">
            <a:avLst/>
          </a:prstGeom>
          <a:noFill/>
          <a:ln>
            <a:noFill/>
          </a:ln>
        </p:spPr>
        <p:txBody>
          <a:bodyPr spcFirstLastPara="1" wrap="square" lIns="94750" tIns="47375" rIns="94750" bIns="4737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143589" y="1"/>
            <a:ext cx="3169920" cy="480060"/>
          </a:xfrm>
          <a:prstGeom prst="rect">
            <a:avLst/>
          </a:prstGeom>
          <a:noFill/>
          <a:ln>
            <a:noFill/>
          </a:ln>
        </p:spPr>
        <p:txBody>
          <a:bodyPr spcFirstLastPara="1" wrap="square" lIns="94750" tIns="47375" rIns="94750" bIns="4737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59317" y="720725"/>
            <a:ext cx="6396600" cy="3598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521" y="4560572"/>
            <a:ext cx="5852160" cy="4320540"/>
          </a:xfrm>
          <a:prstGeom prst="rect">
            <a:avLst/>
          </a:prstGeom>
          <a:noFill/>
          <a:ln>
            <a:noFill/>
          </a:ln>
        </p:spPr>
        <p:txBody>
          <a:bodyPr spcFirstLastPara="1" wrap="square" lIns="94750" tIns="47375" rIns="94750" bIns="47375"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9119475"/>
            <a:ext cx="3169920" cy="480060"/>
          </a:xfrm>
          <a:prstGeom prst="rect">
            <a:avLst/>
          </a:prstGeom>
          <a:noFill/>
          <a:ln>
            <a:noFill/>
          </a:ln>
        </p:spPr>
        <p:txBody>
          <a:bodyPr spcFirstLastPara="1" wrap="square" lIns="94750" tIns="47375" rIns="94750" bIns="4737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143589" y="9119475"/>
            <a:ext cx="3169920" cy="480060"/>
          </a:xfrm>
          <a:prstGeom prst="rect">
            <a:avLst/>
          </a:prstGeom>
          <a:noFill/>
          <a:ln>
            <a:noFill/>
          </a:ln>
        </p:spPr>
        <p:txBody>
          <a:bodyPr spcFirstLastPara="1" wrap="square" lIns="94750" tIns="47375" rIns="94750" bIns="4737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1495e0994_0_508:notes"/>
          <p:cNvSpPr>
            <a:spLocks noGrp="1" noRot="1" noChangeAspect="1"/>
          </p:cNvSpPr>
          <p:nvPr>
            <p:ph type="sldImg" idx="2"/>
          </p:nvPr>
        </p:nvSpPr>
        <p:spPr>
          <a:xfrm>
            <a:off x="458788" y="720725"/>
            <a:ext cx="6397625" cy="35988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g251495e0994_0_508:notes"/>
          <p:cNvSpPr txBox="1">
            <a:spLocks noGrp="1"/>
          </p:cNvSpPr>
          <p:nvPr>
            <p:ph type="body" idx="1"/>
          </p:nvPr>
        </p:nvSpPr>
        <p:spPr>
          <a:xfrm>
            <a:off x="731521" y="4560572"/>
            <a:ext cx="5852100" cy="4320600"/>
          </a:xfrm>
          <a:prstGeom prst="rect">
            <a:avLst/>
          </a:prstGeom>
          <a:noFill/>
          <a:ln>
            <a:noFill/>
          </a:ln>
        </p:spPr>
        <p:txBody>
          <a:bodyPr spcFirstLastPara="1" wrap="square" lIns="94750" tIns="47375" rIns="94750" bIns="47375" anchor="t" anchorCtr="0">
            <a:noAutofit/>
          </a:bodyPr>
          <a:lstStyle/>
          <a:p>
            <a:pPr marL="0" lvl="0" indent="0" algn="l" rtl="0">
              <a:lnSpc>
                <a:spcPct val="100000"/>
              </a:lnSpc>
              <a:spcBef>
                <a:spcPts val="0"/>
              </a:spcBef>
              <a:spcAft>
                <a:spcPts val="0"/>
              </a:spcAft>
              <a:buSzPts val="1400"/>
              <a:buNone/>
            </a:pPr>
            <a:endParaRPr/>
          </a:p>
        </p:txBody>
      </p:sp>
      <p:sp>
        <p:nvSpPr>
          <p:cNvPr id="114" name="Google Shape;114;g251495e0994_0_508:notes"/>
          <p:cNvSpPr txBox="1">
            <a:spLocks noGrp="1"/>
          </p:cNvSpPr>
          <p:nvPr>
            <p:ph type="sldNum" idx="12"/>
          </p:nvPr>
        </p:nvSpPr>
        <p:spPr>
          <a:xfrm>
            <a:off x="4143589" y="9119475"/>
            <a:ext cx="3169800" cy="480000"/>
          </a:xfrm>
          <a:prstGeom prst="rect">
            <a:avLst/>
          </a:prstGeom>
          <a:noFill/>
          <a:ln>
            <a:noFill/>
          </a:ln>
        </p:spPr>
        <p:txBody>
          <a:bodyPr spcFirstLastPara="1" wrap="square" lIns="94750" tIns="47375" rIns="94750" bIns="47375" anchor="b" anchorCtr="0">
            <a:noAutofit/>
          </a:bodyPr>
          <a:lstStyle/>
          <a:p>
            <a:pPr marL="0" lvl="0" indent="0" algn="r" rtl="0">
              <a:lnSpc>
                <a:spcPct val="100000"/>
              </a:lnSpc>
              <a:spcBef>
                <a:spcPts val="0"/>
              </a:spcBef>
              <a:spcAft>
                <a:spcPts val="0"/>
              </a:spcAft>
              <a:buSzPts val="1400"/>
              <a:buNone/>
            </a:pPr>
            <a:fld id="{00000000-1234-1234-1234-123412341234}" type="slidenum">
              <a:rPr lang="e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7fd5afe905_0_1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g27fd5afe905_0_10:notes"/>
          <p:cNvSpPr txBox="1">
            <a:spLocks noGrp="1"/>
          </p:cNvSpPr>
          <p:nvPr>
            <p:ph type="body" idx="1"/>
          </p:nvPr>
        </p:nvSpPr>
        <p:spPr>
          <a:xfrm>
            <a:off x="731520" y="4560570"/>
            <a:ext cx="5852100" cy="4320600"/>
          </a:xfrm>
          <a:prstGeom prst="rect">
            <a:avLst/>
          </a:prstGeom>
          <a:noFill/>
          <a:ln>
            <a:noFill/>
          </a:ln>
        </p:spPr>
        <p:txBody>
          <a:bodyPr spcFirstLastPara="1" wrap="square" lIns="94750" tIns="47375" rIns="94750" bIns="4737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945339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7fd5afe905_0_1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g27fd5afe905_0_10:notes"/>
          <p:cNvSpPr txBox="1">
            <a:spLocks noGrp="1"/>
          </p:cNvSpPr>
          <p:nvPr>
            <p:ph type="body" idx="1"/>
          </p:nvPr>
        </p:nvSpPr>
        <p:spPr>
          <a:xfrm>
            <a:off x="731520" y="4560570"/>
            <a:ext cx="5852100" cy="4320600"/>
          </a:xfrm>
          <a:prstGeom prst="rect">
            <a:avLst/>
          </a:prstGeom>
          <a:noFill/>
          <a:ln>
            <a:noFill/>
          </a:ln>
        </p:spPr>
        <p:txBody>
          <a:bodyPr spcFirstLastPara="1" wrap="square" lIns="94750" tIns="47375" rIns="94750" bIns="4737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900348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7fd5afe905_0_1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g27fd5afe905_0_10:notes"/>
          <p:cNvSpPr txBox="1">
            <a:spLocks noGrp="1"/>
          </p:cNvSpPr>
          <p:nvPr>
            <p:ph type="body" idx="1"/>
          </p:nvPr>
        </p:nvSpPr>
        <p:spPr>
          <a:xfrm>
            <a:off x="731520" y="4560570"/>
            <a:ext cx="5852100" cy="4320600"/>
          </a:xfrm>
          <a:prstGeom prst="rect">
            <a:avLst/>
          </a:prstGeom>
          <a:noFill/>
          <a:ln>
            <a:noFill/>
          </a:ln>
        </p:spPr>
        <p:txBody>
          <a:bodyPr spcFirstLastPara="1" wrap="square" lIns="94750" tIns="47375" rIns="94750" bIns="4737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497126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7fd5afe905_0_2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g27fd5afe905_0_22:notes"/>
          <p:cNvSpPr txBox="1">
            <a:spLocks noGrp="1"/>
          </p:cNvSpPr>
          <p:nvPr>
            <p:ph type="body" idx="1"/>
          </p:nvPr>
        </p:nvSpPr>
        <p:spPr>
          <a:xfrm>
            <a:off x="731520" y="4560570"/>
            <a:ext cx="5852100" cy="4320600"/>
          </a:xfrm>
          <a:prstGeom prst="rect">
            <a:avLst/>
          </a:prstGeom>
          <a:noFill/>
          <a:ln>
            <a:noFill/>
          </a:ln>
        </p:spPr>
        <p:txBody>
          <a:bodyPr spcFirstLastPara="1" wrap="square" lIns="94750" tIns="47375" rIns="94750" bIns="473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7fd5afe905_0_2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g27fd5afe905_0_22:notes"/>
          <p:cNvSpPr txBox="1">
            <a:spLocks noGrp="1"/>
          </p:cNvSpPr>
          <p:nvPr>
            <p:ph type="body" idx="1"/>
          </p:nvPr>
        </p:nvSpPr>
        <p:spPr>
          <a:xfrm>
            <a:off x="731520" y="4560570"/>
            <a:ext cx="5852100" cy="4320600"/>
          </a:xfrm>
          <a:prstGeom prst="rect">
            <a:avLst/>
          </a:prstGeom>
          <a:noFill/>
          <a:ln>
            <a:noFill/>
          </a:ln>
        </p:spPr>
        <p:txBody>
          <a:bodyPr spcFirstLastPara="1" wrap="square" lIns="94750" tIns="47375" rIns="94750" bIns="4737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659228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7fd5afe905_0_2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g27fd5afe905_0_22:notes"/>
          <p:cNvSpPr txBox="1">
            <a:spLocks noGrp="1"/>
          </p:cNvSpPr>
          <p:nvPr>
            <p:ph type="body" idx="1"/>
          </p:nvPr>
        </p:nvSpPr>
        <p:spPr>
          <a:xfrm>
            <a:off x="731520" y="4560570"/>
            <a:ext cx="5852100" cy="4320600"/>
          </a:xfrm>
          <a:prstGeom prst="rect">
            <a:avLst/>
          </a:prstGeom>
          <a:noFill/>
          <a:ln>
            <a:noFill/>
          </a:ln>
        </p:spPr>
        <p:txBody>
          <a:bodyPr spcFirstLastPara="1" wrap="square" lIns="94750" tIns="47375" rIns="94750" bIns="4737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77784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7fd5afe905_0_2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g27fd5afe905_0_22:notes"/>
          <p:cNvSpPr txBox="1">
            <a:spLocks noGrp="1"/>
          </p:cNvSpPr>
          <p:nvPr>
            <p:ph type="body" idx="1"/>
          </p:nvPr>
        </p:nvSpPr>
        <p:spPr>
          <a:xfrm>
            <a:off x="731520" y="4560570"/>
            <a:ext cx="5852100" cy="4320600"/>
          </a:xfrm>
          <a:prstGeom prst="rect">
            <a:avLst/>
          </a:prstGeom>
          <a:noFill/>
          <a:ln>
            <a:noFill/>
          </a:ln>
        </p:spPr>
        <p:txBody>
          <a:bodyPr spcFirstLastPara="1" wrap="square" lIns="94750" tIns="47375" rIns="94750" bIns="4737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1039507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ef00906f5d_0_6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g2ef00906f5d_0_62:notes"/>
          <p:cNvSpPr txBox="1">
            <a:spLocks noGrp="1"/>
          </p:cNvSpPr>
          <p:nvPr>
            <p:ph type="body" idx="1"/>
          </p:nvPr>
        </p:nvSpPr>
        <p:spPr>
          <a:xfrm>
            <a:off x="731520" y="4560570"/>
            <a:ext cx="5852100" cy="4320600"/>
          </a:xfrm>
          <a:prstGeom prst="rect">
            <a:avLst/>
          </a:prstGeom>
          <a:noFill/>
          <a:ln>
            <a:noFill/>
          </a:ln>
        </p:spPr>
        <p:txBody>
          <a:bodyPr spcFirstLastPara="1" wrap="square" lIns="94750" tIns="47375" rIns="94750" bIns="473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ef00906f5d_0_9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g2ef00906f5d_0_91:notes"/>
          <p:cNvSpPr txBox="1">
            <a:spLocks noGrp="1"/>
          </p:cNvSpPr>
          <p:nvPr>
            <p:ph type="body" idx="1"/>
          </p:nvPr>
        </p:nvSpPr>
        <p:spPr>
          <a:xfrm>
            <a:off x="731520" y="4560570"/>
            <a:ext cx="5852100" cy="4320600"/>
          </a:xfrm>
          <a:prstGeom prst="rect">
            <a:avLst/>
          </a:prstGeom>
          <a:noFill/>
          <a:ln>
            <a:noFill/>
          </a:ln>
        </p:spPr>
        <p:txBody>
          <a:bodyPr spcFirstLastPara="1" wrap="square" lIns="94750" tIns="47375" rIns="94750" bIns="473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7fd5afe905_0_3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g27fd5afe905_0_34:notes"/>
          <p:cNvSpPr txBox="1">
            <a:spLocks noGrp="1"/>
          </p:cNvSpPr>
          <p:nvPr>
            <p:ph type="body" idx="1"/>
          </p:nvPr>
        </p:nvSpPr>
        <p:spPr>
          <a:xfrm>
            <a:off x="731520" y="4560570"/>
            <a:ext cx="5852100" cy="4320600"/>
          </a:xfrm>
          <a:prstGeom prst="rect">
            <a:avLst/>
          </a:prstGeom>
          <a:noFill/>
          <a:ln>
            <a:noFill/>
          </a:ln>
        </p:spPr>
        <p:txBody>
          <a:bodyPr spcFirstLastPara="1" wrap="square" lIns="94750" tIns="47375" rIns="94750" bIns="4737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64490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ec274d7575_1_167:notes"/>
          <p:cNvSpPr>
            <a:spLocks noGrp="1" noRot="1" noChangeAspect="1"/>
          </p:cNvSpPr>
          <p:nvPr>
            <p:ph type="sldImg" idx="2"/>
          </p:nvPr>
        </p:nvSpPr>
        <p:spPr>
          <a:xfrm>
            <a:off x="406720" y="720090"/>
            <a:ext cx="6502500" cy="36006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g2ec274d7575_1_167:notes"/>
          <p:cNvSpPr txBox="1">
            <a:spLocks noGrp="1"/>
          </p:cNvSpPr>
          <p:nvPr>
            <p:ph type="body" idx="1"/>
          </p:nvPr>
        </p:nvSpPr>
        <p:spPr>
          <a:xfrm>
            <a:off x="731520" y="4560570"/>
            <a:ext cx="5852100" cy="4320600"/>
          </a:xfrm>
          <a:prstGeom prst="rect">
            <a:avLst/>
          </a:prstGeom>
          <a:noFill/>
          <a:ln>
            <a:noFill/>
          </a:ln>
        </p:spPr>
        <p:txBody>
          <a:bodyPr spcFirstLastPara="1" wrap="square" lIns="94750" tIns="47375" rIns="94750" bIns="473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ec274d7575_0_41:notes"/>
          <p:cNvSpPr>
            <a:spLocks noGrp="1" noRot="1" noChangeAspect="1"/>
          </p:cNvSpPr>
          <p:nvPr>
            <p:ph type="sldImg" idx="2"/>
          </p:nvPr>
        </p:nvSpPr>
        <p:spPr>
          <a:xfrm>
            <a:off x="459317" y="720725"/>
            <a:ext cx="6396600" cy="3598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g2ec274d7575_0_41:notes"/>
          <p:cNvSpPr txBox="1">
            <a:spLocks noGrp="1"/>
          </p:cNvSpPr>
          <p:nvPr>
            <p:ph type="body" idx="1"/>
          </p:nvPr>
        </p:nvSpPr>
        <p:spPr>
          <a:xfrm>
            <a:off x="731521" y="4560572"/>
            <a:ext cx="5852100" cy="4320600"/>
          </a:xfrm>
          <a:prstGeom prst="rect">
            <a:avLst/>
          </a:prstGeom>
          <a:noFill/>
          <a:ln>
            <a:noFill/>
          </a:ln>
        </p:spPr>
        <p:txBody>
          <a:bodyPr spcFirstLastPara="1" wrap="square" lIns="94750" tIns="47375" rIns="94750" bIns="47375" anchor="t" anchorCtr="0">
            <a:noAutofit/>
          </a:bodyPr>
          <a:lstStyle/>
          <a:p>
            <a:pPr marL="0" lvl="0" indent="0" algn="l" rtl="0">
              <a:lnSpc>
                <a:spcPct val="100000"/>
              </a:lnSpc>
              <a:spcBef>
                <a:spcPts val="0"/>
              </a:spcBef>
              <a:spcAft>
                <a:spcPts val="0"/>
              </a:spcAft>
              <a:buSzPts val="1400"/>
              <a:buNone/>
            </a:pPr>
            <a:endParaRPr/>
          </a:p>
        </p:txBody>
      </p:sp>
      <p:sp>
        <p:nvSpPr>
          <p:cNvPr id="183" name="Google Shape;183;g2ec274d7575_0_41:notes"/>
          <p:cNvSpPr txBox="1">
            <a:spLocks noGrp="1"/>
          </p:cNvSpPr>
          <p:nvPr>
            <p:ph type="sldNum" idx="12"/>
          </p:nvPr>
        </p:nvSpPr>
        <p:spPr>
          <a:xfrm>
            <a:off x="4143589" y="9119475"/>
            <a:ext cx="3169800" cy="480000"/>
          </a:xfrm>
          <a:prstGeom prst="rect">
            <a:avLst/>
          </a:prstGeom>
          <a:noFill/>
          <a:ln>
            <a:noFill/>
          </a:ln>
        </p:spPr>
        <p:txBody>
          <a:bodyPr spcFirstLastPara="1" wrap="square" lIns="94750" tIns="47375" rIns="94750" bIns="47375" anchor="b" anchorCtr="0">
            <a:noAutofit/>
          </a:bodyPr>
          <a:lstStyle/>
          <a:p>
            <a:pPr marL="0" lvl="0" indent="0" algn="r" rtl="0">
              <a:lnSpc>
                <a:spcPct val="100000"/>
              </a:lnSpc>
              <a:spcBef>
                <a:spcPts val="0"/>
              </a:spcBef>
              <a:spcAft>
                <a:spcPts val="0"/>
              </a:spcAft>
              <a:buSzPts val="1400"/>
              <a:buNone/>
            </a:pPr>
            <a:fld id="{00000000-1234-1234-1234-123412341234}" type="slidenum">
              <a:rPr lang="en"/>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7fd5afe905_0_2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g27fd5afe905_0_28:notes"/>
          <p:cNvSpPr txBox="1">
            <a:spLocks noGrp="1"/>
          </p:cNvSpPr>
          <p:nvPr>
            <p:ph type="body" idx="1"/>
          </p:nvPr>
        </p:nvSpPr>
        <p:spPr>
          <a:xfrm>
            <a:off x="731520" y="4560570"/>
            <a:ext cx="5852100" cy="4320600"/>
          </a:xfrm>
          <a:prstGeom prst="rect">
            <a:avLst/>
          </a:prstGeom>
          <a:noFill/>
          <a:ln>
            <a:noFill/>
          </a:ln>
        </p:spPr>
        <p:txBody>
          <a:bodyPr spcFirstLastPara="1" wrap="square" lIns="94750" tIns="47375" rIns="94750" bIns="473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c187309909_0_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g2c187309909_0_1:notes"/>
          <p:cNvSpPr txBox="1">
            <a:spLocks noGrp="1"/>
          </p:cNvSpPr>
          <p:nvPr>
            <p:ph type="body" idx="1"/>
          </p:nvPr>
        </p:nvSpPr>
        <p:spPr>
          <a:xfrm>
            <a:off x="731520" y="4560570"/>
            <a:ext cx="5852100" cy="4320600"/>
          </a:xfrm>
          <a:prstGeom prst="rect">
            <a:avLst/>
          </a:prstGeom>
          <a:noFill/>
          <a:ln>
            <a:noFill/>
          </a:ln>
        </p:spPr>
        <p:txBody>
          <a:bodyPr spcFirstLastPara="1" wrap="square" lIns="94750" tIns="47375" rIns="94750" bIns="473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c187309909_0_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g2c187309909_0_1:notes"/>
          <p:cNvSpPr txBox="1">
            <a:spLocks noGrp="1"/>
          </p:cNvSpPr>
          <p:nvPr>
            <p:ph type="body" idx="1"/>
          </p:nvPr>
        </p:nvSpPr>
        <p:spPr>
          <a:xfrm>
            <a:off x="731520" y="4560570"/>
            <a:ext cx="5852100" cy="4320600"/>
          </a:xfrm>
          <a:prstGeom prst="rect">
            <a:avLst/>
          </a:prstGeom>
          <a:noFill/>
          <a:ln>
            <a:noFill/>
          </a:ln>
        </p:spPr>
        <p:txBody>
          <a:bodyPr spcFirstLastPara="1" wrap="square" lIns="94750" tIns="47375" rIns="94750" bIns="4737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342878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ef00906f5d_0_8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g2ef00906f5d_0_83:notes"/>
          <p:cNvSpPr txBox="1">
            <a:spLocks noGrp="1"/>
          </p:cNvSpPr>
          <p:nvPr>
            <p:ph type="body" idx="1"/>
          </p:nvPr>
        </p:nvSpPr>
        <p:spPr>
          <a:xfrm>
            <a:off x="731520" y="4560570"/>
            <a:ext cx="5852100" cy="4320600"/>
          </a:xfrm>
          <a:prstGeom prst="rect">
            <a:avLst/>
          </a:prstGeom>
          <a:noFill/>
          <a:ln>
            <a:noFill/>
          </a:ln>
        </p:spPr>
        <p:txBody>
          <a:bodyPr spcFirstLastPara="1" wrap="square" lIns="94750" tIns="47375" rIns="94750" bIns="473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ef00906f5d_0_8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g2ef00906f5d_0_83:notes"/>
          <p:cNvSpPr txBox="1">
            <a:spLocks noGrp="1"/>
          </p:cNvSpPr>
          <p:nvPr>
            <p:ph type="body" idx="1"/>
          </p:nvPr>
        </p:nvSpPr>
        <p:spPr>
          <a:xfrm>
            <a:off x="731520" y="4560570"/>
            <a:ext cx="5852100" cy="4320600"/>
          </a:xfrm>
          <a:prstGeom prst="rect">
            <a:avLst/>
          </a:prstGeom>
          <a:noFill/>
          <a:ln>
            <a:noFill/>
          </a:ln>
        </p:spPr>
        <p:txBody>
          <a:bodyPr spcFirstLastPara="1" wrap="square" lIns="94750" tIns="47375" rIns="94750" bIns="4737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6054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ef00906f5d_0_8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g2ef00906f5d_0_83:notes"/>
          <p:cNvSpPr txBox="1">
            <a:spLocks noGrp="1"/>
          </p:cNvSpPr>
          <p:nvPr>
            <p:ph type="body" idx="1"/>
          </p:nvPr>
        </p:nvSpPr>
        <p:spPr>
          <a:xfrm>
            <a:off x="731520" y="4560570"/>
            <a:ext cx="5852100" cy="4320600"/>
          </a:xfrm>
          <a:prstGeom prst="rect">
            <a:avLst/>
          </a:prstGeom>
          <a:noFill/>
          <a:ln>
            <a:noFill/>
          </a:ln>
        </p:spPr>
        <p:txBody>
          <a:bodyPr spcFirstLastPara="1" wrap="square" lIns="94750" tIns="47375" rIns="94750" bIns="4737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525523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7fd5afe905_0_1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g27fd5afe905_0_10:notes"/>
          <p:cNvSpPr txBox="1">
            <a:spLocks noGrp="1"/>
          </p:cNvSpPr>
          <p:nvPr>
            <p:ph type="body" idx="1"/>
          </p:nvPr>
        </p:nvSpPr>
        <p:spPr>
          <a:xfrm>
            <a:off x="731520" y="4560570"/>
            <a:ext cx="5852100" cy="4320600"/>
          </a:xfrm>
          <a:prstGeom prst="rect">
            <a:avLst/>
          </a:prstGeom>
          <a:noFill/>
          <a:ln>
            <a:noFill/>
          </a:ln>
        </p:spPr>
        <p:txBody>
          <a:bodyPr spcFirstLastPara="1" wrap="square" lIns="94750" tIns="47375" rIns="94750" bIns="4737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834256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7fd5afe905_0_1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g27fd5afe905_0_10:notes"/>
          <p:cNvSpPr txBox="1">
            <a:spLocks noGrp="1"/>
          </p:cNvSpPr>
          <p:nvPr>
            <p:ph type="body" idx="1"/>
          </p:nvPr>
        </p:nvSpPr>
        <p:spPr>
          <a:xfrm>
            <a:off x="731520" y="4560570"/>
            <a:ext cx="5852100" cy="4320600"/>
          </a:xfrm>
          <a:prstGeom prst="rect">
            <a:avLst/>
          </a:prstGeom>
          <a:noFill/>
          <a:ln>
            <a:noFill/>
          </a:ln>
        </p:spPr>
        <p:txBody>
          <a:bodyPr spcFirstLastPara="1" wrap="square" lIns="94750" tIns="47375" rIns="94750" bIns="473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標題投影片">
  <p:cSld name="1_標題投影片">
    <p:spTree>
      <p:nvGrpSpPr>
        <p:cNvPr id="1" name="Shape 17"/>
        <p:cNvGrpSpPr/>
        <p:nvPr/>
      </p:nvGrpSpPr>
      <p:grpSpPr>
        <a:xfrm>
          <a:off x="0" y="0"/>
          <a:ext cx="0" cy="0"/>
          <a:chOff x="0" y="0"/>
          <a:chExt cx="0" cy="0"/>
        </a:xfrm>
      </p:grpSpPr>
      <p:sp>
        <p:nvSpPr>
          <p:cNvPr id="18" name="Google Shape;18;g251495e0994_0_853"/>
          <p:cNvSpPr txBox="1">
            <a:spLocks noGrp="1"/>
          </p:cNvSpPr>
          <p:nvPr>
            <p:ph type="ctrTitle"/>
          </p:nvPr>
        </p:nvSpPr>
        <p:spPr>
          <a:xfrm>
            <a:off x="179512" y="983177"/>
            <a:ext cx="8856900" cy="1102500"/>
          </a:xfrm>
          <a:prstGeom prst="rect">
            <a:avLst/>
          </a:prstGeom>
          <a:noFill/>
          <a:ln>
            <a:noFill/>
          </a:ln>
        </p:spPr>
        <p:txBody>
          <a:bodyPr spcFirstLastPara="1" wrap="square" lIns="91425" tIns="45700" rIns="91425" bIns="91425" anchor="b" anchorCtr="0">
            <a:normAutofit/>
          </a:bodyPr>
          <a:lstStyle>
            <a:lvl1pPr lvl="0" algn="ctr">
              <a:lnSpc>
                <a:spcPct val="100000"/>
              </a:lnSpc>
              <a:spcBef>
                <a:spcPts val="0"/>
              </a:spcBef>
              <a:spcAft>
                <a:spcPts val="0"/>
              </a:spcAft>
              <a:buClr>
                <a:srgbClr val="003399"/>
              </a:buClr>
              <a:buSzPts val="3600"/>
              <a:buFont typeface="Libre Franklin"/>
              <a:buNone/>
              <a:defRPr sz="3600" b="0">
                <a:solidFill>
                  <a:srgbClr val="003399"/>
                </a:solidFill>
                <a:latin typeface="Libre Franklin"/>
                <a:ea typeface="Libre Franklin"/>
                <a:cs typeface="Libre Franklin"/>
                <a:sym typeface="Libre Frankl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g251495e0994_0_853"/>
          <p:cNvSpPr txBox="1">
            <a:spLocks noGrp="1"/>
          </p:cNvSpPr>
          <p:nvPr>
            <p:ph type="subTitle" idx="1"/>
          </p:nvPr>
        </p:nvSpPr>
        <p:spPr>
          <a:xfrm>
            <a:off x="2347664" y="2193708"/>
            <a:ext cx="4240500" cy="4860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580"/>
              </a:spcBef>
              <a:spcAft>
                <a:spcPts val="0"/>
              </a:spcAft>
              <a:buSzPts val="2380"/>
              <a:buNone/>
              <a:defRPr sz="2800">
                <a:solidFill>
                  <a:schemeClr val="dk1"/>
                </a:solidFill>
                <a:latin typeface="Times"/>
                <a:ea typeface="Times"/>
                <a:cs typeface="Times"/>
                <a:sym typeface="Times"/>
              </a:defRPr>
            </a:lvl1pPr>
            <a:lvl2pPr lvl="1" algn="ctr">
              <a:lnSpc>
                <a:spcPct val="100000"/>
              </a:lnSpc>
              <a:spcBef>
                <a:spcPts val="370"/>
              </a:spcBef>
              <a:spcAft>
                <a:spcPts val="0"/>
              </a:spcAft>
              <a:buSzPts val="2040"/>
              <a:buNone/>
              <a:defRPr>
                <a:solidFill>
                  <a:srgbClr val="888888"/>
                </a:solidFill>
              </a:defRPr>
            </a:lvl2pPr>
            <a:lvl3pPr lvl="2" algn="ctr">
              <a:lnSpc>
                <a:spcPct val="100000"/>
              </a:lnSpc>
              <a:spcBef>
                <a:spcPts val="370"/>
              </a:spcBef>
              <a:spcAft>
                <a:spcPts val="0"/>
              </a:spcAft>
              <a:buSzPts val="1700"/>
              <a:buNone/>
              <a:defRPr>
                <a:solidFill>
                  <a:srgbClr val="888888"/>
                </a:solidFill>
              </a:defRPr>
            </a:lvl3pPr>
            <a:lvl4pPr lvl="3" algn="ctr">
              <a:lnSpc>
                <a:spcPct val="100000"/>
              </a:lnSpc>
              <a:spcBef>
                <a:spcPts val="370"/>
              </a:spcBef>
              <a:spcAft>
                <a:spcPts val="0"/>
              </a:spcAft>
              <a:buSzPts val="1600"/>
              <a:buNone/>
              <a:defRPr>
                <a:solidFill>
                  <a:srgbClr val="888888"/>
                </a:solidFill>
              </a:defRPr>
            </a:lvl4pPr>
            <a:lvl5pPr lvl="4" algn="ctr">
              <a:lnSpc>
                <a:spcPct val="100000"/>
              </a:lnSpc>
              <a:spcBef>
                <a:spcPts val="370"/>
              </a:spcBef>
              <a:spcAft>
                <a:spcPts val="0"/>
              </a:spcAft>
              <a:buSzPts val="2000"/>
              <a:buFont typeface="Calibri"/>
              <a:buNone/>
              <a:defRPr>
                <a:solidFill>
                  <a:srgbClr val="888888"/>
                </a:solidFill>
              </a:defRPr>
            </a:lvl5pPr>
            <a:lvl6pPr lvl="5" algn="ctr">
              <a:lnSpc>
                <a:spcPct val="100000"/>
              </a:lnSpc>
              <a:spcBef>
                <a:spcPts val="370"/>
              </a:spcBef>
              <a:spcAft>
                <a:spcPts val="0"/>
              </a:spcAft>
              <a:buSzPts val="1800"/>
              <a:buFont typeface="Libre Baskerville"/>
              <a:buNone/>
              <a:defRPr>
                <a:solidFill>
                  <a:srgbClr val="888888"/>
                </a:solidFill>
              </a:defRPr>
            </a:lvl6pPr>
            <a:lvl7pPr lvl="6" algn="ctr">
              <a:lnSpc>
                <a:spcPct val="100000"/>
              </a:lnSpc>
              <a:spcBef>
                <a:spcPts val="370"/>
              </a:spcBef>
              <a:spcAft>
                <a:spcPts val="0"/>
              </a:spcAft>
              <a:buSzPts val="1800"/>
              <a:buFont typeface="Libre Baskerville"/>
              <a:buNone/>
              <a:defRPr>
                <a:solidFill>
                  <a:srgbClr val="888888"/>
                </a:solidFill>
              </a:defRPr>
            </a:lvl7pPr>
            <a:lvl8pPr lvl="7" algn="ctr">
              <a:lnSpc>
                <a:spcPct val="100000"/>
              </a:lnSpc>
              <a:spcBef>
                <a:spcPts val="370"/>
              </a:spcBef>
              <a:spcAft>
                <a:spcPts val="0"/>
              </a:spcAft>
              <a:buSzPts val="1800"/>
              <a:buFont typeface="Libre Baskerville"/>
              <a:buNone/>
              <a:defRPr>
                <a:solidFill>
                  <a:srgbClr val="888888"/>
                </a:solidFill>
              </a:defRPr>
            </a:lvl8pPr>
            <a:lvl9pPr lvl="8" algn="ctr">
              <a:lnSpc>
                <a:spcPct val="100000"/>
              </a:lnSpc>
              <a:spcBef>
                <a:spcPts val="370"/>
              </a:spcBef>
              <a:spcAft>
                <a:spcPts val="0"/>
              </a:spcAft>
              <a:buSzPts val="1800"/>
              <a:buFont typeface="Libre Baskerville"/>
              <a:buNone/>
              <a:defRPr>
                <a:solidFill>
                  <a:srgbClr val="888888"/>
                </a:solidFill>
              </a:defRPr>
            </a:lvl9pPr>
          </a:lstStyle>
          <a:p>
            <a:endParaRPr/>
          </a:p>
        </p:txBody>
      </p:sp>
      <p:sp>
        <p:nvSpPr>
          <p:cNvPr id="20" name="Google Shape;20;g251495e0994_0_853"/>
          <p:cNvSpPr txBox="1">
            <a:spLocks noGrp="1"/>
          </p:cNvSpPr>
          <p:nvPr>
            <p:ph type="dt" idx="10"/>
          </p:nvPr>
        </p:nvSpPr>
        <p:spPr>
          <a:xfrm>
            <a:off x="6172200" y="4643438"/>
            <a:ext cx="2476500" cy="3573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g251495e0994_0_853"/>
          <p:cNvSpPr txBox="1">
            <a:spLocks noGrp="1"/>
          </p:cNvSpPr>
          <p:nvPr>
            <p:ph type="body" idx="2"/>
          </p:nvPr>
        </p:nvSpPr>
        <p:spPr>
          <a:xfrm>
            <a:off x="738809" y="141480"/>
            <a:ext cx="7793700" cy="3240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580"/>
              </a:spcBef>
              <a:spcAft>
                <a:spcPts val="0"/>
              </a:spcAft>
              <a:buSzPts val="1530"/>
              <a:buNone/>
              <a:defRPr sz="1800" b="0" i="0" u="none" strike="noStrike">
                <a:solidFill>
                  <a:schemeClr val="dk1"/>
                </a:solidFill>
                <a:latin typeface="Times"/>
                <a:ea typeface="Times"/>
                <a:cs typeface="Times"/>
                <a:sym typeface="Times"/>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22" name="Google Shape;22;g251495e0994_0_853"/>
          <p:cNvSpPr txBox="1">
            <a:spLocks noGrp="1"/>
          </p:cNvSpPr>
          <p:nvPr>
            <p:ph type="body" idx="3"/>
          </p:nvPr>
        </p:nvSpPr>
        <p:spPr>
          <a:xfrm>
            <a:off x="2915816" y="3111810"/>
            <a:ext cx="3024300" cy="54060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580"/>
              </a:spcBef>
              <a:spcAft>
                <a:spcPts val="0"/>
              </a:spcAft>
              <a:buSzPts val="1700"/>
              <a:buNone/>
              <a:defRPr sz="2000">
                <a:solidFill>
                  <a:schemeClr val="dk1"/>
                </a:solidFill>
                <a:latin typeface="Times"/>
                <a:ea typeface="Times"/>
                <a:cs typeface="Times"/>
                <a:sym typeface="Times"/>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含標題的內容" type="objTx">
  <p:cSld name="OBJECT_WITH_CAPTION_TEXT">
    <p:spTree>
      <p:nvGrpSpPr>
        <p:cNvPr id="1" name="Shape 80"/>
        <p:cNvGrpSpPr/>
        <p:nvPr/>
      </p:nvGrpSpPr>
      <p:grpSpPr>
        <a:xfrm>
          <a:off x="0" y="0"/>
          <a:ext cx="0" cy="0"/>
          <a:chOff x="0" y="0"/>
          <a:chExt cx="0" cy="0"/>
        </a:xfrm>
      </p:grpSpPr>
      <p:sp>
        <p:nvSpPr>
          <p:cNvPr id="81" name="Google Shape;81;g251495e0994_0_916"/>
          <p:cNvSpPr/>
          <p:nvPr/>
        </p:nvSpPr>
        <p:spPr>
          <a:xfrm>
            <a:off x="0" y="0"/>
            <a:ext cx="9144000" cy="51435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2" name="Google Shape;82;g251495e0994_0_916"/>
          <p:cNvSpPr/>
          <p:nvPr/>
        </p:nvSpPr>
        <p:spPr>
          <a:xfrm>
            <a:off x="64008" y="52316"/>
            <a:ext cx="9013500" cy="5020200"/>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3" name="Google Shape;83;g251495e0994_0_916"/>
          <p:cNvSpPr txBox="1">
            <a:spLocks noGrp="1"/>
          </p:cNvSpPr>
          <p:nvPr>
            <p:ph type="title"/>
          </p:nvPr>
        </p:nvSpPr>
        <p:spPr>
          <a:xfrm>
            <a:off x="914400" y="204788"/>
            <a:ext cx="7772400" cy="857400"/>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rgbClr val="0070C0"/>
              </a:buClr>
              <a:buSzPts val="4000"/>
              <a:buFont typeface="Calibri"/>
              <a:buNone/>
              <a:defRPr sz="40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g251495e0994_0_916"/>
          <p:cNvSpPr txBox="1">
            <a:spLocks noGrp="1"/>
          </p:cNvSpPr>
          <p:nvPr>
            <p:ph type="body" idx="1"/>
          </p:nvPr>
        </p:nvSpPr>
        <p:spPr>
          <a:xfrm>
            <a:off x="914400" y="1200150"/>
            <a:ext cx="1905000" cy="33720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580"/>
              </a:spcBef>
              <a:spcAft>
                <a:spcPts val="0"/>
              </a:spcAft>
              <a:buSzPts val="1530"/>
              <a:buNone/>
              <a:defRPr sz="1800"/>
            </a:lvl1pPr>
            <a:lvl2pPr marL="914400" lvl="1" indent="-228600" algn="l">
              <a:lnSpc>
                <a:spcPct val="100000"/>
              </a:lnSpc>
              <a:spcBef>
                <a:spcPts val="370"/>
              </a:spcBef>
              <a:spcAft>
                <a:spcPts val="0"/>
              </a:spcAft>
              <a:buSzPts val="1020"/>
              <a:buNone/>
              <a:defRPr sz="1200"/>
            </a:lvl2pPr>
            <a:lvl3pPr marL="1371600" lvl="2" indent="-228600" algn="l">
              <a:lnSpc>
                <a:spcPct val="100000"/>
              </a:lnSpc>
              <a:spcBef>
                <a:spcPts val="370"/>
              </a:spcBef>
              <a:spcAft>
                <a:spcPts val="0"/>
              </a:spcAft>
              <a:buSzPts val="850"/>
              <a:buNone/>
              <a:defRPr sz="1000"/>
            </a:lvl3pPr>
            <a:lvl4pPr marL="1828800" lvl="3" indent="-228600" algn="l">
              <a:lnSpc>
                <a:spcPct val="100000"/>
              </a:lnSpc>
              <a:spcBef>
                <a:spcPts val="370"/>
              </a:spcBef>
              <a:spcAft>
                <a:spcPts val="0"/>
              </a:spcAft>
              <a:buSzPts val="720"/>
              <a:buNone/>
              <a:defRPr sz="900"/>
            </a:lvl4pPr>
            <a:lvl5pPr marL="2286000" lvl="4" indent="-228600" algn="l">
              <a:lnSpc>
                <a:spcPct val="100000"/>
              </a:lnSpc>
              <a:spcBef>
                <a:spcPts val="370"/>
              </a:spcBef>
              <a:spcAft>
                <a:spcPts val="0"/>
              </a:spcAft>
              <a:buSzPts val="900"/>
              <a:buFont typeface="Calibri"/>
              <a:buNone/>
              <a:defRPr sz="900"/>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85" name="Google Shape;85;g251495e0994_0_916"/>
          <p:cNvSpPr txBox="1">
            <a:spLocks noGrp="1"/>
          </p:cNvSpPr>
          <p:nvPr>
            <p:ph type="dt" idx="10"/>
          </p:nvPr>
        </p:nvSpPr>
        <p:spPr>
          <a:xfrm>
            <a:off x="6172200" y="4643438"/>
            <a:ext cx="2476500" cy="3573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g251495e0994_0_916"/>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g251495e0994_0_916"/>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
              <a:t>‹#›</a:t>
            </a:fld>
            <a:endParaRPr/>
          </a:p>
        </p:txBody>
      </p:sp>
      <p:sp>
        <p:nvSpPr>
          <p:cNvPr id="88" name="Google Shape;88;g251495e0994_0_916"/>
          <p:cNvSpPr txBox="1">
            <a:spLocks noGrp="1"/>
          </p:cNvSpPr>
          <p:nvPr>
            <p:ph type="body" idx="2"/>
          </p:nvPr>
        </p:nvSpPr>
        <p:spPr>
          <a:xfrm>
            <a:off x="2971800" y="1200150"/>
            <a:ext cx="5715000" cy="33720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含標題的圖片" type="picTx">
  <p:cSld name="PICTURE_WITH_CAPTION_TEXT">
    <p:spTree>
      <p:nvGrpSpPr>
        <p:cNvPr id="1" name="Shape 89"/>
        <p:cNvGrpSpPr/>
        <p:nvPr/>
      </p:nvGrpSpPr>
      <p:grpSpPr>
        <a:xfrm>
          <a:off x="0" y="0"/>
          <a:ext cx="0" cy="0"/>
          <a:chOff x="0" y="0"/>
          <a:chExt cx="0" cy="0"/>
        </a:xfrm>
      </p:grpSpPr>
      <p:sp>
        <p:nvSpPr>
          <p:cNvPr id="90" name="Google Shape;90;g251495e0994_0_925"/>
          <p:cNvSpPr txBox="1">
            <a:spLocks noGrp="1"/>
          </p:cNvSpPr>
          <p:nvPr>
            <p:ph type="title"/>
          </p:nvPr>
        </p:nvSpPr>
        <p:spPr>
          <a:xfrm>
            <a:off x="914400" y="3675413"/>
            <a:ext cx="7315200" cy="391800"/>
          </a:xfrm>
          <a:prstGeom prst="rect">
            <a:avLst/>
          </a:prstGeom>
          <a:noFill/>
          <a:ln>
            <a:noFill/>
          </a:ln>
        </p:spPr>
        <p:txBody>
          <a:bodyPr spcFirstLastPara="1" wrap="square" lIns="91425" tIns="45700" rIns="91425" bIns="91425" anchor="ctr" anchorCtr="0">
            <a:noAutofit/>
          </a:bodyPr>
          <a:lstStyle>
            <a:lvl1pPr lvl="0" algn="l">
              <a:lnSpc>
                <a:spcPct val="100000"/>
              </a:lnSpc>
              <a:spcBef>
                <a:spcPts val="0"/>
              </a:spcBef>
              <a:spcAft>
                <a:spcPts val="0"/>
              </a:spcAft>
              <a:buClr>
                <a:srgbClr val="0070C0"/>
              </a:buClr>
              <a:buSzPts val="2800"/>
              <a:buFont typeface="Calibri"/>
              <a:buNone/>
              <a:defRPr sz="2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g251495e0994_0_925"/>
          <p:cNvSpPr txBox="1">
            <a:spLocks noGrp="1"/>
          </p:cNvSpPr>
          <p:nvPr>
            <p:ph type="body" idx="1"/>
          </p:nvPr>
        </p:nvSpPr>
        <p:spPr>
          <a:xfrm>
            <a:off x="914400" y="4084369"/>
            <a:ext cx="7315200" cy="5145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580"/>
              </a:spcBef>
              <a:spcAft>
                <a:spcPts val="0"/>
              </a:spcAft>
              <a:buSzPts val="1360"/>
              <a:buFont typeface="Calibri"/>
              <a:buNone/>
              <a:defRPr sz="1600"/>
            </a:lvl1pPr>
            <a:lvl2pPr marL="914400" lvl="1" indent="-293369" algn="l">
              <a:lnSpc>
                <a:spcPct val="100000"/>
              </a:lnSpc>
              <a:spcBef>
                <a:spcPts val="370"/>
              </a:spcBef>
              <a:spcAft>
                <a:spcPts val="0"/>
              </a:spcAft>
              <a:buSzPts val="1020"/>
              <a:buChar char="⚫"/>
              <a:defRPr sz="1200"/>
            </a:lvl2pPr>
            <a:lvl3pPr marL="1371600" lvl="2" indent="-282575" algn="l">
              <a:lnSpc>
                <a:spcPct val="100000"/>
              </a:lnSpc>
              <a:spcBef>
                <a:spcPts val="370"/>
              </a:spcBef>
              <a:spcAft>
                <a:spcPts val="0"/>
              </a:spcAft>
              <a:buSzPts val="850"/>
              <a:buChar char="⚫"/>
              <a:defRPr sz="1000"/>
            </a:lvl3pPr>
            <a:lvl4pPr marL="1828800" lvl="3" indent="-274319" algn="l">
              <a:lnSpc>
                <a:spcPct val="100000"/>
              </a:lnSpc>
              <a:spcBef>
                <a:spcPts val="370"/>
              </a:spcBef>
              <a:spcAft>
                <a:spcPts val="0"/>
              </a:spcAft>
              <a:buSzPts val="720"/>
              <a:buChar char="⚫"/>
              <a:defRPr sz="900"/>
            </a:lvl4pPr>
            <a:lvl5pPr marL="2286000" lvl="4" indent="-285750" algn="l">
              <a:lnSpc>
                <a:spcPct val="100000"/>
              </a:lnSpc>
              <a:spcBef>
                <a:spcPts val="370"/>
              </a:spcBef>
              <a:spcAft>
                <a:spcPts val="0"/>
              </a:spcAft>
              <a:buSzPts val="900"/>
              <a:buFont typeface="Calibri"/>
              <a:buChar char="o"/>
              <a:defRPr sz="900"/>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92" name="Google Shape;92;g251495e0994_0_925"/>
          <p:cNvSpPr txBox="1">
            <a:spLocks noGrp="1"/>
          </p:cNvSpPr>
          <p:nvPr>
            <p:ph type="dt" idx="10"/>
          </p:nvPr>
        </p:nvSpPr>
        <p:spPr>
          <a:xfrm>
            <a:off x="6172200" y="4643438"/>
            <a:ext cx="2476500" cy="3573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g251495e0994_0_925"/>
          <p:cNvSpPr txBox="1">
            <a:spLocks noGrp="1"/>
          </p:cNvSpPr>
          <p:nvPr>
            <p:ph type="ftr" idx="11"/>
          </p:nvPr>
        </p:nvSpPr>
        <p:spPr>
          <a:xfrm>
            <a:off x="914400" y="4629150"/>
            <a:ext cx="3886200" cy="342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g251495e0994_0_925"/>
          <p:cNvSpPr>
            <a:spLocks noGrp="1"/>
          </p:cNvSpPr>
          <p:nvPr>
            <p:ph type="sldNum" idx="12"/>
          </p:nvPr>
        </p:nvSpPr>
        <p:spPr>
          <a:xfrm>
            <a:off x="146304" y="4656582"/>
            <a:ext cx="457200" cy="3429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
              <a:t>‹#›</a:t>
            </a:fld>
            <a:endParaRPr/>
          </a:p>
        </p:txBody>
      </p:sp>
      <p:sp>
        <p:nvSpPr>
          <p:cNvPr id="95" name="Google Shape;95;g251495e0994_0_925"/>
          <p:cNvSpPr/>
          <p:nvPr/>
        </p:nvSpPr>
        <p:spPr>
          <a:xfrm rot="10800000" flipH="1">
            <a:off x="68307" y="3512546"/>
            <a:ext cx="9006900" cy="687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96" name="Google Shape;96;g251495e0994_0_925"/>
          <p:cNvSpPr/>
          <p:nvPr/>
        </p:nvSpPr>
        <p:spPr>
          <a:xfrm>
            <a:off x="68508" y="3487856"/>
            <a:ext cx="9006600" cy="34200"/>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97" name="Google Shape;97;g251495e0994_0_925"/>
          <p:cNvSpPr/>
          <p:nvPr/>
        </p:nvSpPr>
        <p:spPr>
          <a:xfrm>
            <a:off x="68510" y="3579918"/>
            <a:ext cx="9006600" cy="366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98" name="Google Shape;98;g251495e0994_0_925"/>
          <p:cNvSpPr>
            <a:spLocks noGrp="1"/>
          </p:cNvSpPr>
          <p:nvPr>
            <p:ph type="pic" idx="2"/>
          </p:nvPr>
        </p:nvSpPr>
        <p:spPr>
          <a:xfrm>
            <a:off x="68308" y="50006"/>
            <a:ext cx="9001800" cy="3436200"/>
          </a:xfrm>
          <a:prstGeom prst="round2SameRect">
            <a:avLst>
              <a:gd name="adj1" fmla="val 7101"/>
              <a:gd name="adj2" fmla="val 0"/>
            </a:avLst>
          </a:prstGeom>
          <a:solidFill>
            <a:schemeClr val="lt2"/>
          </a:solidFill>
          <a:ln w="9525" cap="flat" cmpd="sng">
            <a:solidFill>
              <a:schemeClr val="dk1"/>
            </a:solidFill>
            <a:prstDash val="solid"/>
            <a:round/>
            <a:headEnd type="none" w="sm" len="sm"/>
            <a:tailEnd type="none" w="sm" len="sm"/>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99"/>
        <p:cNvGrpSpPr/>
        <p:nvPr/>
      </p:nvGrpSpPr>
      <p:grpSpPr>
        <a:xfrm>
          <a:off x="0" y="0"/>
          <a:ext cx="0" cy="0"/>
          <a:chOff x="0" y="0"/>
          <a:chExt cx="0" cy="0"/>
        </a:xfrm>
      </p:grpSpPr>
      <p:sp>
        <p:nvSpPr>
          <p:cNvPr id="100" name="Google Shape;100;g251495e0994_0_935"/>
          <p:cNvSpPr txBox="1">
            <a:spLocks noGrp="1"/>
          </p:cNvSpPr>
          <p:nvPr>
            <p:ph type="title"/>
          </p:nvPr>
        </p:nvSpPr>
        <p:spPr>
          <a:xfrm>
            <a:off x="914400" y="205978"/>
            <a:ext cx="7772400" cy="857400"/>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rgbClr val="0070C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g251495e0994_0_935"/>
          <p:cNvSpPr txBox="1">
            <a:spLocks noGrp="1"/>
          </p:cNvSpPr>
          <p:nvPr>
            <p:ph type="body" idx="1"/>
          </p:nvPr>
        </p:nvSpPr>
        <p:spPr>
          <a:xfrm rot="5400000">
            <a:off x="3086100" y="-1085850"/>
            <a:ext cx="3429000" cy="77724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102" name="Google Shape;102;g251495e0994_0_935"/>
          <p:cNvSpPr txBox="1">
            <a:spLocks noGrp="1"/>
          </p:cNvSpPr>
          <p:nvPr>
            <p:ph type="dt" idx="10"/>
          </p:nvPr>
        </p:nvSpPr>
        <p:spPr>
          <a:xfrm>
            <a:off x="6172200" y="4643438"/>
            <a:ext cx="2476500" cy="3573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g251495e0994_0_935"/>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g251495e0994_0_935"/>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105"/>
        <p:cNvGrpSpPr/>
        <p:nvPr/>
      </p:nvGrpSpPr>
      <p:grpSpPr>
        <a:xfrm>
          <a:off x="0" y="0"/>
          <a:ext cx="0" cy="0"/>
          <a:chOff x="0" y="0"/>
          <a:chExt cx="0" cy="0"/>
        </a:xfrm>
      </p:grpSpPr>
      <p:sp>
        <p:nvSpPr>
          <p:cNvPr id="106" name="Google Shape;106;g251495e0994_0_941"/>
          <p:cNvSpPr txBox="1">
            <a:spLocks noGrp="1"/>
          </p:cNvSpPr>
          <p:nvPr>
            <p:ph type="title"/>
          </p:nvPr>
        </p:nvSpPr>
        <p:spPr>
          <a:xfrm rot="5400000">
            <a:off x="5440830" y="1394431"/>
            <a:ext cx="4388700" cy="2011800"/>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rgbClr val="0070C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g251495e0994_0_941"/>
          <p:cNvSpPr txBox="1">
            <a:spLocks noGrp="1"/>
          </p:cNvSpPr>
          <p:nvPr>
            <p:ph type="body" idx="1"/>
          </p:nvPr>
        </p:nvSpPr>
        <p:spPr>
          <a:xfrm rot="5400000">
            <a:off x="1501350" y="-380970"/>
            <a:ext cx="4388700" cy="55626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108" name="Google Shape;108;g251495e0994_0_941"/>
          <p:cNvSpPr txBox="1">
            <a:spLocks noGrp="1"/>
          </p:cNvSpPr>
          <p:nvPr>
            <p:ph type="dt" idx="10"/>
          </p:nvPr>
        </p:nvSpPr>
        <p:spPr>
          <a:xfrm>
            <a:off x="6172200" y="4643438"/>
            <a:ext cx="2476500" cy="3573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g251495e0994_0_941"/>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g251495e0994_0_941"/>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g251495e0994_0_859"/>
          <p:cNvSpPr txBox="1">
            <a:spLocks noGrp="1"/>
          </p:cNvSpPr>
          <p:nvPr>
            <p:ph type="body" idx="1"/>
          </p:nvPr>
        </p:nvSpPr>
        <p:spPr>
          <a:xfrm>
            <a:off x="363775" y="1189150"/>
            <a:ext cx="8520600" cy="461700"/>
          </a:xfrm>
          <a:prstGeom prst="rect">
            <a:avLst/>
          </a:prstGeom>
          <a:noFill/>
          <a:ln>
            <a:noFill/>
          </a:ln>
        </p:spPr>
        <p:txBody>
          <a:bodyPr spcFirstLastPara="1" wrap="square" lIns="91425" tIns="91425" rIns="91425" bIns="91425" anchor="t" anchorCtr="0">
            <a:spAutoFit/>
          </a:bodyPr>
          <a:lstStyle>
            <a:lvl1pPr marL="457200" lvl="0" indent="-342900" algn="l">
              <a:lnSpc>
                <a:spcPct val="100000"/>
              </a:lnSpc>
              <a:spcBef>
                <a:spcPts val="0"/>
              </a:spcBef>
              <a:spcAft>
                <a:spcPts val="0"/>
              </a:spcAft>
              <a:buSzPts val="1800"/>
              <a:buChar char="●"/>
              <a:defRPr>
                <a:solidFill>
                  <a:schemeClr val="dk1"/>
                </a:solidFill>
              </a:defRPr>
            </a:lvl1pPr>
            <a:lvl2pPr marL="914400" lvl="1" indent="-342900" algn="l">
              <a:lnSpc>
                <a:spcPct val="115000"/>
              </a:lnSpc>
              <a:spcBef>
                <a:spcPts val="0"/>
              </a:spcBef>
              <a:spcAft>
                <a:spcPts val="0"/>
              </a:spcAft>
              <a:buSzPts val="1800"/>
              <a:buChar char="○"/>
              <a:defRPr sz="1800"/>
            </a:lvl2pPr>
            <a:lvl3pPr marL="1371600" lvl="2" indent="-355600" algn="l">
              <a:lnSpc>
                <a:spcPct val="115000"/>
              </a:lnSpc>
              <a:spcBef>
                <a:spcPts val="0"/>
              </a:spcBef>
              <a:spcAft>
                <a:spcPts val="0"/>
              </a:spcAft>
              <a:buSzPts val="2000"/>
              <a:buChar char="■"/>
              <a:defRPr sz="2000"/>
            </a:lvl3pPr>
            <a:lvl4pPr marL="1828800" lvl="3" indent="-355600" algn="l">
              <a:lnSpc>
                <a:spcPct val="115000"/>
              </a:lnSpc>
              <a:spcBef>
                <a:spcPts val="0"/>
              </a:spcBef>
              <a:spcAft>
                <a:spcPts val="0"/>
              </a:spcAft>
              <a:buSzPts val="2000"/>
              <a:buChar char="●"/>
              <a:defRPr sz="2000"/>
            </a:lvl4pPr>
            <a:lvl5pPr marL="2286000" lvl="4" indent="-355600" algn="l">
              <a:lnSpc>
                <a:spcPct val="115000"/>
              </a:lnSpc>
              <a:spcBef>
                <a:spcPts val="0"/>
              </a:spcBef>
              <a:spcAft>
                <a:spcPts val="0"/>
              </a:spcAft>
              <a:buSzPts val="2000"/>
              <a:buChar char="○"/>
              <a:defRPr sz="2000"/>
            </a:lvl5pPr>
            <a:lvl6pPr marL="2743200" lvl="5" indent="-355600" algn="l">
              <a:lnSpc>
                <a:spcPct val="115000"/>
              </a:lnSpc>
              <a:spcBef>
                <a:spcPts val="0"/>
              </a:spcBef>
              <a:spcAft>
                <a:spcPts val="0"/>
              </a:spcAft>
              <a:buSzPts val="2000"/>
              <a:buChar char="■"/>
              <a:defRPr sz="2000"/>
            </a:lvl6pPr>
            <a:lvl7pPr marL="3200400" lvl="6" indent="-355600" algn="l">
              <a:lnSpc>
                <a:spcPct val="115000"/>
              </a:lnSpc>
              <a:spcBef>
                <a:spcPts val="0"/>
              </a:spcBef>
              <a:spcAft>
                <a:spcPts val="0"/>
              </a:spcAft>
              <a:buSzPts val="2000"/>
              <a:buChar char="●"/>
              <a:defRPr sz="2000"/>
            </a:lvl7pPr>
            <a:lvl8pPr marL="3657600" lvl="7" indent="-355600" algn="l">
              <a:lnSpc>
                <a:spcPct val="115000"/>
              </a:lnSpc>
              <a:spcBef>
                <a:spcPts val="0"/>
              </a:spcBef>
              <a:spcAft>
                <a:spcPts val="0"/>
              </a:spcAft>
              <a:buSzPts val="2000"/>
              <a:buChar char="○"/>
              <a:defRPr sz="2000"/>
            </a:lvl8pPr>
            <a:lvl9pPr marL="4114800" lvl="8" indent="-355600" algn="l">
              <a:lnSpc>
                <a:spcPct val="115000"/>
              </a:lnSpc>
              <a:spcBef>
                <a:spcPts val="0"/>
              </a:spcBef>
              <a:spcAft>
                <a:spcPts val="0"/>
              </a:spcAft>
              <a:buSzPts val="2000"/>
              <a:buChar char="■"/>
              <a:defRPr sz="2000"/>
            </a:lvl9pPr>
          </a:lstStyle>
          <a:p>
            <a:endParaRPr/>
          </a:p>
        </p:txBody>
      </p:sp>
      <p:sp>
        <p:nvSpPr>
          <p:cNvPr id="25" name="Google Shape;25;g251495e0994_0_859"/>
          <p:cNvSpPr txBox="1">
            <a:spLocks noGrp="1"/>
          </p:cNvSpPr>
          <p:nvPr>
            <p:ph type="title"/>
          </p:nvPr>
        </p:nvSpPr>
        <p:spPr>
          <a:xfrm>
            <a:off x="363775" y="445025"/>
            <a:ext cx="8520600" cy="615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accent6"/>
              </a:buClr>
              <a:buSzPts val="3000"/>
              <a:buNone/>
              <a:defRPr sz="2800" b="1"/>
            </a:lvl1pPr>
            <a:lvl2pPr lvl="1" algn="l">
              <a:lnSpc>
                <a:spcPct val="100000"/>
              </a:lnSpc>
              <a:spcBef>
                <a:spcPts val="0"/>
              </a:spcBef>
              <a:spcAft>
                <a:spcPts val="0"/>
              </a:spcAft>
              <a:buClr>
                <a:schemeClr val="accent6"/>
              </a:buClr>
              <a:buSzPts val="2800"/>
              <a:buNone/>
              <a:defRPr sz="2800">
                <a:solidFill>
                  <a:schemeClr val="accent6"/>
                </a:solidFill>
              </a:defRPr>
            </a:lvl2pPr>
            <a:lvl3pPr lvl="2" algn="l">
              <a:lnSpc>
                <a:spcPct val="100000"/>
              </a:lnSpc>
              <a:spcBef>
                <a:spcPts val="0"/>
              </a:spcBef>
              <a:spcAft>
                <a:spcPts val="0"/>
              </a:spcAft>
              <a:buClr>
                <a:schemeClr val="accent6"/>
              </a:buClr>
              <a:buSzPts val="2800"/>
              <a:buNone/>
              <a:defRPr sz="2800">
                <a:solidFill>
                  <a:schemeClr val="accent6"/>
                </a:solidFill>
              </a:defRPr>
            </a:lvl3pPr>
            <a:lvl4pPr lvl="3" algn="l">
              <a:lnSpc>
                <a:spcPct val="100000"/>
              </a:lnSpc>
              <a:spcBef>
                <a:spcPts val="0"/>
              </a:spcBef>
              <a:spcAft>
                <a:spcPts val="0"/>
              </a:spcAft>
              <a:buClr>
                <a:schemeClr val="accent6"/>
              </a:buClr>
              <a:buSzPts val="2800"/>
              <a:buNone/>
              <a:defRPr sz="2800">
                <a:solidFill>
                  <a:schemeClr val="accent6"/>
                </a:solidFill>
              </a:defRPr>
            </a:lvl4pPr>
            <a:lvl5pPr lvl="4" algn="l">
              <a:lnSpc>
                <a:spcPct val="100000"/>
              </a:lnSpc>
              <a:spcBef>
                <a:spcPts val="0"/>
              </a:spcBef>
              <a:spcAft>
                <a:spcPts val="0"/>
              </a:spcAft>
              <a:buClr>
                <a:schemeClr val="accent6"/>
              </a:buClr>
              <a:buSzPts val="2800"/>
              <a:buNone/>
              <a:defRPr sz="2800">
                <a:solidFill>
                  <a:schemeClr val="accent6"/>
                </a:solidFill>
              </a:defRPr>
            </a:lvl5pPr>
            <a:lvl6pPr lvl="5" algn="l">
              <a:lnSpc>
                <a:spcPct val="100000"/>
              </a:lnSpc>
              <a:spcBef>
                <a:spcPts val="0"/>
              </a:spcBef>
              <a:spcAft>
                <a:spcPts val="0"/>
              </a:spcAft>
              <a:buClr>
                <a:schemeClr val="accent6"/>
              </a:buClr>
              <a:buSzPts val="2800"/>
              <a:buNone/>
              <a:defRPr sz="2800">
                <a:solidFill>
                  <a:schemeClr val="accent6"/>
                </a:solidFill>
              </a:defRPr>
            </a:lvl6pPr>
            <a:lvl7pPr lvl="6" algn="l">
              <a:lnSpc>
                <a:spcPct val="100000"/>
              </a:lnSpc>
              <a:spcBef>
                <a:spcPts val="0"/>
              </a:spcBef>
              <a:spcAft>
                <a:spcPts val="0"/>
              </a:spcAft>
              <a:buClr>
                <a:schemeClr val="accent6"/>
              </a:buClr>
              <a:buSzPts val="2800"/>
              <a:buNone/>
              <a:defRPr sz="2800">
                <a:solidFill>
                  <a:schemeClr val="accent6"/>
                </a:solidFill>
              </a:defRPr>
            </a:lvl7pPr>
            <a:lvl8pPr lvl="7" algn="l">
              <a:lnSpc>
                <a:spcPct val="100000"/>
              </a:lnSpc>
              <a:spcBef>
                <a:spcPts val="0"/>
              </a:spcBef>
              <a:spcAft>
                <a:spcPts val="0"/>
              </a:spcAft>
              <a:buClr>
                <a:schemeClr val="accent6"/>
              </a:buClr>
              <a:buSzPts val="2800"/>
              <a:buNone/>
              <a:defRPr sz="2800">
                <a:solidFill>
                  <a:schemeClr val="accent6"/>
                </a:solidFill>
              </a:defRPr>
            </a:lvl8pPr>
            <a:lvl9pPr lvl="8" algn="l">
              <a:lnSpc>
                <a:spcPct val="100000"/>
              </a:lnSpc>
              <a:spcBef>
                <a:spcPts val="0"/>
              </a:spcBef>
              <a:spcAft>
                <a:spcPts val="0"/>
              </a:spcAft>
              <a:buClr>
                <a:schemeClr val="accent6"/>
              </a:buClr>
              <a:buSzPts val="2800"/>
              <a:buNone/>
              <a:defRPr sz="2800">
                <a:solidFill>
                  <a:schemeClr val="accent6"/>
                </a:solidFill>
              </a:defRPr>
            </a:lvl9pPr>
          </a:lstStyle>
          <a:p>
            <a:endParaRPr/>
          </a:p>
        </p:txBody>
      </p:sp>
      <p:sp>
        <p:nvSpPr>
          <p:cNvPr id="26" name="Google Shape;26;g251495e0994_0_859"/>
          <p:cNvSpPr txBox="1">
            <a:spLocks noGrp="1"/>
          </p:cNvSpPr>
          <p:nvPr>
            <p:ph type="sldNum" idx="12"/>
          </p:nvPr>
        </p:nvSpPr>
        <p:spPr>
          <a:xfrm>
            <a:off x="194058" y="45870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標題及物件" type="obj">
  <p:cSld name="OBJECT">
    <p:spTree>
      <p:nvGrpSpPr>
        <p:cNvPr id="1" name="Shape 27"/>
        <p:cNvGrpSpPr/>
        <p:nvPr/>
      </p:nvGrpSpPr>
      <p:grpSpPr>
        <a:xfrm>
          <a:off x="0" y="0"/>
          <a:ext cx="0" cy="0"/>
          <a:chOff x="0" y="0"/>
          <a:chExt cx="0" cy="0"/>
        </a:xfrm>
      </p:grpSpPr>
      <p:sp>
        <p:nvSpPr>
          <p:cNvPr id="28" name="Google Shape;28;g251495e0994_0_863"/>
          <p:cNvSpPr txBox="1">
            <a:spLocks noGrp="1"/>
          </p:cNvSpPr>
          <p:nvPr>
            <p:ph type="title"/>
          </p:nvPr>
        </p:nvSpPr>
        <p:spPr>
          <a:xfrm>
            <a:off x="914400" y="205978"/>
            <a:ext cx="7772400" cy="857400"/>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rgbClr val="0070C0"/>
              </a:buClr>
              <a:buSzPts val="4000"/>
              <a:buFont typeface="Calibri"/>
              <a:buNone/>
              <a:defRPr b="1">
                <a:solidFill>
                  <a:srgbClr val="0070C0"/>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g251495e0994_0_863"/>
          <p:cNvSpPr txBox="1">
            <a:spLocks noGrp="1"/>
          </p:cNvSpPr>
          <p:nvPr>
            <p:ph type="dt" idx="10"/>
          </p:nvPr>
        </p:nvSpPr>
        <p:spPr>
          <a:xfrm>
            <a:off x="6172200" y="4643438"/>
            <a:ext cx="2476500" cy="3573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g251495e0994_0_863"/>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g251495e0994_0_863"/>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rmAutofit/>
          </a:bodyPr>
          <a:lstStyle>
            <a:lvl1pPr marL="457200" lvl="0" indent="-368935" algn="l">
              <a:lnSpc>
                <a:spcPct val="100000"/>
              </a:lnSpc>
              <a:spcBef>
                <a:spcPts val="580"/>
              </a:spcBef>
              <a:spcAft>
                <a:spcPts val="0"/>
              </a:spcAft>
              <a:buSzPts val="2210"/>
              <a:buChar char="⚫"/>
              <a:defRPr>
                <a:latin typeface="Calibri"/>
                <a:ea typeface="Calibri"/>
                <a:cs typeface="Calibri"/>
                <a:sym typeface="Calibri"/>
              </a:defRPr>
            </a:lvl1pPr>
            <a:lvl2pPr marL="914400" lvl="1" indent="-358140" algn="l">
              <a:lnSpc>
                <a:spcPct val="100000"/>
              </a:lnSpc>
              <a:spcBef>
                <a:spcPts val="370"/>
              </a:spcBef>
              <a:spcAft>
                <a:spcPts val="0"/>
              </a:spcAft>
              <a:buSzPts val="2040"/>
              <a:buChar char="⚫"/>
              <a:defRPr>
                <a:latin typeface="Calibri"/>
                <a:ea typeface="Calibri"/>
                <a:cs typeface="Calibri"/>
                <a:sym typeface="Calibri"/>
              </a:defRPr>
            </a:lvl2pPr>
            <a:lvl3pPr marL="1371600" lvl="2" indent="-336550" algn="l">
              <a:lnSpc>
                <a:spcPct val="100000"/>
              </a:lnSpc>
              <a:spcBef>
                <a:spcPts val="370"/>
              </a:spcBef>
              <a:spcAft>
                <a:spcPts val="0"/>
              </a:spcAft>
              <a:buSzPts val="1700"/>
              <a:buChar char="⚫"/>
              <a:defRPr>
                <a:latin typeface="Calibri"/>
                <a:ea typeface="Calibri"/>
                <a:cs typeface="Calibri"/>
                <a:sym typeface="Calibri"/>
              </a:defRPr>
            </a:lvl3pPr>
            <a:lvl4pPr marL="1828800" lvl="3" indent="-330200" algn="l">
              <a:lnSpc>
                <a:spcPct val="100000"/>
              </a:lnSpc>
              <a:spcBef>
                <a:spcPts val="370"/>
              </a:spcBef>
              <a:spcAft>
                <a:spcPts val="0"/>
              </a:spcAft>
              <a:buSzPts val="1600"/>
              <a:buChar char="⚫"/>
              <a:defRPr>
                <a:latin typeface="Calibri"/>
                <a:ea typeface="Calibri"/>
                <a:cs typeface="Calibri"/>
                <a:sym typeface="Calibri"/>
              </a:defRPr>
            </a:lvl4pPr>
            <a:lvl5pPr marL="2286000" lvl="4" indent="-355600" algn="l">
              <a:lnSpc>
                <a:spcPct val="100000"/>
              </a:lnSpc>
              <a:spcBef>
                <a:spcPts val="370"/>
              </a:spcBef>
              <a:spcAft>
                <a:spcPts val="0"/>
              </a:spcAft>
              <a:buSzPts val="2000"/>
              <a:buFont typeface="Calibri"/>
              <a:buChar char="o"/>
              <a:defRPr>
                <a:latin typeface="Calibri"/>
                <a:ea typeface="Calibri"/>
                <a:cs typeface="Calibri"/>
                <a:sym typeface="Calibri"/>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32" name="Google Shape;32;g251495e0994_0_863"/>
          <p:cNvSpPr/>
          <p:nvPr/>
        </p:nvSpPr>
        <p:spPr>
          <a:xfrm>
            <a:off x="179512" y="4712543"/>
            <a:ext cx="457200" cy="276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en" sz="1800" b="0" i="0" u="none" strike="noStrike" cap="none">
                <a:solidFill>
                  <a:schemeClr val="dk1"/>
                </a:solidFill>
                <a:latin typeface="Libre Baskerville"/>
                <a:ea typeface="Libre Baskerville"/>
                <a:cs typeface="Libre Baskerville"/>
                <a:sym typeface="Libre Baskerville"/>
              </a:rPr>
              <a:t>‹#›</a:t>
            </a:fld>
            <a:endParaRPr sz="1800" b="0" i="0" u="none" strike="noStrike" cap="none">
              <a:solidFill>
                <a:schemeClr val="dk1"/>
              </a:solidFill>
              <a:latin typeface="Libre Baskerville"/>
              <a:ea typeface="Libre Baskerville"/>
              <a:cs typeface="Libre Baskerville"/>
              <a:sym typeface="Libre Baskervill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33"/>
        <p:cNvGrpSpPr/>
        <p:nvPr/>
      </p:nvGrpSpPr>
      <p:grpSpPr>
        <a:xfrm>
          <a:off x="0" y="0"/>
          <a:ext cx="0" cy="0"/>
          <a:chOff x="0" y="0"/>
          <a:chExt cx="0" cy="0"/>
        </a:xfrm>
      </p:grpSpPr>
      <p:sp>
        <p:nvSpPr>
          <p:cNvPr id="34" name="Google Shape;34;g251495e0994_0_869"/>
          <p:cNvSpPr/>
          <p:nvPr/>
        </p:nvSpPr>
        <p:spPr>
          <a:xfrm>
            <a:off x="0" y="0"/>
            <a:ext cx="9144000" cy="51435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5" name="Google Shape;35;g251495e0994_0_869"/>
          <p:cNvSpPr/>
          <p:nvPr/>
        </p:nvSpPr>
        <p:spPr>
          <a:xfrm>
            <a:off x="65313" y="52316"/>
            <a:ext cx="9013500" cy="5019300"/>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6" name="Google Shape;36;g251495e0994_0_869"/>
          <p:cNvSpPr txBox="1">
            <a:spLocks noGrp="1"/>
          </p:cNvSpPr>
          <p:nvPr>
            <p:ph type="subTitle" idx="1"/>
          </p:nvPr>
        </p:nvSpPr>
        <p:spPr>
          <a:xfrm>
            <a:off x="1295400" y="2400300"/>
            <a:ext cx="6400800" cy="12003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580"/>
              </a:spcBef>
              <a:spcAft>
                <a:spcPts val="0"/>
              </a:spcAft>
              <a:buSzPts val="2210"/>
              <a:buNone/>
              <a:defRPr sz="2600">
                <a:solidFill>
                  <a:schemeClr val="dk2"/>
                </a:solidFill>
              </a:defRPr>
            </a:lvl1pPr>
            <a:lvl2pPr lvl="1" algn="ctr">
              <a:lnSpc>
                <a:spcPct val="100000"/>
              </a:lnSpc>
              <a:spcBef>
                <a:spcPts val="370"/>
              </a:spcBef>
              <a:spcAft>
                <a:spcPts val="0"/>
              </a:spcAft>
              <a:buSzPts val="1530"/>
              <a:buNone/>
              <a:defRPr/>
            </a:lvl2pPr>
            <a:lvl3pPr lvl="2" algn="ctr">
              <a:lnSpc>
                <a:spcPct val="100000"/>
              </a:lnSpc>
              <a:spcBef>
                <a:spcPts val="370"/>
              </a:spcBef>
              <a:spcAft>
                <a:spcPts val="0"/>
              </a:spcAft>
              <a:buSzPts val="1530"/>
              <a:buNone/>
              <a:defRPr/>
            </a:lvl3pPr>
            <a:lvl4pPr lvl="3" algn="ctr">
              <a:lnSpc>
                <a:spcPct val="100000"/>
              </a:lnSpc>
              <a:spcBef>
                <a:spcPts val="370"/>
              </a:spcBef>
              <a:spcAft>
                <a:spcPts val="0"/>
              </a:spcAft>
              <a:buSzPts val="1440"/>
              <a:buNone/>
              <a:defRPr/>
            </a:lvl4pPr>
            <a:lvl5pPr lvl="4" algn="ctr">
              <a:lnSpc>
                <a:spcPct val="100000"/>
              </a:lnSpc>
              <a:spcBef>
                <a:spcPts val="370"/>
              </a:spcBef>
              <a:spcAft>
                <a:spcPts val="0"/>
              </a:spcAft>
              <a:buSzPts val="1800"/>
              <a:buNone/>
              <a:defRPr/>
            </a:lvl5pPr>
            <a:lvl6pPr lvl="5" algn="ctr">
              <a:lnSpc>
                <a:spcPct val="100000"/>
              </a:lnSpc>
              <a:spcBef>
                <a:spcPts val="370"/>
              </a:spcBef>
              <a:spcAft>
                <a:spcPts val="0"/>
              </a:spcAft>
              <a:buSzPts val="1800"/>
              <a:buNone/>
              <a:defRPr/>
            </a:lvl6pPr>
            <a:lvl7pPr lvl="6" algn="ctr">
              <a:lnSpc>
                <a:spcPct val="100000"/>
              </a:lnSpc>
              <a:spcBef>
                <a:spcPts val="370"/>
              </a:spcBef>
              <a:spcAft>
                <a:spcPts val="0"/>
              </a:spcAft>
              <a:buSzPts val="1800"/>
              <a:buNone/>
              <a:defRPr/>
            </a:lvl7pPr>
            <a:lvl8pPr lvl="7" algn="ctr">
              <a:lnSpc>
                <a:spcPct val="100000"/>
              </a:lnSpc>
              <a:spcBef>
                <a:spcPts val="370"/>
              </a:spcBef>
              <a:spcAft>
                <a:spcPts val="0"/>
              </a:spcAft>
              <a:buSzPts val="1800"/>
              <a:buNone/>
              <a:defRPr/>
            </a:lvl8pPr>
            <a:lvl9pPr lvl="8" algn="ctr">
              <a:lnSpc>
                <a:spcPct val="100000"/>
              </a:lnSpc>
              <a:spcBef>
                <a:spcPts val="370"/>
              </a:spcBef>
              <a:spcAft>
                <a:spcPts val="0"/>
              </a:spcAft>
              <a:buSzPts val="1800"/>
              <a:buNone/>
              <a:defRPr/>
            </a:lvl9pPr>
          </a:lstStyle>
          <a:p>
            <a:endParaRPr/>
          </a:p>
        </p:txBody>
      </p:sp>
      <p:sp>
        <p:nvSpPr>
          <p:cNvPr id="37" name="Google Shape;37;g251495e0994_0_869"/>
          <p:cNvSpPr txBox="1">
            <a:spLocks noGrp="1"/>
          </p:cNvSpPr>
          <p:nvPr>
            <p:ph type="dt" idx="10"/>
          </p:nvPr>
        </p:nvSpPr>
        <p:spPr>
          <a:xfrm>
            <a:off x="6172200" y="4643438"/>
            <a:ext cx="2476500" cy="3573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g251495e0994_0_869"/>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g251495e0994_0_869"/>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
              <a:t>‹#›</a:t>
            </a:fld>
            <a:endParaRPr/>
          </a:p>
        </p:txBody>
      </p:sp>
      <p:sp>
        <p:nvSpPr>
          <p:cNvPr id="40" name="Google Shape;40;g251495e0994_0_869"/>
          <p:cNvSpPr/>
          <p:nvPr/>
        </p:nvSpPr>
        <p:spPr>
          <a:xfrm>
            <a:off x="62931" y="1086977"/>
            <a:ext cx="9021600" cy="1145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1" name="Google Shape;41;g251495e0994_0_869"/>
          <p:cNvSpPr/>
          <p:nvPr/>
        </p:nvSpPr>
        <p:spPr>
          <a:xfrm>
            <a:off x="62931" y="1047540"/>
            <a:ext cx="9021600" cy="90300"/>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2" name="Google Shape;42;g251495e0994_0_869"/>
          <p:cNvSpPr/>
          <p:nvPr/>
        </p:nvSpPr>
        <p:spPr>
          <a:xfrm>
            <a:off x="62931" y="2232487"/>
            <a:ext cx="9021600" cy="828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3" name="Google Shape;43;g251495e0994_0_869"/>
          <p:cNvSpPr txBox="1">
            <a:spLocks noGrp="1"/>
          </p:cNvSpPr>
          <p:nvPr>
            <p:ph type="ctrTitle"/>
          </p:nvPr>
        </p:nvSpPr>
        <p:spPr>
          <a:xfrm>
            <a:off x="457200" y="1129447"/>
            <a:ext cx="8229600" cy="1102500"/>
          </a:xfrm>
          <a:prstGeom prst="rect">
            <a:avLst/>
          </a:prstGeom>
          <a:noFill/>
          <a:ln>
            <a:noFill/>
          </a:ln>
        </p:spPr>
        <p:txBody>
          <a:bodyPr spcFirstLastPara="1" wrap="square" lIns="91425" tIns="45700" rIns="91425" bIns="91425" anchor="ctr" anchorCtr="0">
            <a:normAutofit/>
          </a:bodyPr>
          <a:lstStyle>
            <a:lvl1pPr lvl="0" algn="ctr">
              <a:lnSpc>
                <a:spcPct val="100000"/>
              </a:lnSpc>
              <a:spcBef>
                <a:spcPts val="0"/>
              </a:spcBef>
              <a:spcAft>
                <a:spcPts val="0"/>
              </a:spcAft>
              <a:buClr>
                <a:srgbClr val="FFFFFF"/>
              </a:buClr>
              <a:buSzPts val="4000"/>
              <a:buFont typeface="Calibri"/>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區段標題" type="secHead">
  <p:cSld name="SECTION_HEADER">
    <p:spTree>
      <p:nvGrpSpPr>
        <p:cNvPr id="1" name="Shape 44"/>
        <p:cNvGrpSpPr/>
        <p:nvPr/>
      </p:nvGrpSpPr>
      <p:grpSpPr>
        <a:xfrm>
          <a:off x="0" y="0"/>
          <a:ext cx="0" cy="0"/>
          <a:chOff x="0" y="0"/>
          <a:chExt cx="0" cy="0"/>
        </a:xfrm>
      </p:grpSpPr>
      <p:sp>
        <p:nvSpPr>
          <p:cNvPr id="45" name="Google Shape;45;g251495e0994_0_880"/>
          <p:cNvSpPr/>
          <p:nvPr/>
        </p:nvSpPr>
        <p:spPr>
          <a:xfrm>
            <a:off x="0" y="0"/>
            <a:ext cx="9144000" cy="51435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6" name="Google Shape;46;g251495e0994_0_880"/>
          <p:cNvSpPr/>
          <p:nvPr/>
        </p:nvSpPr>
        <p:spPr>
          <a:xfrm>
            <a:off x="65313" y="52316"/>
            <a:ext cx="9013500" cy="5019300"/>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7" name="Google Shape;47;g251495e0994_0_880"/>
          <p:cNvSpPr txBox="1">
            <a:spLocks noGrp="1"/>
          </p:cNvSpPr>
          <p:nvPr>
            <p:ph type="title"/>
          </p:nvPr>
        </p:nvSpPr>
        <p:spPr>
          <a:xfrm>
            <a:off x="722313" y="714375"/>
            <a:ext cx="7772400" cy="1021500"/>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rgbClr val="0070C0"/>
              </a:buClr>
              <a:buSzPts val="4000"/>
              <a:buFont typeface="Calibri"/>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g251495e0994_0_880"/>
          <p:cNvSpPr txBox="1">
            <a:spLocks noGrp="1"/>
          </p:cNvSpPr>
          <p:nvPr>
            <p:ph type="body" idx="1"/>
          </p:nvPr>
        </p:nvSpPr>
        <p:spPr>
          <a:xfrm>
            <a:off x="722313" y="1910954"/>
            <a:ext cx="7772400" cy="10038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580"/>
              </a:spcBef>
              <a:spcAft>
                <a:spcPts val="0"/>
              </a:spcAft>
              <a:buSzPts val="2040"/>
              <a:buNone/>
              <a:defRPr sz="2400">
                <a:solidFill>
                  <a:srgbClr val="888888"/>
                </a:solidFill>
              </a:defRPr>
            </a:lvl1pPr>
            <a:lvl2pPr marL="914400" lvl="1" indent="-228600" algn="l">
              <a:lnSpc>
                <a:spcPct val="100000"/>
              </a:lnSpc>
              <a:spcBef>
                <a:spcPts val="370"/>
              </a:spcBef>
              <a:spcAft>
                <a:spcPts val="0"/>
              </a:spcAft>
              <a:buSzPts val="1530"/>
              <a:buNone/>
              <a:defRPr sz="1800">
                <a:solidFill>
                  <a:srgbClr val="888888"/>
                </a:solidFill>
              </a:defRPr>
            </a:lvl2pPr>
            <a:lvl3pPr marL="1371600" lvl="2" indent="-228600" algn="l">
              <a:lnSpc>
                <a:spcPct val="100000"/>
              </a:lnSpc>
              <a:spcBef>
                <a:spcPts val="370"/>
              </a:spcBef>
              <a:spcAft>
                <a:spcPts val="0"/>
              </a:spcAft>
              <a:buSzPts val="1360"/>
              <a:buNone/>
              <a:defRPr sz="1600">
                <a:solidFill>
                  <a:srgbClr val="888888"/>
                </a:solidFill>
              </a:defRPr>
            </a:lvl3pPr>
            <a:lvl4pPr marL="1828800" lvl="3" indent="-228600" algn="l">
              <a:lnSpc>
                <a:spcPct val="100000"/>
              </a:lnSpc>
              <a:spcBef>
                <a:spcPts val="370"/>
              </a:spcBef>
              <a:spcAft>
                <a:spcPts val="0"/>
              </a:spcAft>
              <a:buSzPts val="1120"/>
              <a:buNone/>
              <a:defRPr sz="1400">
                <a:solidFill>
                  <a:srgbClr val="888888"/>
                </a:solidFill>
              </a:defRPr>
            </a:lvl4pPr>
            <a:lvl5pPr marL="2286000" lvl="4" indent="-228600" algn="l">
              <a:lnSpc>
                <a:spcPct val="100000"/>
              </a:lnSpc>
              <a:spcBef>
                <a:spcPts val="370"/>
              </a:spcBef>
              <a:spcAft>
                <a:spcPts val="0"/>
              </a:spcAft>
              <a:buSzPts val="1400"/>
              <a:buFont typeface="Calibri"/>
              <a:buNone/>
              <a:defRPr sz="1400">
                <a:solidFill>
                  <a:srgbClr val="888888"/>
                </a:solidFill>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49" name="Google Shape;49;g251495e0994_0_880"/>
          <p:cNvSpPr txBox="1">
            <a:spLocks noGrp="1"/>
          </p:cNvSpPr>
          <p:nvPr>
            <p:ph type="dt" idx="10"/>
          </p:nvPr>
        </p:nvSpPr>
        <p:spPr>
          <a:xfrm>
            <a:off x="6172200" y="4643438"/>
            <a:ext cx="2476500" cy="3573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g251495e0994_0_880"/>
          <p:cNvSpPr txBox="1">
            <a:spLocks noGrp="1"/>
          </p:cNvSpPr>
          <p:nvPr>
            <p:ph type="ftr" idx="11"/>
          </p:nvPr>
        </p:nvSpPr>
        <p:spPr>
          <a:xfrm>
            <a:off x="800100" y="4629150"/>
            <a:ext cx="4000500" cy="342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g251495e0994_0_880"/>
          <p:cNvSpPr/>
          <p:nvPr/>
        </p:nvSpPr>
        <p:spPr>
          <a:xfrm rot="10800000" flipH="1">
            <a:off x="69412" y="1782503"/>
            <a:ext cx="9013500" cy="687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52" name="Google Shape;52;g251495e0994_0_880"/>
          <p:cNvSpPr/>
          <p:nvPr/>
        </p:nvSpPr>
        <p:spPr>
          <a:xfrm>
            <a:off x="69146" y="1756106"/>
            <a:ext cx="9013800" cy="34200"/>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53" name="Google Shape;53;g251495e0994_0_880"/>
          <p:cNvSpPr/>
          <p:nvPr/>
        </p:nvSpPr>
        <p:spPr>
          <a:xfrm>
            <a:off x="68306" y="1851660"/>
            <a:ext cx="9014700" cy="342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54" name="Google Shape;54;g251495e0994_0_880"/>
          <p:cNvSpPr>
            <a:spLocks noGrp="1"/>
          </p:cNvSpPr>
          <p:nvPr>
            <p:ph type="sldNum" idx="12"/>
          </p:nvPr>
        </p:nvSpPr>
        <p:spPr>
          <a:xfrm>
            <a:off x="146304" y="4656582"/>
            <a:ext cx="457200" cy="3429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兩項物件" type="twoObj">
  <p:cSld name="TWO_OBJECTS">
    <p:spTree>
      <p:nvGrpSpPr>
        <p:cNvPr id="1" name="Shape 55"/>
        <p:cNvGrpSpPr/>
        <p:nvPr/>
      </p:nvGrpSpPr>
      <p:grpSpPr>
        <a:xfrm>
          <a:off x="0" y="0"/>
          <a:ext cx="0" cy="0"/>
          <a:chOff x="0" y="0"/>
          <a:chExt cx="0" cy="0"/>
        </a:xfrm>
      </p:grpSpPr>
      <p:sp>
        <p:nvSpPr>
          <p:cNvPr id="56" name="Google Shape;56;g251495e0994_0_891"/>
          <p:cNvSpPr txBox="1">
            <a:spLocks noGrp="1"/>
          </p:cNvSpPr>
          <p:nvPr>
            <p:ph type="title"/>
          </p:nvPr>
        </p:nvSpPr>
        <p:spPr>
          <a:xfrm>
            <a:off x="914400" y="205978"/>
            <a:ext cx="7772400" cy="857400"/>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rgbClr val="0070C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g251495e0994_0_891"/>
          <p:cNvSpPr txBox="1">
            <a:spLocks noGrp="1"/>
          </p:cNvSpPr>
          <p:nvPr>
            <p:ph type="dt" idx="10"/>
          </p:nvPr>
        </p:nvSpPr>
        <p:spPr>
          <a:xfrm>
            <a:off x="6172200" y="4643438"/>
            <a:ext cx="2476500" cy="3573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g251495e0994_0_891"/>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g251495e0994_0_891"/>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
              <a:t>‹#›</a:t>
            </a:fld>
            <a:endParaRPr/>
          </a:p>
        </p:txBody>
      </p:sp>
      <p:sp>
        <p:nvSpPr>
          <p:cNvPr id="60" name="Google Shape;60;g251495e0994_0_891"/>
          <p:cNvSpPr txBox="1">
            <a:spLocks noGrp="1"/>
          </p:cNvSpPr>
          <p:nvPr>
            <p:ph type="body" idx="1"/>
          </p:nvPr>
        </p:nvSpPr>
        <p:spPr>
          <a:xfrm>
            <a:off x="914400" y="1085850"/>
            <a:ext cx="3749100" cy="34290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61" name="Google Shape;61;g251495e0994_0_891"/>
          <p:cNvSpPr txBox="1">
            <a:spLocks noGrp="1"/>
          </p:cNvSpPr>
          <p:nvPr>
            <p:ph type="body" idx="2"/>
          </p:nvPr>
        </p:nvSpPr>
        <p:spPr>
          <a:xfrm>
            <a:off x="4933950" y="1085850"/>
            <a:ext cx="3749100" cy="34290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比對" type="twoTxTwoObj">
  <p:cSld name="TWO_OBJECTS_WITH_TEXT">
    <p:spTree>
      <p:nvGrpSpPr>
        <p:cNvPr id="1" name="Shape 62"/>
        <p:cNvGrpSpPr/>
        <p:nvPr/>
      </p:nvGrpSpPr>
      <p:grpSpPr>
        <a:xfrm>
          <a:off x="0" y="0"/>
          <a:ext cx="0" cy="0"/>
          <a:chOff x="0" y="0"/>
          <a:chExt cx="0" cy="0"/>
        </a:xfrm>
      </p:grpSpPr>
      <p:sp>
        <p:nvSpPr>
          <p:cNvPr id="63" name="Google Shape;63;g251495e0994_0_898"/>
          <p:cNvSpPr txBox="1">
            <a:spLocks noGrp="1"/>
          </p:cNvSpPr>
          <p:nvPr>
            <p:ph type="title"/>
          </p:nvPr>
        </p:nvSpPr>
        <p:spPr>
          <a:xfrm>
            <a:off x="914400" y="204788"/>
            <a:ext cx="7772400" cy="857400"/>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rgbClr val="0070C0"/>
              </a:buClr>
              <a:buSzPts val="40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g251495e0994_0_898"/>
          <p:cNvSpPr txBox="1">
            <a:spLocks noGrp="1"/>
          </p:cNvSpPr>
          <p:nvPr>
            <p:ph type="body" idx="1"/>
          </p:nvPr>
        </p:nvSpPr>
        <p:spPr>
          <a:xfrm>
            <a:off x="914400" y="1085850"/>
            <a:ext cx="3733800" cy="5715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80"/>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lnSpc>
                <a:spcPct val="100000"/>
              </a:lnSpc>
              <a:spcBef>
                <a:spcPts val="370"/>
              </a:spcBef>
              <a:spcAft>
                <a:spcPts val="0"/>
              </a:spcAft>
              <a:buSzPts val="1700"/>
              <a:buNone/>
              <a:defRPr sz="2000" b="1"/>
            </a:lvl2pPr>
            <a:lvl3pPr marL="1371600" lvl="2" indent="-228600" algn="l">
              <a:lnSpc>
                <a:spcPct val="100000"/>
              </a:lnSpc>
              <a:spcBef>
                <a:spcPts val="370"/>
              </a:spcBef>
              <a:spcAft>
                <a:spcPts val="0"/>
              </a:spcAft>
              <a:buSzPts val="1530"/>
              <a:buNone/>
              <a:defRPr sz="1800" b="1"/>
            </a:lvl3pPr>
            <a:lvl4pPr marL="1828800" lvl="3" indent="-228600" algn="l">
              <a:lnSpc>
                <a:spcPct val="100000"/>
              </a:lnSpc>
              <a:spcBef>
                <a:spcPts val="370"/>
              </a:spcBef>
              <a:spcAft>
                <a:spcPts val="0"/>
              </a:spcAft>
              <a:buSzPts val="1280"/>
              <a:buNone/>
              <a:defRPr sz="1600" b="1"/>
            </a:lvl4pPr>
            <a:lvl5pPr marL="2286000" lvl="4" indent="-228600" algn="l">
              <a:lnSpc>
                <a:spcPct val="100000"/>
              </a:lnSpc>
              <a:spcBef>
                <a:spcPts val="370"/>
              </a:spcBef>
              <a:spcAft>
                <a:spcPts val="0"/>
              </a:spcAft>
              <a:buSzPts val="1600"/>
              <a:buFont typeface="Calibri"/>
              <a:buNone/>
              <a:defRPr sz="1600" b="1"/>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65" name="Google Shape;65;g251495e0994_0_898"/>
          <p:cNvSpPr txBox="1">
            <a:spLocks noGrp="1"/>
          </p:cNvSpPr>
          <p:nvPr>
            <p:ph type="body" idx="2"/>
          </p:nvPr>
        </p:nvSpPr>
        <p:spPr>
          <a:xfrm>
            <a:off x="4953000" y="1085850"/>
            <a:ext cx="3733800" cy="5715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80"/>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lnSpc>
                <a:spcPct val="100000"/>
              </a:lnSpc>
              <a:spcBef>
                <a:spcPts val="370"/>
              </a:spcBef>
              <a:spcAft>
                <a:spcPts val="0"/>
              </a:spcAft>
              <a:buSzPts val="1700"/>
              <a:buNone/>
              <a:defRPr sz="2000" b="1"/>
            </a:lvl2pPr>
            <a:lvl3pPr marL="1371600" lvl="2" indent="-228600" algn="l">
              <a:lnSpc>
                <a:spcPct val="100000"/>
              </a:lnSpc>
              <a:spcBef>
                <a:spcPts val="370"/>
              </a:spcBef>
              <a:spcAft>
                <a:spcPts val="0"/>
              </a:spcAft>
              <a:buSzPts val="1530"/>
              <a:buNone/>
              <a:defRPr sz="1800" b="1"/>
            </a:lvl3pPr>
            <a:lvl4pPr marL="1828800" lvl="3" indent="-228600" algn="l">
              <a:lnSpc>
                <a:spcPct val="100000"/>
              </a:lnSpc>
              <a:spcBef>
                <a:spcPts val="370"/>
              </a:spcBef>
              <a:spcAft>
                <a:spcPts val="0"/>
              </a:spcAft>
              <a:buSzPts val="1280"/>
              <a:buNone/>
              <a:defRPr sz="1600" b="1"/>
            </a:lvl4pPr>
            <a:lvl5pPr marL="2286000" lvl="4" indent="-228600" algn="l">
              <a:lnSpc>
                <a:spcPct val="100000"/>
              </a:lnSpc>
              <a:spcBef>
                <a:spcPts val="370"/>
              </a:spcBef>
              <a:spcAft>
                <a:spcPts val="0"/>
              </a:spcAft>
              <a:buSzPts val="1600"/>
              <a:buFont typeface="Calibri"/>
              <a:buNone/>
              <a:defRPr sz="1600" b="1"/>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66" name="Google Shape;66;g251495e0994_0_898"/>
          <p:cNvSpPr txBox="1">
            <a:spLocks noGrp="1"/>
          </p:cNvSpPr>
          <p:nvPr>
            <p:ph type="dt" idx="10"/>
          </p:nvPr>
        </p:nvSpPr>
        <p:spPr>
          <a:xfrm>
            <a:off x="6172200" y="4643438"/>
            <a:ext cx="2476500" cy="3573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g251495e0994_0_898"/>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g251495e0994_0_898"/>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
              <a:t>‹#›</a:t>
            </a:fld>
            <a:endParaRPr/>
          </a:p>
        </p:txBody>
      </p:sp>
      <p:sp>
        <p:nvSpPr>
          <p:cNvPr id="69" name="Google Shape;69;g251495e0994_0_898"/>
          <p:cNvSpPr txBox="1">
            <a:spLocks noGrp="1"/>
          </p:cNvSpPr>
          <p:nvPr>
            <p:ph type="body" idx="3"/>
          </p:nvPr>
        </p:nvSpPr>
        <p:spPr>
          <a:xfrm>
            <a:off x="914400" y="1685925"/>
            <a:ext cx="3733800" cy="29148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70" name="Google Shape;70;g251495e0994_0_898"/>
          <p:cNvSpPr txBox="1">
            <a:spLocks noGrp="1"/>
          </p:cNvSpPr>
          <p:nvPr>
            <p:ph type="body" idx="4"/>
          </p:nvPr>
        </p:nvSpPr>
        <p:spPr>
          <a:xfrm>
            <a:off x="4953000" y="1685925"/>
            <a:ext cx="3733800" cy="29148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71"/>
        <p:cNvGrpSpPr/>
        <p:nvPr/>
      </p:nvGrpSpPr>
      <p:grpSpPr>
        <a:xfrm>
          <a:off x="0" y="0"/>
          <a:ext cx="0" cy="0"/>
          <a:chOff x="0" y="0"/>
          <a:chExt cx="0" cy="0"/>
        </a:xfrm>
      </p:grpSpPr>
      <p:sp>
        <p:nvSpPr>
          <p:cNvPr id="72" name="Google Shape;72;g251495e0994_0_907"/>
          <p:cNvSpPr txBox="1">
            <a:spLocks noGrp="1"/>
          </p:cNvSpPr>
          <p:nvPr>
            <p:ph type="title"/>
          </p:nvPr>
        </p:nvSpPr>
        <p:spPr>
          <a:xfrm>
            <a:off x="914400" y="205978"/>
            <a:ext cx="7772400" cy="857400"/>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rgbClr val="0070C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g251495e0994_0_907"/>
          <p:cNvSpPr txBox="1">
            <a:spLocks noGrp="1"/>
          </p:cNvSpPr>
          <p:nvPr>
            <p:ph type="dt" idx="10"/>
          </p:nvPr>
        </p:nvSpPr>
        <p:spPr>
          <a:xfrm>
            <a:off x="6172200" y="4643438"/>
            <a:ext cx="2476500" cy="3573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g251495e0994_0_907"/>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g251495e0994_0_907"/>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76"/>
        <p:cNvGrpSpPr/>
        <p:nvPr/>
      </p:nvGrpSpPr>
      <p:grpSpPr>
        <a:xfrm>
          <a:off x="0" y="0"/>
          <a:ext cx="0" cy="0"/>
          <a:chOff x="0" y="0"/>
          <a:chExt cx="0" cy="0"/>
        </a:xfrm>
      </p:grpSpPr>
      <p:sp>
        <p:nvSpPr>
          <p:cNvPr id="77" name="Google Shape;77;g251495e0994_0_912"/>
          <p:cNvSpPr txBox="1">
            <a:spLocks noGrp="1"/>
          </p:cNvSpPr>
          <p:nvPr>
            <p:ph type="dt" idx="10"/>
          </p:nvPr>
        </p:nvSpPr>
        <p:spPr>
          <a:xfrm>
            <a:off x="6172200" y="4643438"/>
            <a:ext cx="2476500" cy="3573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g251495e0994_0_912"/>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g251495e0994_0_912"/>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g251495e0994_0_845"/>
          <p:cNvSpPr/>
          <p:nvPr/>
        </p:nvSpPr>
        <p:spPr>
          <a:xfrm>
            <a:off x="0" y="0"/>
            <a:ext cx="9144000" cy="51435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1" name="Google Shape;11;g251495e0994_0_845"/>
          <p:cNvSpPr/>
          <p:nvPr/>
        </p:nvSpPr>
        <p:spPr>
          <a:xfrm>
            <a:off x="64008" y="52316"/>
            <a:ext cx="9013500" cy="5020200"/>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2" name="Google Shape;12;g251495e0994_0_845"/>
          <p:cNvSpPr txBox="1">
            <a:spLocks noGrp="1"/>
          </p:cNvSpPr>
          <p:nvPr>
            <p:ph type="title"/>
          </p:nvPr>
        </p:nvSpPr>
        <p:spPr>
          <a:xfrm>
            <a:off x="914400" y="205978"/>
            <a:ext cx="7772400" cy="857400"/>
          </a:xfrm>
          <a:prstGeom prst="rect">
            <a:avLst/>
          </a:prstGeom>
          <a:noFill/>
          <a:ln>
            <a:noFill/>
          </a:ln>
        </p:spPr>
        <p:txBody>
          <a:bodyPr spcFirstLastPara="1" wrap="square" lIns="91425" tIns="45700" rIns="91425" bIns="91425" anchor="b" anchorCtr="0">
            <a:normAutofit/>
          </a:bodyPr>
          <a:lstStyle>
            <a:lvl1pPr marR="0" lvl="0" algn="l" rtl="0">
              <a:lnSpc>
                <a:spcPct val="100000"/>
              </a:lnSpc>
              <a:spcBef>
                <a:spcPts val="0"/>
              </a:spcBef>
              <a:spcAft>
                <a:spcPts val="0"/>
              </a:spcAft>
              <a:buClr>
                <a:srgbClr val="0070C0"/>
              </a:buClr>
              <a:buSzPts val="4000"/>
              <a:buFont typeface="Calibri"/>
              <a:buNone/>
              <a:defRPr sz="4000" b="1" i="0" u="none" strike="noStrike" cap="none">
                <a:solidFill>
                  <a:srgbClr val="0070C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g251495e0994_0_845"/>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580"/>
              </a:spcBef>
              <a:spcAft>
                <a:spcPts val="0"/>
              </a:spcAft>
              <a:buClr>
                <a:schemeClr val="accent1"/>
              </a:buClr>
              <a:buSzPts val="1800"/>
              <a:buFont typeface="Noto Sans"/>
              <a:buChar char="⚫"/>
              <a:defRPr sz="26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70"/>
              </a:spcBef>
              <a:spcAft>
                <a:spcPts val="0"/>
              </a:spcAft>
              <a:buClr>
                <a:schemeClr val="accent2"/>
              </a:buClr>
              <a:buSzPts val="1800"/>
              <a:buFont typeface="Noto Sans"/>
              <a:buChar char="⚫"/>
              <a:defRPr sz="2400" b="0" i="0" u="none" strike="noStrike" cap="none">
                <a:solidFill>
                  <a:schemeClr val="dk1"/>
                </a:solidFill>
                <a:latin typeface="Calibri"/>
                <a:ea typeface="Calibri"/>
                <a:cs typeface="Calibri"/>
                <a:sym typeface="Calibri"/>
              </a:defRPr>
            </a:lvl2pPr>
            <a:lvl3pPr marL="1371600" marR="0" lvl="2" indent="-336550" algn="l" rtl="0">
              <a:lnSpc>
                <a:spcPct val="100000"/>
              </a:lnSpc>
              <a:spcBef>
                <a:spcPts val="370"/>
              </a:spcBef>
              <a:spcAft>
                <a:spcPts val="0"/>
              </a:spcAft>
              <a:buClr>
                <a:srgbClr val="E6AFA9"/>
              </a:buClr>
              <a:buSzPts val="1700"/>
              <a:buFont typeface="Noto Sans"/>
              <a:buChar char="⚫"/>
              <a:defRPr sz="20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70"/>
              </a:spcBef>
              <a:spcAft>
                <a:spcPts val="0"/>
              </a:spcAft>
              <a:buClr>
                <a:schemeClr val="accent3"/>
              </a:buClr>
              <a:buSzPts val="1600"/>
              <a:buFont typeface="Noto Sans"/>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370"/>
              </a:spcBef>
              <a:spcAft>
                <a:spcPts val="0"/>
              </a:spcAft>
              <a:buClr>
                <a:schemeClr val="accent3"/>
              </a:buClr>
              <a:buSzPts val="2000"/>
              <a:buFont typeface="Calibri"/>
              <a:buChar char="o"/>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lnSpc>
                <a:spcPct val="100000"/>
              </a:lnSpc>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lnSpc>
                <a:spcPct val="100000"/>
              </a:lnSpc>
              <a:spcBef>
                <a:spcPts val="370"/>
              </a:spcBef>
              <a:spcAft>
                <a:spcPts val="0"/>
              </a:spcAft>
              <a:buClr>
                <a:srgbClr val="E6AF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lnSpc>
                <a:spcPct val="100000"/>
              </a:lnSpc>
              <a:spcBef>
                <a:spcPts val="370"/>
              </a:spcBef>
              <a:spcAft>
                <a:spcPts val="0"/>
              </a:spcAft>
              <a:buClr>
                <a:srgbClr val="CAAB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4" name="Google Shape;14;g251495e0994_0_845"/>
          <p:cNvSpPr txBox="1">
            <a:spLocks noGrp="1"/>
          </p:cNvSpPr>
          <p:nvPr>
            <p:ph type="dt" idx="10"/>
          </p:nvPr>
        </p:nvSpPr>
        <p:spPr>
          <a:xfrm>
            <a:off x="6172200" y="4643438"/>
            <a:ext cx="2476500" cy="3573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5" name="Google Shape;15;g251495e0994_0_845"/>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6" name="Google Shape;16;g251495e0994_0_845"/>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251495e0994_0_508"/>
          <p:cNvSpPr txBox="1">
            <a:spLocks noGrp="1"/>
          </p:cNvSpPr>
          <p:nvPr>
            <p:ph type="ctrTitle"/>
          </p:nvPr>
        </p:nvSpPr>
        <p:spPr>
          <a:xfrm>
            <a:off x="83514" y="261184"/>
            <a:ext cx="8856900" cy="940500"/>
          </a:xfrm>
          <a:prstGeom prst="rect">
            <a:avLst/>
          </a:prstGeom>
          <a:noFill/>
          <a:ln>
            <a:noFill/>
          </a:ln>
        </p:spPr>
        <p:txBody>
          <a:bodyPr spcFirstLastPara="1" wrap="square" lIns="91425" tIns="45700" rIns="91425" bIns="91425" anchor="b" anchorCtr="0">
            <a:normAutofit fontScale="90000"/>
          </a:bodyPr>
          <a:lstStyle/>
          <a:p>
            <a:r>
              <a:rPr dirty="0"/>
              <a:t>Shape-Guided Dual-Memory Learning for 3D Anomaly Detection</a:t>
            </a:r>
          </a:p>
        </p:txBody>
      </p:sp>
      <p:sp>
        <p:nvSpPr>
          <p:cNvPr id="117" name="Google Shape;117;g251495e0994_0_508"/>
          <p:cNvSpPr txBox="1">
            <a:spLocks noGrp="1"/>
          </p:cNvSpPr>
          <p:nvPr>
            <p:ph type="subTitle" idx="1"/>
          </p:nvPr>
        </p:nvSpPr>
        <p:spPr>
          <a:xfrm>
            <a:off x="819416" y="2770081"/>
            <a:ext cx="6904800" cy="648000"/>
          </a:xfrm>
          <a:prstGeom prst="rect">
            <a:avLst/>
          </a:prstGeom>
          <a:noFill/>
          <a:ln>
            <a:noFill/>
          </a:ln>
        </p:spPr>
        <p:txBody>
          <a:bodyPr spcFirstLastPara="1" wrap="square" lIns="91425" tIns="45700" rIns="91425" bIns="45700" anchor="t" anchorCtr="0">
            <a:noAutofit/>
          </a:bodyPr>
          <a:lstStyle/>
          <a:p>
            <a:r>
              <a:rPr sz="1600" dirty="0"/>
              <a:t>Group No:</a:t>
            </a:r>
            <a:r>
              <a:rPr lang="en-US" altLang="zh-TW" sz="1600" dirty="0"/>
              <a:t>19</a:t>
            </a:r>
          </a:p>
          <a:p>
            <a:r>
              <a:rPr lang="en-US" altLang="zh-TW" sz="1600" dirty="0"/>
              <a:t>313554050</a:t>
            </a:r>
            <a:r>
              <a:rPr lang="zh-TW" altLang="en-US" sz="1600" dirty="0"/>
              <a:t>黃暐茗</a:t>
            </a:r>
            <a:endParaRPr lang="en-US" altLang="zh-TW" sz="1600" dirty="0"/>
          </a:p>
          <a:p>
            <a:r>
              <a:rPr lang="en-US" altLang="zh-TW" sz="1600" dirty="0"/>
              <a:t>312552052</a:t>
            </a:r>
            <a:r>
              <a:rPr lang="zh-TW" altLang="en-US" sz="1600" dirty="0"/>
              <a:t>鄭博元</a:t>
            </a:r>
            <a:endParaRPr lang="en-US" altLang="zh-TW" sz="1600" dirty="0"/>
          </a:p>
          <a:p>
            <a:endParaRPr dirty="0"/>
          </a:p>
        </p:txBody>
      </p:sp>
      <p:sp>
        <p:nvSpPr>
          <p:cNvPr id="118" name="Google Shape;118;g251495e0994_0_508"/>
          <p:cNvSpPr txBox="1">
            <a:spLocks noGrp="1"/>
          </p:cNvSpPr>
          <p:nvPr>
            <p:ph type="subTitle" idx="1"/>
          </p:nvPr>
        </p:nvSpPr>
        <p:spPr>
          <a:xfrm>
            <a:off x="541324" y="3822699"/>
            <a:ext cx="8236838" cy="973481"/>
          </a:xfrm>
          <a:prstGeom prst="rect">
            <a:avLst/>
          </a:prstGeom>
          <a:noFill/>
          <a:ln>
            <a:noFill/>
          </a:ln>
        </p:spPr>
        <p:txBody>
          <a:bodyPr spcFirstLastPara="1" wrap="square" lIns="91425" tIns="45700" rIns="91425" bIns="45700" anchor="t" anchorCtr="0">
            <a:noAutofit/>
          </a:bodyPr>
          <a:lstStyle/>
          <a:p>
            <a:r>
              <a:rPr sz="1800" dirty="0"/>
              <a:t>Authors: Yu-Min Chu, </a:t>
            </a:r>
            <a:r>
              <a:rPr sz="1800" dirty="0" err="1"/>
              <a:t>Chieh</a:t>
            </a:r>
            <a:r>
              <a:rPr sz="1800" dirty="0"/>
              <a:t> Liu, Ting-I Hsieh, </a:t>
            </a:r>
            <a:r>
              <a:rPr sz="1800" dirty="0" err="1"/>
              <a:t>Hwann-Tzong</a:t>
            </a:r>
            <a:r>
              <a:rPr sz="1800" dirty="0"/>
              <a:t> Chen, Tyng-</a:t>
            </a:r>
            <a:r>
              <a:rPr sz="1800" dirty="0" err="1"/>
              <a:t>Luh</a:t>
            </a:r>
            <a:r>
              <a:rPr sz="1800" dirty="0"/>
              <a:t> Liu</a:t>
            </a:r>
          </a:p>
          <a:p>
            <a:r>
              <a:rPr sz="1800" dirty="0"/>
              <a:t>Institutes: National Tsing Hua University, Aeolus Robotics, Academia </a:t>
            </a:r>
            <a:r>
              <a:rPr sz="1800" dirty="0" err="1"/>
              <a:t>Sinica</a:t>
            </a:r>
            <a:endParaRPr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27fd5afe905_0_10"/>
          <p:cNvSpPr txBox="1">
            <a:spLocks noGrp="1"/>
          </p:cNvSpPr>
          <p:nvPr>
            <p:ph type="title"/>
          </p:nvPr>
        </p:nvSpPr>
        <p:spPr>
          <a:xfrm>
            <a:off x="363775" y="227971"/>
            <a:ext cx="8520600" cy="615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2811" dirty="0">
                <a:solidFill>
                  <a:srgbClr val="3C78D8"/>
                </a:solidFill>
              </a:rPr>
              <a:t>Method</a:t>
            </a:r>
            <a:endParaRPr sz="2811" dirty="0">
              <a:solidFill>
                <a:srgbClr val="3C78D8"/>
              </a:solidFill>
            </a:endParaRPr>
          </a:p>
          <a:p>
            <a:pPr marL="0" lvl="0" indent="0" algn="l" rtl="0">
              <a:lnSpc>
                <a:spcPct val="100000"/>
              </a:lnSpc>
              <a:spcBef>
                <a:spcPts val="0"/>
              </a:spcBef>
              <a:spcAft>
                <a:spcPts val="0"/>
              </a:spcAft>
              <a:buSzPts val="1100"/>
              <a:buNone/>
            </a:pPr>
            <a:endParaRPr sz="2811" dirty="0">
              <a:solidFill>
                <a:srgbClr val="3C78D8"/>
              </a:solidFill>
            </a:endParaRPr>
          </a:p>
          <a:p>
            <a:pPr marL="0" lvl="0" indent="0" algn="l" rtl="0">
              <a:lnSpc>
                <a:spcPct val="100000"/>
              </a:lnSpc>
              <a:spcBef>
                <a:spcPts val="0"/>
              </a:spcBef>
              <a:spcAft>
                <a:spcPts val="0"/>
              </a:spcAft>
              <a:buSzPts val="1100"/>
              <a:buNone/>
            </a:pPr>
            <a:endParaRPr sz="2811" dirty="0">
              <a:solidFill>
                <a:srgbClr val="3C78D8"/>
              </a:solidFill>
            </a:endParaRPr>
          </a:p>
          <a:p>
            <a:pPr marL="0" lvl="0" indent="0" algn="l" rtl="0">
              <a:lnSpc>
                <a:spcPct val="100000"/>
              </a:lnSpc>
              <a:spcBef>
                <a:spcPts val="0"/>
              </a:spcBef>
              <a:spcAft>
                <a:spcPts val="0"/>
              </a:spcAft>
              <a:buSzPts val="990"/>
              <a:buNone/>
            </a:pPr>
            <a:endParaRPr sz="2811" dirty="0">
              <a:solidFill>
                <a:srgbClr val="3C78D8"/>
              </a:solidFill>
            </a:endParaRPr>
          </a:p>
        </p:txBody>
      </p:sp>
      <p:sp>
        <p:nvSpPr>
          <p:cNvPr id="145" name="Google Shape;145;g27fd5afe905_0_10"/>
          <p:cNvSpPr txBox="1">
            <a:spLocks noGrp="1"/>
          </p:cNvSpPr>
          <p:nvPr>
            <p:ph type="body" idx="1"/>
          </p:nvPr>
        </p:nvSpPr>
        <p:spPr>
          <a:xfrm>
            <a:off x="363775" y="794886"/>
            <a:ext cx="8520600" cy="4185731"/>
          </a:xfrm>
          <a:prstGeom prst="rect">
            <a:avLst/>
          </a:prstGeom>
          <a:noFill/>
          <a:ln>
            <a:noFill/>
          </a:ln>
        </p:spPr>
        <p:txBody>
          <a:bodyPr spcFirstLastPara="1" wrap="square" lIns="91425" tIns="91425" rIns="91425" bIns="91425" anchor="t" anchorCtr="0">
            <a:spAutoFit/>
          </a:bodyPr>
          <a:lstStyle/>
          <a:p>
            <a:pPr marL="114300" indent="0">
              <a:buNone/>
            </a:pPr>
            <a:r>
              <a:rPr dirty="0"/>
              <a:t>Proposed Method</a:t>
            </a:r>
            <a:r>
              <a:rPr lang="en-US" dirty="0"/>
              <a:t> 1</a:t>
            </a:r>
            <a:r>
              <a:rPr dirty="0"/>
              <a:t>:</a:t>
            </a:r>
            <a:r>
              <a:rPr lang="en-US" dirty="0"/>
              <a:t> </a:t>
            </a:r>
            <a:r>
              <a:rPr lang="af-ZA" altLang="zh-TW" dirty="0"/>
              <a:t>Shape-Guided Expert Learning</a:t>
            </a:r>
          </a:p>
          <a:p>
            <a:pPr marR="0" lvl="0" algn="l" defTabSz="914400" rtl="0" eaLnBrk="1" fontAlgn="auto" latinLnBrk="0" hangingPunct="1">
              <a:lnSpc>
                <a:spcPct val="100000"/>
              </a:lnSpc>
              <a:spcBef>
                <a:spcPts val="0"/>
              </a:spcBef>
              <a:spcAft>
                <a:spcPts val="0"/>
              </a:spcAft>
              <a:buClr>
                <a:srgbClr val="D34817"/>
              </a:buClr>
              <a:buSzPts val="1800"/>
              <a:buFont typeface="Wingdings" panose="05000000000000000000" pitchFamily="2" charset="2"/>
              <a:buChar char="Ø"/>
              <a:tabLst/>
              <a:defRPr/>
            </a:pPr>
            <a:r>
              <a:rPr kumimoji="0" lang="en-US" altLang="zh-TW" sz="1600" b="1" i="0" u="none" strike="noStrike" kern="0" cap="none" spc="0" normalizeH="0" baseline="0" noProof="0" dirty="0">
                <a:ln>
                  <a:noFill/>
                </a:ln>
                <a:solidFill>
                  <a:srgbClr val="000000"/>
                </a:solidFill>
                <a:effectLst/>
                <a:uLnTx/>
                <a:uFillTx/>
                <a:latin typeface="Calibri"/>
                <a:ea typeface="Calibri"/>
                <a:cs typeface="Calibri"/>
                <a:sym typeface="Calibri"/>
              </a:rPr>
              <a:t>2D Appearance Expert:</a:t>
            </a:r>
            <a:endParaRPr kumimoji="0" lang="en-US" altLang="zh-TW" sz="16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457200" marR="0" lvl="0" indent="-342900" algn="l" defTabSz="914400" rtl="0" eaLnBrk="1" fontAlgn="auto" latinLnBrk="0" hangingPunct="1">
              <a:lnSpc>
                <a:spcPct val="100000"/>
              </a:lnSpc>
              <a:spcBef>
                <a:spcPts val="0"/>
              </a:spcBef>
              <a:spcAft>
                <a:spcPts val="0"/>
              </a:spcAft>
              <a:buClr>
                <a:srgbClr val="D34817"/>
              </a:buClr>
              <a:buSzPts val="1800"/>
              <a:buFont typeface="Arial" panose="020B0604020202020204" pitchFamily="34" charset="0"/>
              <a:buChar char="•"/>
              <a:tabLst/>
              <a:defRPr/>
            </a:pPr>
            <a:r>
              <a:rPr kumimoji="0" lang="en-US" altLang="zh-TW" sz="1600" b="1" i="0" u="none" strike="noStrike" kern="0" cap="none" spc="0" normalizeH="0" baseline="0" noProof="0" dirty="0">
                <a:ln>
                  <a:noFill/>
                </a:ln>
                <a:solidFill>
                  <a:srgbClr val="000000"/>
                </a:solidFill>
                <a:effectLst/>
                <a:uLnTx/>
                <a:uFillTx/>
                <a:latin typeface="Calibri"/>
                <a:ea typeface="Calibri"/>
                <a:cs typeface="Calibri"/>
                <a:sym typeface="Calibri"/>
              </a:rPr>
              <a:t>RGB Feature Extraction:</a:t>
            </a:r>
            <a:r>
              <a:rPr kumimoji="0" lang="en-US" altLang="zh-TW" sz="1600" b="0" i="0" u="none" strike="noStrike" kern="0" cap="none" spc="0" normalizeH="0" baseline="0" noProof="0" dirty="0">
                <a:ln>
                  <a:noFill/>
                </a:ln>
                <a:solidFill>
                  <a:srgbClr val="000000"/>
                </a:solidFill>
                <a:effectLst/>
                <a:uLnTx/>
                <a:uFillTx/>
                <a:latin typeface="Calibri"/>
                <a:ea typeface="Calibri"/>
                <a:cs typeface="Calibri"/>
                <a:sym typeface="Calibri"/>
              </a:rPr>
              <a:t> The 2D Appearance Expert processes RGB images corresponding to the 3D patches. It uses a Convolutional Neural Network (CNN) to extract features related to color and texture.</a:t>
            </a:r>
          </a:p>
          <a:p>
            <a:pPr marL="457200" marR="0" lvl="0" indent="-342900" algn="l" defTabSz="914400" rtl="0" eaLnBrk="1" fontAlgn="auto" latinLnBrk="0" hangingPunct="1">
              <a:lnSpc>
                <a:spcPct val="100000"/>
              </a:lnSpc>
              <a:spcBef>
                <a:spcPts val="0"/>
              </a:spcBef>
              <a:spcAft>
                <a:spcPts val="0"/>
              </a:spcAft>
              <a:buClr>
                <a:srgbClr val="D34817"/>
              </a:buClr>
              <a:buSzPts val="1800"/>
              <a:buFont typeface="Arial" panose="020B0604020202020204" pitchFamily="34" charset="0"/>
              <a:buChar char="•"/>
              <a:tabLst/>
              <a:defRPr/>
            </a:pPr>
            <a:r>
              <a:rPr kumimoji="0" lang="en-US" altLang="zh-TW" sz="1600" b="1" i="0" u="none" strike="noStrike" kern="0" cap="none" spc="0" normalizeH="0" baseline="0" noProof="0" dirty="0">
                <a:ln>
                  <a:noFill/>
                </a:ln>
                <a:solidFill>
                  <a:srgbClr val="000000"/>
                </a:solidFill>
                <a:effectLst/>
                <a:uLnTx/>
                <a:uFillTx/>
                <a:latin typeface="Calibri"/>
                <a:ea typeface="Calibri"/>
                <a:cs typeface="Calibri"/>
                <a:sym typeface="Calibri"/>
              </a:rPr>
              <a:t>Correspondence with 3D Shapes:</a:t>
            </a:r>
            <a:r>
              <a:rPr kumimoji="0" lang="en-US" altLang="zh-TW" sz="1600" b="0" i="0" u="none" strike="noStrike" kern="0" cap="none" spc="0" normalizeH="0" baseline="0" noProof="0" dirty="0">
                <a:ln>
                  <a:noFill/>
                </a:ln>
                <a:solidFill>
                  <a:srgbClr val="000000"/>
                </a:solidFill>
                <a:effectLst/>
                <a:uLnTx/>
                <a:uFillTx/>
                <a:latin typeface="Calibri"/>
                <a:ea typeface="Calibri"/>
                <a:cs typeface="Calibri"/>
                <a:sym typeface="Calibri"/>
              </a:rPr>
              <a:t> The expert aligns these RGB features with the 3D patches to ensure that the appearance and geometry are considered together.</a:t>
            </a:r>
          </a:p>
          <a:p>
            <a:pPr marL="457200" marR="0" lvl="0" indent="-342900" algn="l" defTabSz="914400" rtl="0" eaLnBrk="1" fontAlgn="auto" latinLnBrk="0" hangingPunct="1">
              <a:lnSpc>
                <a:spcPct val="100000"/>
              </a:lnSpc>
              <a:spcBef>
                <a:spcPts val="0"/>
              </a:spcBef>
              <a:spcAft>
                <a:spcPts val="0"/>
              </a:spcAft>
              <a:buClr>
                <a:srgbClr val="D34817"/>
              </a:buClr>
              <a:buSzPts val="1800"/>
              <a:buFont typeface="Arial" panose="020B0604020202020204" pitchFamily="34" charset="0"/>
              <a:buChar char="•"/>
              <a:tabLst/>
              <a:defRPr/>
            </a:pPr>
            <a:r>
              <a:rPr kumimoji="0" lang="en-US" altLang="zh-TW" sz="1600" b="1" i="0" u="none" strike="noStrike" kern="0" cap="none" spc="0" normalizeH="0" baseline="0" noProof="0" dirty="0">
                <a:ln>
                  <a:noFill/>
                </a:ln>
                <a:solidFill>
                  <a:srgbClr val="000000"/>
                </a:solidFill>
                <a:effectLst/>
                <a:uLnTx/>
                <a:uFillTx/>
                <a:latin typeface="Calibri"/>
                <a:ea typeface="Calibri"/>
                <a:cs typeface="Calibri"/>
                <a:sym typeface="Calibri"/>
              </a:rPr>
              <a:t>Expansion and Storage:</a:t>
            </a:r>
            <a:r>
              <a:rPr kumimoji="0" lang="en-US" altLang="zh-TW" sz="1600" b="0" i="0" u="none" strike="noStrike" kern="0" cap="none" spc="0" normalizeH="0" baseline="0" noProof="0" dirty="0">
                <a:ln>
                  <a:noFill/>
                </a:ln>
                <a:solidFill>
                  <a:srgbClr val="000000"/>
                </a:solidFill>
                <a:effectLst/>
                <a:uLnTx/>
                <a:uFillTx/>
                <a:latin typeface="Calibri"/>
                <a:ea typeface="Calibri"/>
                <a:cs typeface="Calibri"/>
                <a:sym typeface="Calibri"/>
              </a:rPr>
              <a:t> To capture more contextual information, the RGB features are slightly expanded to include neighboring pixels. These features are then stored in the RGB Memory Bank, corresponding to the entries in the SDF Memory Bank.</a:t>
            </a:r>
          </a:p>
          <a:p>
            <a:endParaRPr lang="af-ZA" altLang="zh-TW" sz="1200" dirty="0"/>
          </a:p>
          <a:p>
            <a:endParaRPr lang="af-ZA" altLang="zh-TW" dirty="0"/>
          </a:p>
          <a:p>
            <a:pPr marL="114300" indent="0">
              <a:buNone/>
            </a:pPr>
            <a:r>
              <a:rPr lang="af-ZA" dirty="0"/>
              <a:t> </a:t>
            </a:r>
            <a:br>
              <a:rPr lang="en-US" dirty="0"/>
            </a:br>
            <a:endParaRPr dirty="0"/>
          </a:p>
        </p:txBody>
      </p:sp>
      <p:sp>
        <p:nvSpPr>
          <p:cNvPr id="146" name="Google Shape;146;g27fd5afe905_0_10"/>
          <p:cNvSpPr txBox="1">
            <a:spLocks noGrp="1"/>
          </p:cNvSpPr>
          <p:nvPr>
            <p:ph type="sldNum" idx="12"/>
          </p:nvPr>
        </p:nvSpPr>
        <p:spPr>
          <a:xfrm>
            <a:off x="194058" y="45870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580660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27fd5afe905_0_10"/>
          <p:cNvSpPr txBox="1">
            <a:spLocks noGrp="1"/>
          </p:cNvSpPr>
          <p:nvPr>
            <p:ph type="title"/>
          </p:nvPr>
        </p:nvSpPr>
        <p:spPr>
          <a:xfrm>
            <a:off x="363775" y="260298"/>
            <a:ext cx="8520600" cy="615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2811" dirty="0">
                <a:solidFill>
                  <a:srgbClr val="3C78D8"/>
                </a:solidFill>
              </a:rPr>
              <a:t>Method</a:t>
            </a:r>
            <a:endParaRPr sz="2811" dirty="0">
              <a:solidFill>
                <a:srgbClr val="3C78D8"/>
              </a:solidFill>
            </a:endParaRPr>
          </a:p>
          <a:p>
            <a:pPr marL="0" lvl="0" indent="0" algn="l" rtl="0">
              <a:lnSpc>
                <a:spcPct val="100000"/>
              </a:lnSpc>
              <a:spcBef>
                <a:spcPts val="0"/>
              </a:spcBef>
              <a:spcAft>
                <a:spcPts val="0"/>
              </a:spcAft>
              <a:buSzPts val="1100"/>
              <a:buNone/>
            </a:pPr>
            <a:endParaRPr sz="2811" dirty="0">
              <a:solidFill>
                <a:srgbClr val="3C78D8"/>
              </a:solidFill>
            </a:endParaRPr>
          </a:p>
          <a:p>
            <a:pPr marL="0" lvl="0" indent="0" algn="l" rtl="0">
              <a:lnSpc>
                <a:spcPct val="100000"/>
              </a:lnSpc>
              <a:spcBef>
                <a:spcPts val="0"/>
              </a:spcBef>
              <a:spcAft>
                <a:spcPts val="0"/>
              </a:spcAft>
              <a:buSzPts val="1100"/>
              <a:buNone/>
            </a:pPr>
            <a:endParaRPr sz="2811" dirty="0">
              <a:solidFill>
                <a:srgbClr val="3C78D8"/>
              </a:solidFill>
            </a:endParaRPr>
          </a:p>
          <a:p>
            <a:pPr marL="0" lvl="0" indent="0" algn="l" rtl="0">
              <a:lnSpc>
                <a:spcPct val="100000"/>
              </a:lnSpc>
              <a:spcBef>
                <a:spcPts val="0"/>
              </a:spcBef>
              <a:spcAft>
                <a:spcPts val="0"/>
              </a:spcAft>
              <a:buSzPts val="990"/>
              <a:buNone/>
            </a:pPr>
            <a:endParaRPr sz="2811" dirty="0">
              <a:solidFill>
                <a:srgbClr val="3C78D8"/>
              </a:solidFill>
            </a:endParaRPr>
          </a:p>
        </p:txBody>
      </p:sp>
      <p:sp>
        <p:nvSpPr>
          <p:cNvPr id="145" name="Google Shape;145;g27fd5afe905_0_10"/>
          <p:cNvSpPr txBox="1">
            <a:spLocks noGrp="1"/>
          </p:cNvSpPr>
          <p:nvPr>
            <p:ph type="body" idx="1"/>
          </p:nvPr>
        </p:nvSpPr>
        <p:spPr>
          <a:xfrm>
            <a:off x="468408" y="875898"/>
            <a:ext cx="8520600" cy="2431405"/>
          </a:xfrm>
          <a:prstGeom prst="rect">
            <a:avLst/>
          </a:prstGeom>
          <a:noFill/>
          <a:ln>
            <a:noFill/>
          </a:ln>
        </p:spPr>
        <p:txBody>
          <a:bodyPr spcFirstLastPara="1" wrap="square" lIns="91425" tIns="91425" rIns="91425" bIns="91425" anchor="t" anchorCtr="0">
            <a:spAutoFit/>
          </a:bodyPr>
          <a:lstStyle/>
          <a:p>
            <a:pPr marL="114300" indent="0">
              <a:buNone/>
            </a:pPr>
            <a:r>
              <a:rPr dirty="0"/>
              <a:t>Proposed Method</a:t>
            </a:r>
            <a:r>
              <a:rPr lang="en-US" dirty="0"/>
              <a:t> 2 :</a:t>
            </a:r>
            <a:r>
              <a:rPr lang="af-ZA" altLang="zh-TW" dirty="0"/>
              <a:t>Shape-Guided Inference:</a:t>
            </a:r>
          </a:p>
          <a:p>
            <a:pPr marL="114300" indent="0">
              <a:buNone/>
            </a:pPr>
            <a:br>
              <a:rPr lang="af-ZA" altLang="zh-TW" dirty="0"/>
            </a:br>
            <a:endParaRPr lang="af-ZA" altLang="zh-TW" dirty="0"/>
          </a:p>
          <a:p>
            <a:pPr marL="114300" indent="0">
              <a:buNone/>
            </a:pPr>
            <a:endParaRPr lang="af-ZA" altLang="zh-TW" dirty="0"/>
          </a:p>
          <a:p>
            <a:endParaRPr lang="af-ZA" altLang="zh-TW" dirty="0"/>
          </a:p>
          <a:p>
            <a:pPr marL="114300" indent="0">
              <a:buNone/>
            </a:pPr>
            <a:endParaRPr sz="1600" dirty="0"/>
          </a:p>
        </p:txBody>
      </p:sp>
      <p:sp>
        <p:nvSpPr>
          <p:cNvPr id="146" name="Google Shape;146;g27fd5afe905_0_10"/>
          <p:cNvSpPr txBox="1">
            <a:spLocks noGrp="1"/>
          </p:cNvSpPr>
          <p:nvPr>
            <p:ph type="sldNum" idx="12"/>
          </p:nvPr>
        </p:nvSpPr>
        <p:spPr>
          <a:xfrm>
            <a:off x="194058" y="45870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pic>
        <p:nvPicPr>
          <p:cNvPr id="3" name="圖片 2" descr="一張含有 文字, 螢幕擷取畫面, 圖表 的圖片&#10;&#10;自動產生的描述">
            <a:extLst>
              <a:ext uri="{FF2B5EF4-FFF2-40B4-BE49-F238E27FC236}">
                <a16:creationId xmlns:a16="http://schemas.microsoft.com/office/drawing/2014/main" id="{33331082-F718-A391-FB43-22F9E70C9A63}"/>
              </a:ext>
            </a:extLst>
          </p:cNvPr>
          <p:cNvPicPr>
            <a:picLocks noChangeAspect="1"/>
          </p:cNvPicPr>
          <p:nvPr/>
        </p:nvPicPr>
        <p:blipFill>
          <a:blip r:embed="rId3"/>
          <a:stretch>
            <a:fillRect/>
          </a:stretch>
        </p:blipFill>
        <p:spPr>
          <a:xfrm>
            <a:off x="468408" y="1326087"/>
            <a:ext cx="7998691" cy="3069366"/>
          </a:xfrm>
          <a:prstGeom prst="rect">
            <a:avLst/>
          </a:prstGeom>
        </p:spPr>
      </p:pic>
    </p:spTree>
    <p:extLst>
      <p:ext uri="{BB962C8B-B14F-4D97-AF65-F5344CB8AC3E}">
        <p14:creationId xmlns:p14="http://schemas.microsoft.com/office/powerpoint/2010/main" val="136213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27fd5afe905_0_10"/>
          <p:cNvSpPr txBox="1">
            <a:spLocks noGrp="1"/>
          </p:cNvSpPr>
          <p:nvPr>
            <p:ph type="title"/>
          </p:nvPr>
        </p:nvSpPr>
        <p:spPr>
          <a:xfrm>
            <a:off x="311700" y="191025"/>
            <a:ext cx="8520600" cy="615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2811" dirty="0">
                <a:solidFill>
                  <a:srgbClr val="3C78D8"/>
                </a:solidFill>
              </a:rPr>
              <a:t>Method</a:t>
            </a:r>
            <a:endParaRPr sz="2811" dirty="0">
              <a:solidFill>
                <a:srgbClr val="3C78D8"/>
              </a:solidFill>
            </a:endParaRPr>
          </a:p>
          <a:p>
            <a:pPr marL="0" lvl="0" indent="0" algn="l" rtl="0">
              <a:lnSpc>
                <a:spcPct val="100000"/>
              </a:lnSpc>
              <a:spcBef>
                <a:spcPts val="0"/>
              </a:spcBef>
              <a:spcAft>
                <a:spcPts val="0"/>
              </a:spcAft>
              <a:buSzPts val="1100"/>
              <a:buNone/>
            </a:pPr>
            <a:endParaRPr sz="2811" dirty="0">
              <a:solidFill>
                <a:srgbClr val="3C78D8"/>
              </a:solidFill>
            </a:endParaRPr>
          </a:p>
          <a:p>
            <a:pPr marL="0" lvl="0" indent="0" algn="l" rtl="0">
              <a:lnSpc>
                <a:spcPct val="100000"/>
              </a:lnSpc>
              <a:spcBef>
                <a:spcPts val="0"/>
              </a:spcBef>
              <a:spcAft>
                <a:spcPts val="0"/>
              </a:spcAft>
              <a:buSzPts val="1100"/>
              <a:buNone/>
            </a:pPr>
            <a:endParaRPr sz="2811" dirty="0">
              <a:solidFill>
                <a:srgbClr val="3C78D8"/>
              </a:solidFill>
            </a:endParaRPr>
          </a:p>
          <a:p>
            <a:pPr marL="0" lvl="0" indent="0" algn="l" rtl="0">
              <a:lnSpc>
                <a:spcPct val="100000"/>
              </a:lnSpc>
              <a:spcBef>
                <a:spcPts val="0"/>
              </a:spcBef>
              <a:spcAft>
                <a:spcPts val="0"/>
              </a:spcAft>
              <a:buSzPts val="990"/>
              <a:buNone/>
            </a:pPr>
            <a:endParaRPr sz="2811" dirty="0">
              <a:solidFill>
                <a:srgbClr val="3C78D8"/>
              </a:solidFill>
            </a:endParaRPr>
          </a:p>
        </p:txBody>
      </p:sp>
      <p:sp>
        <p:nvSpPr>
          <p:cNvPr id="145" name="Google Shape;145;g27fd5afe905_0_10"/>
          <p:cNvSpPr txBox="1">
            <a:spLocks noGrp="1"/>
          </p:cNvSpPr>
          <p:nvPr>
            <p:ph type="body" idx="1"/>
          </p:nvPr>
        </p:nvSpPr>
        <p:spPr>
          <a:xfrm>
            <a:off x="429342" y="705614"/>
            <a:ext cx="8520600" cy="4278064"/>
          </a:xfrm>
          <a:prstGeom prst="rect">
            <a:avLst/>
          </a:prstGeom>
          <a:noFill/>
          <a:ln>
            <a:noFill/>
          </a:ln>
        </p:spPr>
        <p:txBody>
          <a:bodyPr spcFirstLastPara="1" wrap="square" lIns="91425" tIns="91425" rIns="91425" bIns="91425" anchor="t" anchorCtr="0">
            <a:spAutoFit/>
          </a:bodyPr>
          <a:lstStyle/>
          <a:p>
            <a:pPr marL="114300" indent="0">
              <a:buNone/>
            </a:pPr>
            <a:r>
              <a:rPr dirty="0"/>
              <a:t>Proposed Method</a:t>
            </a:r>
            <a:r>
              <a:rPr lang="en-US" dirty="0"/>
              <a:t> 2 :</a:t>
            </a:r>
            <a:r>
              <a:rPr lang="af-ZA" altLang="zh-TW" dirty="0"/>
              <a:t>Shape-Guided Inference:</a:t>
            </a:r>
          </a:p>
          <a:p>
            <a:pPr>
              <a:buFont typeface="Wingdings" panose="05000000000000000000" pitchFamily="2" charset="2"/>
              <a:buChar char="Ø"/>
            </a:pPr>
            <a:r>
              <a:rPr lang="en-US" altLang="zh-TW" sz="1600" b="1" dirty="0"/>
              <a:t>Inference Process:</a:t>
            </a:r>
            <a:endParaRPr lang="en-US" altLang="zh-TW" sz="1600" dirty="0"/>
          </a:p>
          <a:p>
            <a:pPr>
              <a:buFont typeface="Arial" panose="020B0604020202020204" pitchFamily="34" charset="0"/>
              <a:buChar char="•"/>
            </a:pPr>
            <a:r>
              <a:rPr lang="en-US" altLang="zh-TW" sz="1600" b="1" dirty="0"/>
              <a:t>Querying the Memory Banks:</a:t>
            </a:r>
            <a:r>
              <a:rPr lang="en-US" altLang="zh-TW" sz="1600" dirty="0"/>
              <a:t> For each patch in the test point cloud, the system first extracts the corresponding 3D and 2D features.</a:t>
            </a:r>
          </a:p>
          <a:p>
            <a:pPr>
              <a:buFont typeface="Arial" panose="020B0604020202020204" pitchFamily="34" charset="0"/>
              <a:buChar char="•"/>
            </a:pPr>
            <a:r>
              <a:rPr lang="en-US" altLang="zh-TW" sz="1600" b="1" dirty="0"/>
              <a:t>Sparse Reconstruction:</a:t>
            </a:r>
            <a:r>
              <a:rPr lang="en-US" altLang="zh-TW" sz="1600" dirty="0"/>
              <a:t> The extracted features are then compared to the entries in the SDF and RGB Memory Banks. The system retrieves the most similar (nearest neighbor) features from the memory banks and uses them to reconstruct what the patch would look like if it were normal.</a:t>
            </a:r>
          </a:p>
          <a:p>
            <a:pPr>
              <a:buFont typeface="Arial" panose="020B0604020202020204" pitchFamily="34" charset="0"/>
              <a:buChar char="•"/>
            </a:pPr>
            <a:r>
              <a:rPr lang="en-US" altLang="zh-TW" sz="1600" b="1" dirty="0"/>
              <a:t>Anomaly Detection:</a:t>
            </a:r>
            <a:r>
              <a:rPr lang="en-US" altLang="zh-TW" sz="1600" dirty="0"/>
              <a:t> The difference between the reconstructed (normal) features and the actual features from the test sample indicates the presence of an anomaly. Large discrepancies suggest a defect.</a:t>
            </a:r>
          </a:p>
          <a:p>
            <a:pPr>
              <a:buFont typeface="Arial" panose="020B0604020202020204" pitchFamily="34" charset="0"/>
              <a:buChar char="•"/>
            </a:pPr>
            <a:r>
              <a:rPr lang="en-US" altLang="zh-TW" sz="1600" b="1" dirty="0"/>
              <a:t>Fusion of Results:</a:t>
            </a:r>
            <a:r>
              <a:rPr lang="en-US" altLang="zh-TW" sz="1600" dirty="0"/>
              <a:t> Finally, the model fuses the anomaly scores from the 3D and 2D experts. This fusion ensures that anomalies that might only be visible in one modality (either shape or color) are still detected.</a:t>
            </a:r>
          </a:p>
          <a:p>
            <a:pPr marL="114300" indent="0">
              <a:buNone/>
            </a:pPr>
            <a:endParaRPr lang="af-ZA" altLang="zh-TW" sz="1600" dirty="0"/>
          </a:p>
          <a:p>
            <a:pPr marL="114300" indent="0">
              <a:buNone/>
            </a:pPr>
            <a:endParaRPr sz="1600" dirty="0"/>
          </a:p>
        </p:txBody>
      </p:sp>
      <p:sp>
        <p:nvSpPr>
          <p:cNvPr id="146" name="Google Shape;146;g27fd5afe905_0_10"/>
          <p:cNvSpPr txBox="1">
            <a:spLocks noGrp="1"/>
          </p:cNvSpPr>
          <p:nvPr>
            <p:ph type="sldNum" idx="12"/>
          </p:nvPr>
        </p:nvSpPr>
        <p:spPr>
          <a:xfrm>
            <a:off x="194058" y="45870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36394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27fd5afe905_0_22"/>
          <p:cNvSpPr txBox="1">
            <a:spLocks noGrp="1"/>
          </p:cNvSpPr>
          <p:nvPr>
            <p:ph type="title"/>
          </p:nvPr>
        </p:nvSpPr>
        <p:spPr>
          <a:xfrm>
            <a:off x="311700" y="345774"/>
            <a:ext cx="8520600" cy="615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2811" dirty="0">
                <a:solidFill>
                  <a:srgbClr val="3C78D8"/>
                </a:solidFill>
              </a:rPr>
              <a:t>Experiments</a:t>
            </a:r>
            <a:endParaRPr sz="2811" dirty="0">
              <a:solidFill>
                <a:srgbClr val="3C78D8"/>
              </a:solidFill>
            </a:endParaRPr>
          </a:p>
          <a:p>
            <a:pPr marL="0" lvl="0" indent="0" algn="l" rtl="0">
              <a:lnSpc>
                <a:spcPct val="100000"/>
              </a:lnSpc>
              <a:spcBef>
                <a:spcPts val="0"/>
              </a:spcBef>
              <a:spcAft>
                <a:spcPts val="0"/>
              </a:spcAft>
              <a:buSzPts val="1100"/>
              <a:buNone/>
            </a:pPr>
            <a:endParaRPr sz="2811" dirty="0">
              <a:solidFill>
                <a:srgbClr val="3C78D8"/>
              </a:solidFill>
            </a:endParaRPr>
          </a:p>
          <a:p>
            <a:pPr marL="0" lvl="0" indent="0" algn="l" rtl="0">
              <a:lnSpc>
                <a:spcPct val="100000"/>
              </a:lnSpc>
              <a:spcBef>
                <a:spcPts val="0"/>
              </a:spcBef>
              <a:spcAft>
                <a:spcPts val="0"/>
              </a:spcAft>
              <a:buSzPts val="1100"/>
              <a:buNone/>
            </a:pPr>
            <a:endParaRPr sz="2811" dirty="0">
              <a:solidFill>
                <a:srgbClr val="3C78D8"/>
              </a:solidFill>
            </a:endParaRPr>
          </a:p>
          <a:p>
            <a:pPr marL="0" lvl="0" indent="0" algn="l" rtl="0">
              <a:lnSpc>
                <a:spcPct val="100000"/>
              </a:lnSpc>
              <a:spcBef>
                <a:spcPts val="0"/>
              </a:spcBef>
              <a:spcAft>
                <a:spcPts val="0"/>
              </a:spcAft>
              <a:buSzPts val="990"/>
              <a:buNone/>
            </a:pPr>
            <a:endParaRPr sz="2811" dirty="0">
              <a:solidFill>
                <a:srgbClr val="3C78D8"/>
              </a:solidFill>
            </a:endParaRPr>
          </a:p>
        </p:txBody>
      </p:sp>
      <p:sp>
        <p:nvSpPr>
          <p:cNvPr id="152" name="Google Shape;152;g27fd5afe905_0_22"/>
          <p:cNvSpPr txBox="1">
            <a:spLocks noGrp="1"/>
          </p:cNvSpPr>
          <p:nvPr>
            <p:ph type="body" idx="1"/>
          </p:nvPr>
        </p:nvSpPr>
        <p:spPr>
          <a:xfrm>
            <a:off x="194058" y="858648"/>
            <a:ext cx="8520600" cy="2031295"/>
          </a:xfrm>
          <a:prstGeom prst="rect">
            <a:avLst/>
          </a:prstGeom>
          <a:noFill/>
          <a:ln>
            <a:noFill/>
          </a:ln>
        </p:spPr>
        <p:txBody>
          <a:bodyPr spcFirstLastPara="1" wrap="square" lIns="91425" tIns="91425" rIns="91425" bIns="91425" anchor="t" anchorCtr="0">
            <a:spAutoFit/>
          </a:bodyPr>
          <a:lstStyle/>
          <a:p>
            <a:r>
              <a:rPr dirty="0"/>
              <a:t>Experiment Settings:</a:t>
            </a:r>
            <a:endParaRPr lang="en-US" dirty="0"/>
          </a:p>
          <a:p>
            <a:endParaRPr lang="en-US" sz="1600" dirty="0"/>
          </a:p>
          <a:p>
            <a:pPr marL="114300" indent="0">
              <a:buNone/>
            </a:pPr>
            <a:br>
              <a:rPr lang="en-US" dirty="0"/>
            </a:br>
            <a:r>
              <a:rPr dirty="0"/>
              <a:t> </a:t>
            </a:r>
            <a:endParaRPr lang="en-US" dirty="0"/>
          </a:p>
          <a:p>
            <a:pPr marL="114300" indent="0">
              <a:buNone/>
            </a:pPr>
            <a:endParaRPr lang="en-US" dirty="0"/>
          </a:p>
        </p:txBody>
      </p:sp>
      <p:sp>
        <p:nvSpPr>
          <p:cNvPr id="153" name="Google Shape;153;g27fd5afe905_0_22"/>
          <p:cNvSpPr txBox="1">
            <a:spLocks noGrp="1"/>
          </p:cNvSpPr>
          <p:nvPr>
            <p:ph type="sldNum" idx="12"/>
          </p:nvPr>
        </p:nvSpPr>
        <p:spPr>
          <a:xfrm>
            <a:off x="194058" y="45870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
        <p:nvSpPr>
          <p:cNvPr id="3" name="Rectangle 2">
            <a:extLst>
              <a:ext uri="{FF2B5EF4-FFF2-40B4-BE49-F238E27FC236}">
                <a16:creationId xmlns:a16="http://schemas.microsoft.com/office/drawing/2014/main" id="{95EAD5D4-42E6-1796-2229-C1E3C306C19D}"/>
              </a:ext>
            </a:extLst>
          </p:cNvPr>
          <p:cNvSpPr>
            <a:spLocks noChangeArrowheads="1"/>
          </p:cNvSpPr>
          <p:nvPr/>
        </p:nvSpPr>
        <p:spPr bwMode="auto">
          <a:xfrm>
            <a:off x="695759" y="1368415"/>
            <a:ext cx="8254183"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zh-TW" altLang="zh-TW" sz="1600" b="1" i="0" u="none" strike="noStrike" cap="none" normalizeH="0" baseline="0" dirty="0">
                <a:ln>
                  <a:noFill/>
                </a:ln>
                <a:solidFill>
                  <a:schemeClr val="tx1"/>
                </a:solidFill>
                <a:effectLst/>
                <a:latin typeface="Arial" panose="020B0604020202020204" pitchFamily="34" charset="0"/>
              </a:rPr>
              <a:t>Dataset:</a:t>
            </a:r>
            <a:endParaRPr kumimoji="0" lang="zh-TW" altLang="zh-TW"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zh-TW" altLang="zh-TW" sz="1600" b="0" i="0" u="none" strike="noStrike" cap="none" normalizeH="0" baseline="0" dirty="0">
                <a:ln>
                  <a:noFill/>
                </a:ln>
                <a:solidFill>
                  <a:schemeClr val="tx1"/>
                </a:solidFill>
                <a:effectLst/>
                <a:latin typeface="Arial" panose="020B0604020202020204" pitchFamily="34" charset="0"/>
              </a:rPr>
              <a:t>The experiments were conducted on the MVTec 3D-AD dataset</a:t>
            </a:r>
            <a:endParaRPr kumimoji="0" lang="en-US" altLang="zh-TW"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zh-TW" altLang="zh-TW" sz="1600" b="0" i="0" u="none" strike="noStrike" cap="none" normalizeH="0" baseline="0" dirty="0">
                <a:ln>
                  <a:noFill/>
                </a:ln>
                <a:solidFill>
                  <a:schemeClr val="tx1"/>
                </a:solidFill>
                <a:effectLst/>
                <a:latin typeface="Arial" panose="020B0604020202020204" pitchFamily="34" charset="0"/>
              </a:rPr>
              <a:t>The training and validation sets consist of anomaly-free samples, </a:t>
            </a:r>
            <a:endParaRPr kumimoji="0" lang="en-US" altLang="zh-TW"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zh-TW" altLang="zh-TW" sz="1600" b="0" i="0" u="none" strike="noStrike" cap="none" normalizeH="0" baseline="0" dirty="0">
                <a:ln>
                  <a:noFill/>
                </a:ln>
                <a:solidFill>
                  <a:schemeClr val="tx1"/>
                </a:solidFill>
                <a:effectLst/>
                <a:latin typeface="Arial" panose="020B0604020202020204" pitchFamily="34" charset="0"/>
              </a:rPr>
              <a:t>while the test set includes 249 normal samples and 948 anomalous samples,</a:t>
            </a:r>
            <a:endParaRPr kumimoji="0" lang="en-US" altLang="zh-TW"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zh-TW" altLang="zh-TW" sz="1600" b="0" i="0" u="none" strike="noStrike" cap="none" normalizeH="0" baseline="0" dirty="0">
                <a:ln>
                  <a:noFill/>
                </a:ln>
                <a:solidFill>
                  <a:schemeClr val="tx1"/>
                </a:solidFill>
                <a:effectLst/>
                <a:latin typeface="Arial" panose="020B0604020202020204" pitchFamily="34" charset="0"/>
              </a:rPr>
              <a:t>Each sample in the dataset includes a high-resolution point cloud and a </a:t>
            </a:r>
            <a:endParaRPr kumimoji="0" lang="en-US" altLang="zh-TW"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zh-TW" altLang="zh-TW" sz="1600" b="0" i="0" u="none" strike="noStrike" cap="none" normalizeH="0" baseline="0" dirty="0">
                <a:ln>
                  <a:noFill/>
                </a:ln>
                <a:solidFill>
                  <a:schemeClr val="tx1"/>
                </a:solidFill>
                <a:effectLst/>
                <a:latin typeface="Arial" panose="020B0604020202020204" pitchFamily="34" charset="0"/>
              </a:rPr>
              <a:t>corresponding RGB image.</a:t>
            </a:r>
            <a:endParaRPr kumimoji="0" lang="en-US" altLang="zh-TW"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zh-TW" altLang="zh-TW"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zh-TW" altLang="zh-TW" sz="1600" b="1" i="0" u="none" strike="noStrike" cap="none" normalizeH="0" baseline="0" dirty="0">
                <a:ln>
                  <a:noFill/>
                </a:ln>
                <a:solidFill>
                  <a:schemeClr val="tx1"/>
                </a:solidFill>
                <a:effectLst/>
                <a:latin typeface="Arial" panose="020B0604020202020204" pitchFamily="34" charset="0"/>
              </a:rPr>
              <a:t>Preprocessing:</a:t>
            </a:r>
            <a:endParaRPr kumimoji="0" lang="zh-TW" altLang="zh-TW"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zh-TW" sz="1600" dirty="0">
                <a:solidFill>
                  <a:schemeClr val="tx1"/>
                </a:solidFill>
                <a:latin typeface="Arial" panose="020B0604020202020204" pitchFamily="34" charset="0"/>
              </a:rPr>
              <a:t>R</a:t>
            </a:r>
            <a:r>
              <a:rPr kumimoji="0" lang="zh-TW" altLang="zh-TW" sz="1600" b="0" i="0" u="none" strike="noStrike" cap="none" normalizeH="0" baseline="0" dirty="0">
                <a:ln>
                  <a:noFill/>
                </a:ln>
                <a:solidFill>
                  <a:schemeClr val="tx1"/>
                </a:solidFill>
                <a:effectLst/>
                <a:latin typeface="Arial" panose="020B0604020202020204" pitchFamily="34" charset="0"/>
              </a:rPr>
              <a:t>emoval of the background from the point clouds using methods from the baseline BTF.</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600" b="0" i="0" u="none" strike="noStrike" cap="none" normalizeH="0" baseline="0" dirty="0">
                <a:ln>
                  <a:noFill/>
                </a:ln>
                <a:solidFill>
                  <a:schemeClr val="tx1"/>
                </a:solidFill>
                <a:effectLst/>
                <a:latin typeface="Arial" panose="020B0604020202020204" pitchFamily="34" charset="0"/>
              </a:rPr>
              <a:t>Point clouds were cropped into patches, and these were stored in </a:t>
            </a:r>
            <a:r>
              <a:rPr kumimoji="0" lang="zh-TW" altLang="zh-TW" sz="1600" b="0" i="0" u="none" strike="noStrike" cap="none" normalizeH="0" baseline="0" dirty="0">
                <a:ln>
                  <a:noFill/>
                </a:ln>
                <a:solidFill>
                  <a:schemeClr val="tx1"/>
                </a:solidFill>
                <a:effectLst/>
                <a:latin typeface="Arial Unicode MS"/>
              </a:rPr>
              <a:t>npz</a:t>
            </a:r>
            <a:r>
              <a:rPr kumimoji="0" lang="zh-TW" altLang="zh-TW" sz="1600" b="0" i="0" u="none" strike="noStrike" cap="none" normalizeH="0" baseline="0" dirty="0">
                <a:ln>
                  <a:noFill/>
                </a:ln>
                <a:solidFill>
                  <a:schemeClr val="tx1"/>
                </a:solidFill>
                <a:effectLst/>
              </a:rPr>
              <a:t> files.</a:t>
            </a:r>
            <a:endParaRPr kumimoji="0" lang="zh-TW" altLang="zh-TW"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27fd5afe905_0_22"/>
          <p:cNvSpPr txBox="1">
            <a:spLocks noGrp="1"/>
          </p:cNvSpPr>
          <p:nvPr>
            <p:ph type="title"/>
          </p:nvPr>
        </p:nvSpPr>
        <p:spPr>
          <a:xfrm>
            <a:off x="363775" y="200262"/>
            <a:ext cx="8520600" cy="615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2811" dirty="0">
                <a:solidFill>
                  <a:srgbClr val="3C78D8"/>
                </a:solidFill>
              </a:rPr>
              <a:t>Experiments</a:t>
            </a:r>
            <a:endParaRPr sz="2811" dirty="0">
              <a:solidFill>
                <a:srgbClr val="3C78D8"/>
              </a:solidFill>
            </a:endParaRPr>
          </a:p>
          <a:p>
            <a:pPr marL="0" lvl="0" indent="0" algn="l" rtl="0">
              <a:lnSpc>
                <a:spcPct val="100000"/>
              </a:lnSpc>
              <a:spcBef>
                <a:spcPts val="0"/>
              </a:spcBef>
              <a:spcAft>
                <a:spcPts val="0"/>
              </a:spcAft>
              <a:buSzPts val="1100"/>
              <a:buNone/>
            </a:pPr>
            <a:endParaRPr sz="2811" dirty="0">
              <a:solidFill>
                <a:srgbClr val="3C78D8"/>
              </a:solidFill>
            </a:endParaRPr>
          </a:p>
          <a:p>
            <a:pPr marL="0" lvl="0" indent="0" algn="l" rtl="0">
              <a:lnSpc>
                <a:spcPct val="100000"/>
              </a:lnSpc>
              <a:spcBef>
                <a:spcPts val="0"/>
              </a:spcBef>
              <a:spcAft>
                <a:spcPts val="0"/>
              </a:spcAft>
              <a:buSzPts val="1100"/>
              <a:buNone/>
            </a:pPr>
            <a:endParaRPr sz="2811" dirty="0">
              <a:solidFill>
                <a:srgbClr val="3C78D8"/>
              </a:solidFill>
            </a:endParaRPr>
          </a:p>
          <a:p>
            <a:pPr marL="0" lvl="0" indent="0" algn="l" rtl="0">
              <a:lnSpc>
                <a:spcPct val="100000"/>
              </a:lnSpc>
              <a:spcBef>
                <a:spcPts val="0"/>
              </a:spcBef>
              <a:spcAft>
                <a:spcPts val="0"/>
              </a:spcAft>
              <a:buSzPts val="990"/>
              <a:buNone/>
            </a:pPr>
            <a:endParaRPr sz="2811" dirty="0">
              <a:solidFill>
                <a:srgbClr val="3C78D8"/>
              </a:solidFill>
            </a:endParaRPr>
          </a:p>
        </p:txBody>
      </p:sp>
      <p:sp>
        <p:nvSpPr>
          <p:cNvPr id="152" name="Google Shape;152;g27fd5afe905_0_22"/>
          <p:cNvSpPr txBox="1">
            <a:spLocks noGrp="1"/>
          </p:cNvSpPr>
          <p:nvPr>
            <p:ph type="body" idx="1"/>
          </p:nvPr>
        </p:nvSpPr>
        <p:spPr>
          <a:xfrm>
            <a:off x="623400" y="815862"/>
            <a:ext cx="8520600" cy="5386060"/>
          </a:xfrm>
          <a:prstGeom prst="rect">
            <a:avLst/>
          </a:prstGeom>
          <a:noFill/>
          <a:ln>
            <a:noFill/>
          </a:ln>
        </p:spPr>
        <p:txBody>
          <a:bodyPr spcFirstLastPara="1" wrap="square" lIns="91425" tIns="91425" rIns="91425" bIns="91425" anchor="t" anchorCtr="0">
            <a:spAutoFit/>
          </a:bodyPr>
          <a:lstStyle/>
          <a:p>
            <a:pPr marL="114300" indent="0">
              <a:buNone/>
            </a:pPr>
            <a:endParaRPr lang="en-US" dirty="0"/>
          </a:p>
          <a:p>
            <a:pPr>
              <a:buFont typeface="Wingdings" panose="05000000000000000000" pitchFamily="2" charset="2"/>
              <a:buChar char="Ø"/>
            </a:pPr>
            <a:r>
              <a:rPr kumimoji="0" lang="zh-TW" altLang="zh-TW" sz="1400" b="1" i="0" u="none" strike="noStrike" cap="none" normalizeH="0" baseline="0" dirty="0">
                <a:ln>
                  <a:noFill/>
                </a:ln>
                <a:solidFill>
                  <a:schemeClr val="tx1"/>
                </a:solidFill>
                <a:effectLst/>
                <a:latin typeface="Arial" panose="020B0604020202020204" pitchFamily="34" charset="0"/>
              </a:rPr>
              <a:t>Local Patches</a:t>
            </a:r>
            <a:r>
              <a:rPr kumimoji="0" lang="en-US" altLang="zh-TW" sz="1400" b="1" i="0" u="none" strike="noStrike" cap="none" normalizeH="0" baseline="0" dirty="0">
                <a:ln>
                  <a:noFill/>
                </a:ln>
                <a:solidFill>
                  <a:schemeClr val="tx1"/>
                </a:solidFill>
                <a:effectLst/>
                <a:latin typeface="Arial" panose="020B0604020202020204" pitchFamily="34" charset="0"/>
              </a:rPr>
              <a:t>:</a:t>
            </a:r>
          </a:p>
          <a:p>
            <a:pPr marL="114300" indent="0">
              <a:buNone/>
            </a:pPr>
            <a:r>
              <a:rPr kumimoji="0" lang="zh-TW" altLang="zh-TW" sz="1400" b="0" i="0" u="none" strike="noStrike" cap="none" normalizeH="0" baseline="0" dirty="0">
                <a:ln>
                  <a:noFill/>
                </a:ln>
                <a:solidFill>
                  <a:schemeClr val="tx1"/>
                </a:solidFill>
                <a:effectLst/>
                <a:latin typeface="Arial" panose="020B0604020202020204" pitchFamily="34" charset="0"/>
              </a:rPr>
              <a:t>The method divides the entire point cloud into local patches to model local structures.</a:t>
            </a:r>
            <a:endParaRPr kumimoji="0" lang="en-US" altLang="zh-TW" sz="1400" b="0" i="0" u="none" strike="noStrike" cap="none" normalizeH="0" baseline="0" dirty="0">
              <a:ln>
                <a:noFill/>
              </a:ln>
              <a:solidFill>
                <a:schemeClr val="tx1"/>
              </a:solidFill>
              <a:effectLst/>
              <a:latin typeface="Arial" panose="020B0604020202020204" pitchFamily="34" charset="0"/>
            </a:endParaRPr>
          </a:p>
          <a:p>
            <a:pPr marL="114300" indent="0">
              <a:buNone/>
            </a:pPr>
            <a:r>
              <a:rPr kumimoji="0" lang="zh-TW" altLang="zh-TW" sz="1400" b="0" i="0" u="none" strike="noStrike" cap="none" normalizeH="0" baseline="0" dirty="0">
                <a:ln>
                  <a:noFill/>
                </a:ln>
                <a:solidFill>
                  <a:schemeClr val="tx1"/>
                </a:solidFill>
                <a:effectLst/>
                <a:latin typeface="Arial" panose="020B0604020202020204" pitchFamily="34" charset="0"/>
              </a:rPr>
              <a:t>Farthest Point Sampling (FPS) was used to sample points from the original point cloud, followed by </a:t>
            </a:r>
            <a:r>
              <a:rPr kumimoji="0" lang="en-US" altLang="zh-TW" sz="1400" b="0" i="0" u="none" strike="noStrike" cap="none" normalizeH="0" baseline="0" dirty="0">
                <a:ln>
                  <a:noFill/>
                </a:ln>
                <a:solidFill>
                  <a:schemeClr val="tx1"/>
                </a:solidFill>
                <a:effectLst/>
                <a:latin typeface="Arial" panose="020B0604020202020204" pitchFamily="34" charset="0"/>
              </a:rPr>
              <a:t>        </a:t>
            </a:r>
            <a:r>
              <a:rPr kumimoji="0" lang="zh-TW" altLang="zh-TW" sz="1400" b="0" i="0" u="none" strike="noStrike" cap="none" normalizeH="0" baseline="0" dirty="0">
                <a:ln>
                  <a:noFill/>
                </a:ln>
                <a:solidFill>
                  <a:schemeClr val="tx1"/>
                </a:solidFill>
                <a:effectLst/>
                <a:latin typeface="Arial" panose="020B0604020202020204" pitchFamily="34" charset="0"/>
              </a:rPr>
              <a:t>the identification of K-nearest neighbors within the receptive field to form local patches.</a:t>
            </a:r>
            <a:endParaRPr kumimoji="0" lang="en-US" altLang="zh-TW" sz="1400" b="0" i="0" u="none" strike="noStrike" cap="none" normalizeH="0" baseline="0" dirty="0">
              <a:ln>
                <a:noFill/>
              </a:ln>
              <a:solidFill>
                <a:schemeClr val="tx1"/>
              </a:solidFill>
              <a:effectLst/>
              <a:latin typeface="Arial" panose="020B0604020202020204" pitchFamily="34" charset="0"/>
            </a:endParaRPr>
          </a:p>
          <a:p>
            <a:pPr marL="114300" indent="0">
              <a:buNone/>
            </a:pPr>
            <a:r>
              <a:rPr kumimoji="0" lang="zh-TW" altLang="zh-TW" sz="1400" b="0" i="0" u="none" strike="noStrike" cap="none" normalizeH="0" baseline="0" dirty="0">
                <a:ln>
                  <a:noFill/>
                </a:ln>
                <a:solidFill>
                  <a:schemeClr val="tx1"/>
                </a:solidFill>
                <a:effectLst/>
                <a:latin typeface="Arial" panose="020B0604020202020204" pitchFamily="34" charset="0"/>
              </a:rPr>
              <a:t>The patches may overlap, with adjustments made to ensure comprehensive coverage of the original point cloud.</a:t>
            </a:r>
            <a:endParaRPr kumimoji="0" lang="en-US" altLang="zh-TW" sz="1400" b="0" i="0" u="none" strike="noStrike" cap="none" normalizeH="0" baseline="0" dirty="0">
              <a:ln>
                <a:noFill/>
              </a:ln>
              <a:solidFill>
                <a:schemeClr val="tx1"/>
              </a:solidFill>
              <a:effectLst/>
              <a:latin typeface="Arial" panose="020B0604020202020204" pitchFamily="34" charset="0"/>
            </a:endParaRPr>
          </a:p>
          <a:p>
            <a:pPr marL="114300" indent="0">
              <a:buNone/>
            </a:pPr>
            <a:endParaRPr kumimoji="0" lang="en-US" altLang="zh-TW" sz="1400" b="0" i="0" u="none" strike="noStrike" cap="none" normalizeH="0" baseline="0" dirty="0">
              <a:ln>
                <a:noFill/>
              </a:ln>
              <a:solidFill>
                <a:schemeClr val="tx1"/>
              </a:solidFill>
              <a:effectLst/>
              <a:latin typeface="Arial" panose="020B0604020202020204" pitchFamily="34" charset="0"/>
            </a:endParaRPr>
          </a:p>
          <a:p>
            <a:pPr>
              <a:buFont typeface="Wingdings" panose="05000000000000000000" pitchFamily="2" charset="2"/>
              <a:buChar char="Ø"/>
            </a:pPr>
            <a:r>
              <a:rPr kumimoji="0" lang="zh-TW" altLang="zh-TW" sz="1400" b="1" i="0" u="none" strike="noStrike" cap="none" normalizeH="0" baseline="0" dirty="0">
                <a:ln>
                  <a:noFill/>
                </a:ln>
                <a:solidFill>
                  <a:schemeClr val="tx1"/>
                </a:solidFill>
                <a:effectLst/>
                <a:latin typeface="Arial" panose="020B0604020202020204" pitchFamily="34" charset="0"/>
              </a:rPr>
              <a:t>Parameter Settings:</a:t>
            </a:r>
            <a:endParaRPr lang="en-US" altLang="zh-TW" sz="1400" dirty="0">
              <a:solidFill>
                <a:schemeClr val="tx1"/>
              </a:solidFill>
              <a:latin typeface="Arial" panose="020B0604020202020204" pitchFamily="34" charset="0"/>
            </a:endParaRPr>
          </a:p>
          <a:p>
            <a:pPr marL="114300" indent="0">
              <a:buNone/>
            </a:pPr>
            <a:r>
              <a:rPr kumimoji="0" lang="zh-TW" altLang="zh-TW" sz="1400" b="0" i="0" u="none" strike="noStrike" cap="none" normalizeH="0" baseline="0" dirty="0">
                <a:ln>
                  <a:noFill/>
                </a:ln>
                <a:solidFill>
                  <a:schemeClr val="tx1"/>
                </a:solidFill>
                <a:effectLst/>
                <a:latin typeface="Arial" panose="020B0604020202020204" pitchFamily="34" charset="0"/>
              </a:rPr>
              <a:t>Each point cloud was divided into overlapping 3D local patches, with each patch containing 500 points.</a:t>
            </a:r>
            <a:endParaRPr kumimoji="0" lang="en-US" altLang="zh-TW" sz="1400" b="0" i="0" u="none" strike="noStrike" cap="none" normalizeH="0" baseline="0" dirty="0">
              <a:ln>
                <a:noFill/>
              </a:ln>
              <a:solidFill>
                <a:schemeClr val="tx1"/>
              </a:solidFill>
              <a:effectLst/>
              <a:latin typeface="Arial" panose="020B0604020202020204" pitchFamily="34" charset="0"/>
            </a:endParaRPr>
          </a:p>
          <a:p>
            <a:pPr marL="114300" indent="0">
              <a:buNone/>
            </a:pPr>
            <a:r>
              <a:rPr kumimoji="0" lang="zh-TW" altLang="zh-TW" sz="1400" b="0" i="0" u="none" strike="noStrike" cap="none" normalizeH="0" baseline="0" dirty="0">
                <a:ln>
                  <a:noFill/>
                </a:ln>
                <a:solidFill>
                  <a:schemeClr val="tx1"/>
                </a:solidFill>
                <a:effectLst/>
                <a:latin typeface="Arial" panose="020B0604020202020204" pitchFamily="34" charset="0"/>
              </a:rPr>
              <a:t>An overlapping ratio of 10 was used, resulting in approximately 150 local patches for a typical point cloud of 7,500 points.</a:t>
            </a:r>
            <a:endParaRPr kumimoji="0" lang="en-US" altLang="zh-TW" sz="1400" b="0" i="0" u="none" strike="noStrike" cap="none" normalizeH="0" baseline="0" dirty="0">
              <a:ln>
                <a:noFill/>
              </a:ln>
              <a:solidFill>
                <a:schemeClr val="tx1"/>
              </a:solidFill>
              <a:effectLst/>
              <a:latin typeface="Arial" panose="020B0604020202020204" pitchFamily="34" charset="0"/>
            </a:endParaRPr>
          </a:p>
          <a:p>
            <a:pPr marL="114300" indent="0">
              <a:buNone/>
            </a:pPr>
            <a:r>
              <a:rPr kumimoji="0" lang="zh-TW" altLang="zh-TW" sz="1400" b="0" i="0" u="none" strike="noStrike" cap="none" normalizeH="0" baseline="0" dirty="0">
                <a:ln>
                  <a:noFill/>
                </a:ln>
                <a:solidFill>
                  <a:schemeClr val="tx1"/>
                </a:solidFill>
                <a:effectLst/>
                <a:latin typeface="Arial" panose="020B0604020202020204" pitchFamily="34" charset="0"/>
              </a:rPr>
              <a:t>For training PointNet and the NIF model, 20 query points were sampled around each real point.</a:t>
            </a:r>
            <a:endParaRPr kumimoji="0" lang="en-US" altLang="zh-TW" sz="1400" b="0" i="0" u="none" strike="noStrike" cap="none" normalizeH="0" baseline="0" dirty="0">
              <a:ln>
                <a:noFill/>
              </a:ln>
              <a:solidFill>
                <a:schemeClr val="tx1"/>
              </a:solidFill>
              <a:effectLst/>
              <a:latin typeface="Arial" panose="020B0604020202020204" pitchFamily="34" charset="0"/>
            </a:endParaRPr>
          </a:p>
          <a:p>
            <a:pPr marL="114300" indent="0">
              <a:buNone/>
            </a:pPr>
            <a:r>
              <a:rPr kumimoji="0" lang="zh-TW" altLang="zh-TW" sz="1400" b="0" i="0" u="none" strike="noStrike" cap="none" normalizeH="0" baseline="0" dirty="0">
                <a:ln>
                  <a:noFill/>
                </a:ln>
                <a:solidFill>
                  <a:schemeClr val="tx1"/>
                </a:solidFill>
                <a:effectLst/>
                <a:latin typeface="Arial" panose="020B0604020202020204" pitchFamily="34" charset="0"/>
              </a:rPr>
              <a:t>The learning rate was set to 0.0001, and the batch size was set to 32, achieving efficient convergence</a:t>
            </a:r>
          </a:p>
          <a:p>
            <a:endParaRPr lang="en-US" dirty="0"/>
          </a:p>
          <a:p>
            <a:pPr marL="114300" indent="0">
              <a:buNone/>
            </a:pPr>
            <a:br>
              <a:rPr lang="en-US" dirty="0"/>
            </a:br>
            <a:r>
              <a:rPr dirty="0"/>
              <a:t> </a:t>
            </a:r>
            <a:endParaRPr lang="en-US" dirty="0"/>
          </a:p>
          <a:p>
            <a:endParaRPr lang="en-US" dirty="0"/>
          </a:p>
          <a:p>
            <a:r>
              <a:rPr dirty="0"/>
              <a:t>Main Experiments:</a:t>
            </a:r>
          </a:p>
        </p:txBody>
      </p:sp>
      <p:sp>
        <p:nvSpPr>
          <p:cNvPr id="153" name="Google Shape;153;g27fd5afe905_0_22"/>
          <p:cNvSpPr txBox="1">
            <a:spLocks noGrp="1"/>
          </p:cNvSpPr>
          <p:nvPr>
            <p:ph type="sldNum" idx="12"/>
          </p:nvPr>
        </p:nvSpPr>
        <p:spPr>
          <a:xfrm>
            <a:off x="194058" y="45870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
        <p:nvSpPr>
          <p:cNvPr id="3" name="文字方塊 2">
            <a:extLst>
              <a:ext uri="{FF2B5EF4-FFF2-40B4-BE49-F238E27FC236}">
                <a16:creationId xmlns:a16="http://schemas.microsoft.com/office/drawing/2014/main" id="{6168E3AA-C729-7820-DBBF-ECD32BD124FF}"/>
              </a:ext>
            </a:extLst>
          </p:cNvPr>
          <p:cNvSpPr txBox="1"/>
          <p:nvPr/>
        </p:nvSpPr>
        <p:spPr>
          <a:xfrm>
            <a:off x="259625" y="748997"/>
            <a:ext cx="4572000" cy="492443"/>
          </a:xfrm>
          <a:prstGeom prst="rect">
            <a:avLst/>
          </a:prstGeom>
          <a:noFill/>
        </p:spPr>
        <p:txBody>
          <a:bodyPr wrap="square">
            <a:spAutoFit/>
          </a:bodyPr>
          <a:lstStyle/>
          <a:p>
            <a:pPr marL="457200" marR="0" lvl="0" indent="-342900" algn="l" defTabSz="914400" rtl="0" eaLnBrk="1" fontAlgn="auto" latinLnBrk="0" hangingPunct="1">
              <a:lnSpc>
                <a:spcPct val="100000"/>
              </a:lnSpc>
              <a:spcBef>
                <a:spcPts val="0"/>
              </a:spcBef>
              <a:spcAft>
                <a:spcPts val="0"/>
              </a:spcAft>
              <a:buClr>
                <a:srgbClr val="D34817"/>
              </a:buClr>
              <a:buSzPts val="1800"/>
              <a:buFont typeface="Noto Sans"/>
              <a:buChar char="●"/>
              <a:tabLst/>
              <a:defRPr/>
            </a:pPr>
            <a:r>
              <a:rPr kumimoji="0" lang="af-ZA" altLang="zh-TW" sz="2600" b="0" i="0" u="none" strike="noStrike" kern="0" cap="none" spc="0" normalizeH="0" baseline="0" noProof="0" dirty="0">
                <a:ln>
                  <a:noFill/>
                </a:ln>
                <a:solidFill>
                  <a:srgbClr val="000000"/>
                </a:solidFill>
                <a:effectLst/>
                <a:uLnTx/>
                <a:uFillTx/>
                <a:latin typeface="Calibri"/>
                <a:ea typeface="Calibri"/>
                <a:cs typeface="Calibri"/>
                <a:sym typeface="Calibri"/>
              </a:rPr>
              <a:t>Experiment Settings:</a:t>
            </a:r>
          </a:p>
        </p:txBody>
      </p:sp>
    </p:spTree>
    <p:extLst>
      <p:ext uri="{BB962C8B-B14F-4D97-AF65-F5344CB8AC3E}">
        <p14:creationId xmlns:p14="http://schemas.microsoft.com/office/powerpoint/2010/main" val="1025916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27fd5afe905_0_22"/>
          <p:cNvSpPr txBox="1">
            <a:spLocks noGrp="1"/>
          </p:cNvSpPr>
          <p:nvPr>
            <p:ph type="title"/>
          </p:nvPr>
        </p:nvSpPr>
        <p:spPr>
          <a:xfrm>
            <a:off x="363775" y="445025"/>
            <a:ext cx="8520600" cy="615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2811" dirty="0">
                <a:solidFill>
                  <a:srgbClr val="3C78D8"/>
                </a:solidFill>
              </a:rPr>
              <a:t>Experiments</a:t>
            </a:r>
            <a:endParaRPr sz="2811" dirty="0">
              <a:solidFill>
                <a:srgbClr val="3C78D8"/>
              </a:solidFill>
            </a:endParaRPr>
          </a:p>
          <a:p>
            <a:pPr marL="0" lvl="0" indent="0" algn="l" rtl="0">
              <a:lnSpc>
                <a:spcPct val="100000"/>
              </a:lnSpc>
              <a:spcBef>
                <a:spcPts val="0"/>
              </a:spcBef>
              <a:spcAft>
                <a:spcPts val="0"/>
              </a:spcAft>
              <a:buSzPts val="1100"/>
              <a:buNone/>
            </a:pPr>
            <a:endParaRPr sz="2811" dirty="0">
              <a:solidFill>
                <a:srgbClr val="3C78D8"/>
              </a:solidFill>
            </a:endParaRPr>
          </a:p>
          <a:p>
            <a:pPr marL="0" lvl="0" indent="0" algn="l" rtl="0">
              <a:lnSpc>
                <a:spcPct val="100000"/>
              </a:lnSpc>
              <a:spcBef>
                <a:spcPts val="0"/>
              </a:spcBef>
              <a:spcAft>
                <a:spcPts val="0"/>
              </a:spcAft>
              <a:buSzPts val="1100"/>
              <a:buNone/>
            </a:pPr>
            <a:endParaRPr sz="2811" dirty="0">
              <a:solidFill>
                <a:srgbClr val="3C78D8"/>
              </a:solidFill>
            </a:endParaRPr>
          </a:p>
          <a:p>
            <a:pPr marL="0" lvl="0" indent="0" algn="l" rtl="0">
              <a:lnSpc>
                <a:spcPct val="100000"/>
              </a:lnSpc>
              <a:spcBef>
                <a:spcPts val="0"/>
              </a:spcBef>
              <a:spcAft>
                <a:spcPts val="0"/>
              </a:spcAft>
              <a:buSzPts val="990"/>
              <a:buNone/>
            </a:pPr>
            <a:endParaRPr sz="2811" dirty="0">
              <a:solidFill>
                <a:srgbClr val="3C78D8"/>
              </a:solidFill>
            </a:endParaRPr>
          </a:p>
        </p:txBody>
      </p:sp>
      <p:sp>
        <p:nvSpPr>
          <p:cNvPr id="152" name="Google Shape;152;g27fd5afe905_0_22"/>
          <p:cNvSpPr txBox="1">
            <a:spLocks noGrp="1"/>
          </p:cNvSpPr>
          <p:nvPr>
            <p:ph type="body" idx="1"/>
          </p:nvPr>
        </p:nvSpPr>
        <p:spPr>
          <a:xfrm>
            <a:off x="259625" y="939768"/>
            <a:ext cx="8520600" cy="584745"/>
          </a:xfrm>
          <a:prstGeom prst="rect">
            <a:avLst/>
          </a:prstGeom>
          <a:noFill/>
          <a:ln>
            <a:noFill/>
          </a:ln>
        </p:spPr>
        <p:txBody>
          <a:bodyPr spcFirstLastPara="1" wrap="square" lIns="91425" tIns="91425" rIns="91425" bIns="91425" anchor="t" anchorCtr="0">
            <a:spAutoFit/>
          </a:bodyPr>
          <a:lstStyle/>
          <a:p>
            <a:r>
              <a:rPr dirty="0"/>
              <a:t>Experiment </a:t>
            </a:r>
            <a:r>
              <a:rPr lang="en-US" dirty="0"/>
              <a:t>Results:</a:t>
            </a:r>
          </a:p>
        </p:txBody>
      </p:sp>
      <p:sp>
        <p:nvSpPr>
          <p:cNvPr id="153" name="Google Shape;153;g27fd5afe905_0_22"/>
          <p:cNvSpPr txBox="1">
            <a:spLocks noGrp="1"/>
          </p:cNvSpPr>
          <p:nvPr>
            <p:ph type="sldNum" idx="12"/>
          </p:nvPr>
        </p:nvSpPr>
        <p:spPr>
          <a:xfrm>
            <a:off x="194058" y="45870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pic>
        <p:nvPicPr>
          <p:cNvPr id="3" name="圖片 2">
            <a:extLst>
              <a:ext uri="{FF2B5EF4-FFF2-40B4-BE49-F238E27FC236}">
                <a16:creationId xmlns:a16="http://schemas.microsoft.com/office/drawing/2014/main" id="{A4D675C8-EAEC-E0FD-8058-3DED2CC4B773}"/>
              </a:ext>
            </a:extLst>
          </p:cNvPr>
          <p:cNvPicPr>
            <a:picLocks noChangeAspect="1"/>
          </p:cNvPicPr>
          <p:nvPr/>
        </p:nvPicPr>
        <p:blipFill>
          <a:blip r:embed="rId3"/>
          <a:stretch>
            <a:fillRect/>
          </a:stretch>
        </p:blipFill>
        <p:spPr>
          <a:xfrm>
            <a:off x="742758" y="1371601"/>
            <a:ext cx="6461606" cy="3462115"/>
          </a:xfrm>
          <a:prstGeom prst="rect">
            <a:avLst/>
          </a:prstGeom>
        </p:spPr>
      </p:pic>
    </p:spTree>
    <p:extLst>
      <p:ext uri="{BB962C8B-B14F-4D97-AF65-F5344CB8AC3E}">
        <p14:creationId xmlns:p14="http://schemas.microsoft.com/office/powerpoint/2010/main" val="1865883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27fd5afe905_0_22"/>
          <p:cNvSpPr txBox="1">
            <a:spLocks noGrp="1"/>
          </p:cNvSpPr>
          <p:nvPr>
            <p:ph type="title"/>
          </p:nvPr>
        </p:nvSpPr>
        <p:spPr>
          <a:xfrm>
            <a:off x="363775" y="445025"/>
            <a:ext cx="8520600" cy="615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2811" dirty="0">
              <a:solidFill>
                <a:srgbClr val="3C78D8"/>
              </a:solidFill>
            </a:endParaRPr>
          </a:p>
          <a:p>
            <a:pPr marL="0" lvl="0" indent="0" algn="l" rtl="0">
              <a:lnSpc>
                <a:spcPct val="100000"/>
              </a:lnSpc>
              <a:spcBef>
                <a:spcPts val="0"/>
              </a:spcBef>
              <a:spcAft>
                <a:spcPts val="0"/>
              </a:spcAft>
              <a:buSzPts val="1100"/>
              <a:buNone/>
            </a:pPr>
            <a:endParaRPr sz="2811" dirty="0">
              <a:solidFill>
                <a:srgbClr val="3C78D8"/>
              </a:solidFill>
            </a:endParaRPr>
          </a:p>
          <a:p>
            <a:pPr marL="0" lvl="0" indent="0" algn="l" rtl="0">
              <a:lnSpc>
                <a:spcPct val="100000"/>
              </a:lnSpc>
              <a:spcBef>
                <a:spcPts val="0"/>
              </a:spcBef>
              <a:spcAft>
                <a:spcPts val="0"/>
              </a:spcAft>
              <a:buSzPts val="990"/>
              <a:buNone/>
            </a:pPr>
            <a:endParaRPr sz="2811" dirty="0">
              <a:solidFill>
                <a:srgbClr val="3C78D8"/>
              </a:solidFill>
            </a:endParaRPr>
          </a:p>
        </p:txBody>
      </p:sp>
      <p:sp>
        <p:nvSpPr>
          <p:cNvPr id="153" name="Google Shape;153;g27fd5afe905_0_22"/>
          <p:cNvSpPr txBox="1">
            <a:spLocks noGrp="1"/>
          </p:cNvSpPr>
          <p:nvPr>
            <p:ph type="sldNum" idx="12"/>
          </p:nvPr>
        </p:nvSpPr>
        <p:spPr>
          <a:xfrm>
            <a:off x="194058" y="45870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pic>
        <p:nvPicPr>
          <p:cNvPr id="7" name="圖片 6">
            <a:extLst>
              <a:ext uri="{FF2B5EF4-FFF2-40B4-BE49-F238E27FC236}">
                <a16:creationId xmlns:a16="http://schemas.microsoft.com/office/drawing/2014/main" id="{A8D2C5CC-D4E0-0C8C-6B13-67B0DFB890EB}"/>
              </a:ext>
            </a:extLst>
          </p:cNvPr>
          <p:cNvPicPr>
            <a:picLocks noChangeAspect="1"/>
          </p:cNvPicPr>
          <p:nvPr/>
        </p:nvPicPr>
        <p:blipFill>
          <a:blip r:embed="rId3"/>
          <a:stretch>
            <a:fillRect/>
          </a:stretch>
        </p:blipFill>
        <p:spPr>
          <a:xfrm>
            <a:off x="696246" y="1418327"/>
            <a:ext cx="4928699" cy="3056248"/>
          </a:xfrm>
          <a:prstGeom prst="rect">
            <a:avLst/>
          </a:prstGeom>
        </p:spPr>
      </p:pic>
      <p:sp>
        <p:nvSpPr>
          <p:cNvPr id="10" name="Google Shape;151;g27fd5afe905_0_22">
            <a:extLst>
              <a:ext uri="{FF2B5EF4-FFF2-40B4-BE49-F238E27FC236}">
                <a16:creationId xmlns:a16="http://schemas.microsoft.com/office/drawing/2014/main" id="{0E898BC4-CFE8-76E7-37A3-64BB040E8044}"/>
              </a:ext>
            </a:extLst>
          </p:cNvPr>
          <p:cNvSpPr txBox="1">
            <a:spLocks/>
          </p:cNvSpPr>
          <p:nvPr/>
        </p:nvSpPr>
        <p:spPr>
          <a:xfrm>
            <a:off x="468408" y="308947"/>
            <a:ext cx="8520600" cy="615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000"/>
              <a:buFont typeface="Calibri"/>
              <a:buNone/>
              <a:defRPr sz="2800" b="1" i="0" u="none" strike="noStrike" cap="none">
                <a:solidFill>
                  <a:srgbClr val="0070C0"/>
                </a:solidFill>
                <a:latin typeface="Calibri"/>
                <a:ea typeface="Calibri"/>
                <a:cs typeface="Calibri"/>
                <a:sym typeface="Calibri"/>
              </a:defRPr>
            </a:lvl1pPr>
            <a:lvl2pPr marR="0" lvl="1" algn="l" rtl="0">
              <a:lnSpc>
                <a:spcPct val="100000"/>
              </a:lnSpc>
              <a:spcBef>
                <a:spcPts val="0"/>
              </a:spcBef>
              <a:spcAft>
                <a:spcPts val="0"/>
              </a:spcAft>
              <a:buClr>
                <a:schemeClr val="accent6"/>
              </a:buClr>
              <a:buSzPts val="2800"/>
              <a:buFont typeface="Arial"/>
              <a:buNone/>
              <a:defRPr sz="2800" b="0" i="0" u="none" strike="noStrike" cap="none">
                <a:solidFill>
                  <a:schemeClr val="accent6"/>
                </a:solidFill>
                <a:latin typeface="Arial"/>
                <a:ea typeface="Arial"/>
                <a:cs typeface="Arial"/>
                <a:sym typeface="Arial"/>
              </a:defRPr>
            </a:lvl2pPr>
            <a:lvl3pPr marR="0" lvl="2" algn="l" rtl="0">
              <a:lnSpc>
                <a:spcPct val="100000"/>
              </a:lnSpc>
              <a:spcBef>
                <a:spcPts val="0"/>
              </a:spcBef>
              <a:spcAft>
                <a:spcPts val="0"/>
              </a:spcAft>
              <a:buClr>
                <a:schemeClr val="accent6"/>
              </a:buClr>
              <a:buSzPts val="2800"/>
              <a:buFont typeface="Arial"/>
              <a:buNone/>
              <a:defRPr sz="2800" b="0" i="0" u="none" strike="noStrike" cap="none">
                <a:solidFill>
                  <a:schemeClr val="accent6"/>
                </a:solidFill>
                <a:latin typeface="Arial"/>
                <a:ea typeface="Arial"/>
                <a:cs typeface="Arial"/>
                <a:sym typeface="Arial"/>
              </a:defRPr>
            </a:lvl3pPr>
            <a:lvl4pPr marR="0" lvl="3" algn="l" rtl="0">
              <a:lnSpc>
                <a:spcPct val="100000"/>
              </a:lnSpc>
              <a:spcBef>
                <a:spcPts val="0"/>
              </a:spcBef>
              <a:spcAft>
                <a:spcPts val="0"/>
              </a:spcAft>
              <a:buClr>
                <a:schemeClr val="accent6"/>
              </a:buClr>
              <a:buSzPts val="2800"/>
              <a:buFont typeface="Arial"/>
              <a:buNone/>
              <a:defRPr sz="2800" b="0" i="0" u="none" strike="noStrike" cap="none">
                <a:solidFill>
                  <a:schemeClr val="accent6"/>
                </a:solidFill>
                <a:latin typeface="Arial"/>
                <a:ea typeface="Arial"/>
                <a:cs typeface="Arial"/>
                <a:sym typeface="Arial"/>
              </a:defRPr>
            </a:lvl4pPr>
            <a:lvl5pPr marR="0" lvl="4" algn="l" rtl="0">
              <a:lnSpc>
                <a:spcPct val="100000"/>
              </a:lnSpc>
              <a:spcBef>
                <a:spcPts val="0"/>
              </a:spcBef>
              <a:spcAft>
                <a:spcPts val="0"/>
              </a:spcAft>
              <a:buClr>
                <a:schemeClr val="accent6"/>
              </a:buClr>
              <a:buSzPts val="2800"/>
              <a:buFont typeface="Arial"/>
              <a:buNone/>
              <a:defRPr sz="2800" b="0" i="0" u="none" strike="noStrike" cap="none">
                <a:solidFill>
                  <a:schemeClr val="accent6"/>
                </a:solidFill>
                <a:latin typeface="Arial"/>
                <a:ea typeface="Arial"/>
                <a:cs typeface="Arial"/>
                <a:sym typeface="Arial"/>
              </a:defRPr>
            </a:lvl5pPr>
            <a:lvl6pPr marR="0" lvl="5" algn="l" rtl="0">
              <a:lnSpc>
                <a:spcPct val="100000"/>
              </a:lnSpc>
              <a:spcBef>
                <a:spcPts val="0"/>
              </a:spcBef>
              <a:spcAft>
                <a:spcPts val="0"/>
              </a:spcAft>
              <a:buClr>
                <a:schemeClr val="accent6"/>
              </a:buClr>
              <a:buSzPts val="2800"/>
              <a:buFont typeface="Arial"/>
              <a:buNone/>
              <a:defRPr sz="2800" b="0" i="0" u="none" strike="noStrike" cap="none">
                <a:solidFill>
                  <a:schemeClr val="accent6"/>
                </a:solidFill>
                <a:latin typeface="Arial"/>
                <a:ea typeface="Arial"/>
                <a:cs typeface="Arial"/>
                <a:sym typeface="Arial"/>
              </a:defRPr>
            </a:lvl6pPr>
            <a:lvl7pPr marR="0" lvl="6" algn="l" rtl="0">
              <a:lnSpc>
                <a:spcPct val="100000"/>
              </a:lnSpc>
              <a:spcBef>
                <a:spcPts val="0"/>
              </a:spcBef>
              <a:spcAft>
                <a:spcPts val="0"/>
              </a:spcAft>
              <a:buClr>
                <a:schemeClr val="accent6"/>
              </a:buClr>
              <a:buSzPts val="2800"/>
              <a:buFont typeface="Arial"/>
              <a:buNone/>
              <a:defRPr sz="2800" b="0" i="0" u="none" strike="noStrike" cap="none">
                <a:solidFill>
                  <a:schemeClr val="accent6"/>
                </a:solidFill>
                <a:latin typeface="Arial"/>
                <a:ea typeface="Arial"/>
                <a:cs typeface="Arial"/>
                <a:sym typeface="Arial"/>
              </a:defRPr>
            </a:lvl7pPr>
            <a:lvl8pPr marR="0" lvl="7" algn="l" rtl="0">
              <a:lnSpc>
                <a:spcPct val="100000"/>
              </a:lnSpc>
              <a:spcBef>
                <a:spcPts val="0"/>
              </a:spcBef>
              <a:spcAft>
                <a:spcPts val="0"/>
              </a:spcAft>
              <a:buClr>
                <a:schemeClr val="accent6"/>
              </a:buClr>
              <a:buSzPts val="2800"/>
              <a:buFont typeface="Arial"/>
              <a:buNone/>
              <a:defRPr sz="2800" b="0" i="0" u="none" strike="noStrike" cap="none">
                <a:solidFill>
                  <a:schemeClr val="accent6"/>
                </a:solidFill>
                <a:latin typeface="Arial"/>
                <a:ea typeface="Arial"/>
                <a:cs typeface="Arial"/>
                <a:sym typeface="Arial"/>
              </a:defRPr>
            </a:lvl8pPr>
            <a:lvl9pPr marR="0" lvl="8" algn="l" rtl="0">
              <a:lnSpc>
                <a:spcPct val="100000"/>
              </a:lnSpc>
              <a:spcBef>
                <a:spcPts val="0"/>
              </a:spcBef>
              <a:spcAft>
                <a:spcPts val="0"/>
              </a:spcAft>
              <a:buClr>
                <a:schemeClr val="accent6"/>
              </a:buClr>
              <a:buSzPts val="2800"/>
              <a:buFont typeface="Arial"/>
              <a:buNone/>
              <a:defRPr sz="2800" b="0" i="0" u="none" strike="noStrike" cap="none">
                <a:solidFill>
                  <a:schemeClr val="accent6"/>
                </a:solidFill>
                <a:latin typeface="Arial"/>
                <a:ea typeface="Arial"/>
                <a:cs typeface="Arial"/>
                <a:sym typeface="Arial"/>
              </a:defRPr>
            </a:lvl9pPr>
          </a:lstStyle>
          <a:p>
            <a:pPr>
              <a:buSzPts val="1100"/>
            </a:pPr>
            <a:r>
              <a:rPr lang="en" sz="2811" dirty="0">
                <a:solidFill>
                  <a:srgbClr val="3C78D8"/>
                </a:solidFill>
              </a:rPr>
              <a:t>Experiments:</a:t>
            </a:r>
            <a:br>
              <a:rPr lang="en" sz="2811" dirty="0">
                <a:solidFill>
                  <a:srgbClr val="3C78D8"/>
                </a:solidFill>
              </a:rPr>
            </a:br>
            <a:endParaRPr lang="en" sz="2811" dirty="0">
              <a:solidFill>
                <a:srgbClr val="3C78D8"/>
              </a:solidFill>
            </a:endParaRPr>
          </a:p>
          <a:p>
            <a:pPr>
              <a:buSzPts val="1100"/>
            </a:pPr>
            <a:endParaRPr lang="en" sz="2811" dirty="0">
              <a:solidFill>
                <a:srgbClr val="3C78D8"/>
              </a:solidFill>
            </a:endParaRPr>
          </a:p>
          <a:p>
            <a:pPr>
              <a:buSzPts val="1100"/>
            </a:pPr>
            <a:endParaRPr lang="en" sz="2811" dirty="0">
              <a:solidFill>
                <a:srgbClr val="3C78D8"/>
              </a:solidFill>
            </a:endParaRPr>
          </a:p>
          <a:p>
            <a:pPr>
              <a:buSzPts val="990"/>
            </a:pPr>
            <a:endParaRPr lang="en" sz="2811" dirty="0">
              <a:solidFill>
                <a:srgbClr val="3C78D8"/>
              </a:solidFill>
            </a:endParaRPr>
          </a:p>
        </p:txBody>
      </p:sp>
      <p:sp>
        <p:nvSpPr>
          <p:cNvPr id="13" name="Google Shape;152;g27fd5afe905_0_22">
            <a:extLst>
              <a:ext uri="{FF2B5EF4-FFF2-40B4-BE49-F238E27FC236}">
                <a16:creationId xmlns:a16="http://schemas.microsoft.com/office/drawing/2014/main" id="{0A97AEDF-DBAC-975E-B448-2B4E8706625B}"/>
              </a:ext>
            </a:extLst>
          </p:cNvPr>
          <p:cNvSpPr txBox="1">
            <a:spLocks noGrp="1"/>
          </p:cNvSpPr>
          <p:nvPr>
            <p:ph type="body" idx="1"/>
          </p:nvPr>
        </p:nvSpPr>
        <p:spPr>
          <a:xfrm>
            <a:off x="363775" y="833869"/>
            <a:ext cx="8520600" cy="584745"/>
          </a:xfrm>
          <a:prstGeom prst="rect">
            <a:avLst/>
          </a:prstGeom>
          <a:noFill/>
          <a:ln>
            <a:noFill/>
          </a:ln>
        </p:spPr>
        <p:txBody>
          <a:bodyPr spcFirstLastPara="1" wrap="square" lIns="91425" tIns="91425" rIns="91425" bIns="91425" anchor="t" anchorCtr="0">
            <a:spAutoFit/>
          </a:bodyPr>
          <a:lstStyle/>
          <a:p>
            <a:r>
              <a:rPr dirty="0"/>
              <a:t>Experiment </a:t>
            </a:r>
            <a:r>
              <a:rPr lang="en-US" dirty="0"/>
              <a:t>Results:</a:t>
            </a:r>
          </a:p>
        </p:txBody>
      </p:sp>
    </p:spTree>
    <p:extLst>
      <p:ext uri="{BB962C8B-B14F-4D97-AF65-F5344CB8AC3E}">
        <p14:creationId xmlns:p14="http://schemas.microsoft.com/office/powerpoint/2010/main" val="2250371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2ef00906f5d_0_62"/>
          <p:cNvSpPr txBox="1">
            <a:spLocks noGrp="1"/>
          </p:cNvSpPr>
          <p:nvPr>
            <p:ph type="title"/>
          </p:nvPr>
        </p:nvSpPr>
        <p:spPr>
          <a:xfrm>
            <a:off x="468408" y="427095"/>
            <a:ext cx="8520600" cy="615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2811">
                <a:solidFill>
                  <a:srgbClr val="3C78D8"/>
                </a:solidFill>
              </a:rPr>
              <a:t>Ablation Study (Optional):</a:t>
            </a:r>
            <a:br>
              <a:rPr lang="en" sz="2811">
                <a:solidFill>
                  <a:srgbClr val="3C78D8"/>
                </a:solidFill>
              </a:rPr>
            </a:br>
            <a:endParaRPr lang="en" sz="2811">
              <a:solidFill>
                <a:srgbClr val="3C78D8"/>
              </a:solidFill>
            </a:endParaRPr>
          </a:p>
          <a:p>
            <a:pPr marL="0" lvl="0" indent="0" algn="l" rtl="0">
              <a:lnSpc>
                <a:spcPct val="100000"/>
              </a:lnSpc>
              <a:spcBef>
                <a:spcPts val="0"/>
              </a:spcBef>
              <a:spcAft>
                <a:spcPts val="0"/>
              </a:spcAft>
              <a:buSzPts val="1100"/>
              <a:buNone/>
            </a:pPr>
            <a:endParaRPr lang="en" sz="2811">
              <a:solidFill>
                <a:srgbClr val="3C78D8"/>
              </a:solidFill>
            </a:endParaRPr>
          </a:p>
          <a:p>
            <a:pPr marL="0" lvl="0" indent="0" algn="l" rtl="0">
              <a:lnSpc>
                <a:spcPct val="100000"/>
              </a:lnSpc>
              <a:spcBef>
                <a:spcPts val="0"/>
              </a:spcBef>
              <a:spcAft>
                <a:spcPts val="0"/>
              </a:spcAft>
              <a:buSzPts val="1100"/>
              <a:buNone/>
            </a:pPr>
            <a:endParaRPr lang="en" sz="2811">
              <a:solidFill>
                <a:srgbClr val="3C78D8"/>
              </a:solidFill>
            </a:endParaRPr>
          </a:p>
          <a:p>
            <a:pPr marL="0" lvl="0" indent="0" algn="l" rtl="0">
              <a:lnSpc>
                <a:spcPct val="100000"/>
              </a:lnSpc>
              <a:spcBef>
                <a:spcPts val="0"/>
              </a:spcBef>
              <a:spcAft>
                <a:spcPts val="0"/>
              </a:spcAft>
              <a:buSzPts val="990"/>
              <a:buNone/>
            </a:pPr>
            <a:endParaRPr lang="en" sz="2811" dirty="0">
              <a:solidFill>
                <a:srgbClr val="3C78D8"/>
              </a:solidFill>
            </a:endParaRPr>
          </a:p>
        </p:txBody>
      </p:sp>
      <p:sp>
        <p:nvSpPr>
          <p:cNvPr id="172" name="Google Shape;172;g2ef00906f5d_0_62"/>
          <p:cNvSpPr txBox="1">
            <a:spLocks noGrp="1"/>
          </p:cNvSpPr>
          <p:nvPr>
            <p:ph type="sldNum" idx="12"/>
          </p:nvPr>
        </p:nvSpPr>
        <p:spPr>
          <a:xfrm>
            <a:off x="194058" y="4587017"/>
            <a:ext cx="548700" cy="393600"/>
          </a:xfrm>
          <a:prstGeom prst="rect">
            <a:avLst/>
          </a:prstGeom>
          <a:noFill/>
          <a:ln>
            <a:noFill/>
          </a:ln>
        </p:spPr>
        <p:txBody>
          <a:bodyPr spcFirstLastPara="1" wrap="square" lIns="91425" tIns="91425" rIns="91425" bIns="91425" anchor="ctr" anchorCtr="0">
            <a:normAutofit/>
          </a:bodyPr>
          <a:lstStyle/>
          <a:p>
            <a:r>
              <a:rPr lang="en-US" dirty="0"/>
              <a:t>17</a:t>
            </a:r>
          </a:p>
        </p:txBody>
      </p:sp>
      <p:pic>
        <p:nvPicPr>
          <p:cNvPr id="3" name="圖片 2">
            <a:extLst>
              <a:ext uri="{FF2B5EF4-FFF2-40B4-BE49-F238E27FC236}">
                <a16:creationId xmlns:a16="http://schemas.microsoft.com/office/drawing/2014/main" id="{05F938EB-F38E-DF4C-2F79-E885C11B7541}"/>
              </a:ext>
            </a:extLst>
          </p:cNvPr>
          <p:cNvPicPr>
            <a:picLocks noChangeAspect="1"/>
          </p:cNvPicPr>
          <p:nvPr/>
        </p:nvPicPr>
        <p:blipFill>
          <a:blip r:embed="rId3"/>
          <a:stretch>
            <a:fillRect/>
          </a:stretch>
        </p:blipFill>
        <p:spPr>
          <a:xfrm>
            <a:off x="468407" y="1126502"/>
            <a:ext cx="8310189" cy="173677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2ef00906f5d_0_91"/>
          <p:cNvSpPr txBox="1">
            <a:spLocks noGrp="1"/>
          </p:cNvSpPr>
          <p:nvPr>
            <p:ph type="title"/>
          </p:nvPr>
        </p:nvSpPr>
        <p:spPr>
          <a:xfrm>
            <a:off x="363775" y="445025"/>
            <a:ext cx="8520600" cy="615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2811" dirty="0">
                <a:solidFill>
                  <a:srgbClr val="3C78D8"/>
                </a:solidFill>
              </a:rPr>
              <a:t>Visualization</a:t>
            </a:r>
            <a:endParaRPr sz="2811" dirty="0">
              <a:solidFill>
                <a:srgbClr val="3C78D8"/>
              </a:solidFill>
            </a:endParaRPr>
          </a:p>
          <a:p>
            <a:pPr marL="0" lvl="0" indent="0" algn="l" rtl="0">
              <a:lnSpc>
                <a:spcPct val="100000"/>
              </a:lnSpc>
              <a:spcBef>
                <a:spcPts val="0"/>
              </a:spcBef>
              <a:spcAft>
                <a:spcPts val="0"/>
              </a:spcAft>
              <a:buSzPts val="1100"/>
              <a:buNone/>
            </a:pPr>
            <a:endParaRPr sz="2811" dirty="0">
              <a:solidFill>
                <a:srgbClr val="3C78D8"/>
              </a:solidFill>
            </a:endParaRPr>
          </a:p>
          <a:p>
            <a:pPr marL="0" lvl="0" indent="0" algn="l" rtl="0">
              <a:lnSpc>
                <a:spcPct val="100000"/>
              </a:lnSpc>
              <a:spcBef>
                <a:spcPts val="0"/>
              </a:spcBef>
              <a:spcAft>
                <a:spcPts val="0"/>
              </a:spcAft>
              <a:buSzPts val="1100"/>
              <a:buNone/>
            </a:pPr>
            <a:endParaRPr sz="2811" dirty="0">
              <a:solidFill>
                <a:srgbClr val="3C78D8"/>
              </a:solidFill>
            </a:endParaRPr>
          </a:p>
          <a:p>
            <a:pPr marL="0" lvl="0" indent="0" algn="l" rtl="0">
              <a:lnSpc>
                <a:spcPct val="100000"/>
              </a:lnSpc>
              <a:spcBef>
                <a:spcPts val="0"/>
              </a:spcBef>
              <a:spcAft>
                <a:spcPts val="0"/>
              </a:spcAft>
              <a:buSzPts val="990"/>
              <a:buNone/>
            </a:pPr>
            <a:endParaRPr sz="2811" dirty="0">
              <a:solidFill>
                <a:srgbClr val="3C78D8"/>
              </a:solidFill>
            </a:endParaRPr>
          </a:p>
        </p:txBody>
      </p:sp>
      <p:sp>
        <p:nvSpPr>
          <p:cNvPr id="166" name="Google Shape;166;g2ef00906f5d_0_91"/>
          <p:cNvSpPr txBox="1">
            <a:spLocks noGrp="1"/>
          </p:cNvSpPr>
          <p:nvPr>
            <p:ph type="sldNum" idx="12"/>
          </p:nvPr>
        </p:nvSpPr>
        <p:spPr>
          <a:xfrm>
            <a:off x="194058" y="4587017"/>
            <a:ext cx="548700" cy="393600"/>
          </a:xfrm>
          <a:prstGeom prst="rect">
            <a:avLst/>
          </a:prstGeom>
          <a:noFill/>
          <a:ln>
            <a:noFill/>
          </a:ln>
        </p:spPr>
        <p:txBody>
          <a:bodyPr spcFirstLastPara="1" wrap="square" lIns="91425" tIns="91425" rIns="91425" bIns="91425" anchor="ctr" anchorCtr="0">
            <a:normAutofit/>
          </a:bodyPr>
          <a:lstStyle/>
          <a:p>
            <a:r>
              <a:rPr lang="en-US" dirty="0"/>
              <a:t>16</a:t>
            </a:r>
            <a:endParaRPr dirty="0"/>
          </a:p>
        </p:txBody>
      </p:sp>
      <p:pic>
        <p:nvPicPr>
          <p:cNvPr id="3" name="圖片 2">
            <a:extLst>
              <a:ext uri="{FF2B5EF4-FFF2-40B4-BE49-F238E27FC236}">
                <a16:creationId xmlns:a16="http://schemas.microsoft.com/office/drawing/2014/main" id="{70F220D4-5791-169C-838E-A467865EC755}"/>
              </a:ext>
            </a:extLst>
          </p:cNvPr>
          <p:cNvPicPr>
            <a:picLocks noChangeAspect="1"/>
          </p:cNvPicPr>
          <p:nvPr/>
        </p:nvPicPr>
        <p:blipFill rotWithShape="1">
          <a:blip r:embed="rId3"/>
          <a:srcRect b="8631"/>
          <a:stretch/>
        </p:blipFill>
        <p:spPr>
          <a:xfrm>
            <a:off x="1864683" y="1011625"/>
            <a:ext cx="4540734" cy="396899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27fd5afe905_0_34"/>
          <p:cNvSpPr txBox="1">
            <a:spLocks noGrp="1"/>
          </p:cNvSpPr>
          <p:nvPr>
            <p:ph type="title"/>
          </p:nvPr>
        </p:nvSpPr>
        <p:spPr>
          <a:xfrm>
            <a:off x="363775" y="445025"/>
            <a:ext cx="8520600" cy="615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2811" dirty="0">
                <a:solidFill>
                  <a:srgbClr val="3C78D8"/>
                </a:solidFill>
              </a:rPr>
              <a:t>Conclusion</a:t>
            </a:r>
            <a:endParaRPr sz="2811" dirty="0">
              <a:solidFill>
                <a:srgbClr val="3C78D8"/>
              </a:solidFill>
            </a:endParaRPr>
          </a:p>
          <a:p>
            <a:pPr marL="0" lvl="0" indent="0" algn="l" rtl="0">
              <a:lnSpc>
                <a:spcPct val="100000"/>
              </a:lnSpc>
              <a:spcBef>
                <a:spcPts val="0"/>
              </a:spcBef>
              <a:spcAft>
                <a:spcPts val="0"/>
              </a:spcAft>
              <a:buSzPts val="1100"/>
              <a:buNone/>
            </a:pPr>
            <a:endParaRPr sz="2811" dirty="0">
              <a:solidFill>
                <a:srgbClr val="3C78D8"/>
              </a:solidFill>
            </a:endParaRPr>
          </a:p>
          <a:p>
            <a:pPr marL="0" lvl="0" indent="0" algn="l" rtl="0">
              <a:lnSpc>
                <a:spcPct val="100000"/>
              </a:lnSpc>
              <a:spcBef>
                <a:spcPts val="0"/>
              </a:spcBef>
              <a:spcAft>
                <a:spcPts val="0"/>
              </a:spcAft>
              <a:buSzPts val="1100"/>
              <a:buNone/>
            </a:pPr>
            <a:endParaRPr sz="2811" dirty="0">
              <a:solidFill>
                <a:srgbClr val="3C78D8"/>
              </a:solidFill>
            </a:endParaRPr>
          </a:p>
          <a:p>
            <a:pPr marL="0" lvl="0" indent="0" algn="l" rtl="0">
              <a:lnSpc>
                <a:spcPct val="100000"/>
              </a:lnSpc>
              <a:spcBef>
                <a:spcPts val="0"/>
              </a:spcBef>
              <a:spcAft>
                <a:spcPts val="0"/>
              </a:spcAft>
              <a:buSzPts val="990"/>
              <a:buNone/>
            </a:pPr>
            <a:endParaRPr sz="2811" dirty="0">
              <a:solidFill>
                <a:srgbClr val="3C78D8"/>
              </a:solidFill>
            </a:endParaRPr>
          </a:p>
        </p:txBody>
      </p:sp>
      <p:sp>
        <p:nvSpPr>
          <p:cNvPr id="178" name="Google Shape;178;g27fd5afe905_0_34"/>
          <p:cNvSpPr txBox="1">
            <a:spLocks noGrp="1"/>
          </p:cNvSpPr>
          <p:nvPr>
            <p:ph type="body" idx="1"/>
          </p:nvPr>
        </p:nvSpPr>
        <p:spPr>
          <a:xfrm>
            <a:off x="259625" y="752825"/>
            <a:ext cx="8520600" cy="3354734"/>
          </a:xfrm>
          <a:prstGeom prst="rect">
            <a:avLst/>
          </a:prstGeom>
          <a:noFill/>
          <a:ln>
            <a:noFill/>
          </a:ln>
        </p:spPr>
        <p:txBody>
          <a:bodyPr spcFirstLastPara="1" wrap="square" lIns="91425" tIns="91425" rIns="91425" bIns="91425" anchor="t" anchorCtr="0">
            <a:spAutoFit/>
          </a:bodyPr>
          <a:lstStyle/>
          <a:p>
            <a:endParaRPr lang="en-US" altLang="zh-TW" dirty="0"/>
          </a:p>
          <a:p>
            <a:r>
              <a:rPr lang="en-US" altLang="zh-TW" sz="2000" b="1" dirty="0"/>
              <a:t>Problem:</a:t>
            </a:r>
            <a:r>
              <a:rPr lang="en-US" altLang="zh-TW" sz="2000" dirty="0"/>
              <a:t> Automating the detection of 3D anomalies using unsupervised methods on complex datasets.</a:t>
            </a:r>
          </a:p>
          <a:p>
            <a:r>
              <a:rPr lang="en-US" altLang="zh-TW" sz="2000" b="1" dirty="0"/>
              <a:t>Importance:</a:t>
            </a:r>
            <a:r>
              <a:rPr lang="en-US" altLang="zh-TW" sz="2000" dirty="0"/>
              <a:t> Enhances accuracy and efficiency in identifying defects, critical for quality control in various industries.</a:t>
            </a:r>
          </a:p>
          <a:p>
            <a:r>
              <a:rPr lang="en-US" altLang="zh-TW" sz="2000" b="1" dirty="0"/>
              <a:t>Difficulty:</a:t>
            </a:r>
            <a:r>
              <a:rPr lang="en-US" altLang="zh-TW" sz="2000" dirty="0"/>
              <a:t> High complexity due to the need for precise localization and the integration of 2D and 3D data.</a:t>
            </a:r>
          </a:p>
          <a:p>
            <a:r>
              <a:rPr lang="en-US" altLang="zh-TW" sz="2000" b="1" dirty="0"/>
              <a:t>Results:</a:t>
            </a:r>
            <a:r>
              <a:rPr lang="en-US" altLang="zh-TW" sz="2000" dirty="0"/>
              <a:t> Achieves state-of-the-art performance with better recall rates, lower false-positive rates, and efficient computation, significantly improving over previous methods.</a:t>
            </a:r>
          </a:p>
        </p:txBody>
      </p:sp>
      <p:sp>
        <p:nvSpPr>
          <p:cNvPr id="179" name="Google Shape;179;g27fd5afe905_0_34"/>
          <p:cNvSpPr txBox="1">
            <a:spLocks noGrp="1"/>
          </p:cNvSpPr>
          <p:nvPr>
            <p:ph type="sldNum" idx="12"/>
          </p:nvPr>
        </p:nvSpPr>
        <p:spPr>
          <a:xfrm>
            <a:off x="194058" y="45870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1785870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2ec274d7575_1_167"/>
          <p:cNvSpPr txBox="1">
            <a:spLocks noGrp="1"/>
          </p:cNvSpPr>
          <p:nvPr>
            <p:ph type="title"/>
          </p:nvPr>
        </p:nvSpPr>
        <p:spPr>
          <a:xfrm>
            <a:off x="363775" y="445025"/>
            <a:ext cx="8520600" cy="615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811">
                <a:solidFill>
                  <a:srgbClr val="3C78D8"/>
                </a:solidFill>
              </a:rPr>
              <a:t>Outline</a:t>
            </a:r>
            <a:endParaRPr sz="2811">
              <a:solidFill>
                <a:srgbClr val="3C78D8"/>
              </a:solidFill>
            </a:endParaRPr>
          </a:p>
        </p:txBody>
      </p:sp>
      <p:sp>
        <p:nvSpPr>
          <p:cNvPr id="124" name="Google Shape;124;g2ec274d7575_1_167"/>
          <p:cNvSpPr txBox="1">
            <a:spLocks noGrp="1"/>
          </p:cNvSpPr>
          <p:nvPr>
            <p:ph type="body" idx="1"/>
          </p:nvPr>
        </p:nvSpPr>
        <p:spPr>
          <a:xfrm>
            <a:off x="363775" y="1189150"/>
            <a:ext cx="8520600" cy="2601300"/>
          </a:xfrm>
          <a:prstGeom prst="rect">
            <a:avLst/>
          </a:prstGeom>
          <a:noFill/>
          <a:ln>
            <a:noFill/>
          </a:ln>
        </p:spPr>
        <p:txBody>
          <a:bodyPr spcFirstLastPara="1" wrap="square" lIns="91425" tIns="91425" rIns="91425" bIns="91425" anchor="t" anchorCtr="0">
            <a:spAutoFit/>
          </a:bodyPr>
          <a:lstStyle/>
          <a:p>
            <a:r>
              <a:rPr dirty="0"/>
              <a:t>Introduction</a:t>
            </a:r>
          </a:p>
          <a:p>
            <a:r>
              <a:rPr dirty="0"/>
              <a:t>Related Work</a:t>
            </a:r>
          </a:p>
          <a:p>
            <a:r>
              <a:rPr dirty="0"/>
              <a:t>Method</a:t>
            </a:r>
          </a:p>
          <a:p>
            <a:r>
              <a:rPr dirty="0"/>
              <a:t>Experiments</a:t>
            </a:r>
          </a:p>
          <a:p>
            <a:r>
              <a:rPr dirty="0"/>
              <a:t>Conclusion</a:t>
            </a:r>
          </a:p>
        </p:txBody>
      </p:sp>
      <p:sp>
        <p:nvSpPr>
          <p:cNvPr id="125" name="Google Shape;125;g2ec274d7575_1_167"/>
          <p:cNvSpPr txBox="1">
            <a:spLocks noGrp="1"/>
          </p:cNvSpPr>
          <p:nvPr>
            <p:ph type="sldNum" idx="12"/>
          </p:nvPr>
        </p:nvSpPr>
        <p:spPr>
          <a:xfrm>
            <a:off x="194058" y="45870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200"/>
              <a:buFont typeface="Arial"/>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2ec274d7575_0_41"/>
          <p:cNvSpPr txBox="1">
            <a:spLocks noGrp="1"/>
          </p:cNvSpPr>
          <p:nvPr>
            <p:ph type="ctrTitle"/>
          </p:nvPr>
        </p:nvSpPr>
        <p:spPr>
          <a:xfrm>
            <a:off x="143558" y="2101508"/>
            <a:ext cx="8856900" cy="940500"/>
          </a:xfrm>
          <a:prstGeom prst="rect">
            <a:avLst/>
          </a:prstGeom>
          <a:noFill/>
          <a:ln>
            <a:noFill/>
          </a:ln>
        </p:spPr>
        <p:txBody>
          <a:bodyPr spcFirstLastPara="1" wrap="square" lIns="91425" tIns="45700" rIns="91425" bIns="91425" anchor="ctr" anchorCtr="0">
            <a:normAutofit/>
          </a:bodyPr>
          <a:lstStyle/>
          <a:p>
            <a:pPr marL="0" lvl="0" indent="0" algn="ctr" rtl="0">
              <a:lnSpc>
                <a:spcPct val="100000"/>
              </a:lnSpc>
              <a:spcBef>
                <a:spcPts val="0"/>
              </a:spcBef>
              <a:spcAft>
                <a:spcPts val="0"/>
              </a:spcAft>
              <a:buClr>
                <a:schemeClr val="dk1"/>
              </a:buClr>
              <a:buSzPts val="1100"/>
              <a:buFont typeface="Arial"/>
              <a:buNone/>
            </a:pPr>
            <a:r>
              <a:rPr lang="en" b="1">
                <a:solidFill>
                  <a:srgbClr val="0070C0"/>
                </a:solidFill>
                <a:latin typeface="Calibri"/>
                <a:ea typeface="Calibri"/>
                <a:cs typeface="Calibri"/>
                <a:sym typeface="Calibri"/>
              </a:rPr>
              <a:t>Thank You for Your Attention</a:t>
            </a:r>
            <a:endParaRPr b="1">
              <a:solidFill>
                <a:srgbClr val="0070C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157"/>
        <p:cNvGrpSpPr/>
        <p:nvPr/>
      </p:nvGrpSpPr>
      <p:grpSpPr>
        <a:xfrm>
          <a:off x="0" y="0"/>
          <a:ext cx="0" cy="0"/>
          <a:chOff x="0" y="0"/>
          <a:chExt cx="0" cy="0"/>
        </a:xfrm>
      </p:grpSpPr>
      <p:sp>
        <p:nvSpPr>
          <p:cNvPr id="158" name="Google Shape;158;g27fd5afe905_0_28"/>
          <p:cNvSpPr txBox="1">
            <a:spLocks noGrp="1"/>
          </p:cNvSpPr>
          <p:nvPr>
            <p:ph type="title"/>
          </p:nvPr>
        </p:nvSpPr>
        <p:spPr>
          <a:xfrm>
            <a:off x="363775" y="445025"/>
            <a:ext cx="8520600" cy="615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2811">
                <a:solidFill>
                  <a:srgbClr val="3C78D8"/>
                </a:solidFill>
              </a:rPr>
              <a:t>Experiments</a:t>
            </a:r>
            <a:endParaRPr sz="2811">
              <a:solidFill>
                <a:srgbClr val="3C78D8"/>
              </a:solidFill>
            </a:endParaRPr>
          </a:p>
          <a:p>
            <a:pPr marL="0" lvl="0" indent="0" algn="l" rtl="0">
              <a:lnSpc>
                <a:spcPct val="100000"/>
              </a:lnSpc>
              <a:spcBef>
                <a:spcPts val="0"/>
              </a:spcBef>
              <a:spcAft>
                <a:spcPts val="0"/>
              </a:spcAft>
              <a:buSzPts val="1100"/>
              <a:buNone/>
            </a:pPr>
            <a:endParaRPr sz="2811">
              <a:solidFill>
                <a:srgbClr val="3C78D8"/>
              </a:solidFill>
            </a:endParaRPr>
          </a:p>
          <a:p>
            <a:pPr marL="0" lvl="0" indent="0" algn="l" rtl="0">
              <a:lnSpc>
                <a:spcPct val="100000"/>
              </a:lnSpc>
              <a:spcBef>
                <a:spcPts val="0"/>
              </a:spcBef>
              <a:spcAft>
                <a:spcPts val="0"/>
              </a:spcAft>
              <a:buSzPts val="1100"/>
              <a:buNone/>
            </a:pPr>
            <a:endParaRPr sz="2811">
              <a:solidFill>
                <a:srgbClr val="3C78D8"/>
              </a:solidFill>
            </a:endParaRPr>
          </a:p>
          <a:p>
            <a:pPr marL="0" lvl="0" indent="0" algn="l" rtl="0">
              <a:lnSpc>
                <a:spcPct val="100000"/>
              </a:lnSpc>
              <a:spcBef>
                <a:spcPts val="0"/>
              </a:spcBef>
              <a:spcAft>
                <a:spcPts val="0"/>
              </a:spcAft>
              <a:buSzPts val="990"/>
              <a:buNone/>
            </a:pPr>
            <a:endParaRPr sz="2811">
              <a:solidFill>
                <a:srgbClr val="3C78D8"/>
              </a:solidFill>
            </a:endParaRPr>
          </a:p>
        </p:txBody>
      </p:sp>
      <p:sp>
        <p:nvSpPr>
          <p:cNvPr id="159" name="Google Shape;159;g27fd5afe905_0_28"/>
          <p:cNvSpPr txBox="1">
            <a:spLocks noGrp="1"/>
          </p:cNvSpPr>
          <p:nvPr>
            <p:ph type="body" idx="1"/>
          </p:nvPr>
        </p:nvSpPr>
        <p:spPr>
          <a:xfrm>
            <a:off x="363775" y="1189150"/>
            <a:ext cx="8520600" cy="584745"/>
          </a:xfrm>
          <a:prstGeom prst="rect">
            <a:avLst/>
          </a:prstGeom>
          <a:noFill/>
          <a:ln>
            <a:noFill/>
          </a:ln>
        </p:spPr>
        <p:txBody>
          <a:bodyPr spcFirstLastPara="1" wrap="square" lIns="91425" tIns="91425" rIns="91425" bIns="91425" anchor="t" anchorCtr="0">
            <a:spAutoFit/>
          </a:bodyPr>
          <a:lstStyle/>
          <a:p>
            <a:endParaRPr dirty="0"/>
          </a:p>
        </p:txBody>
      </p:sp>
      <p:sp>
        <p:nvSpPr>
          <p:cNvPr id="160" name="Google Shape;160;g27fd5afe905_0_28"/>
          <p:cNvSpPr txBox="1">
            <a:spLocks noGrp="1"/>
          </p:cNvSpPr>
          <p:nvPr>
            <p:ph type="sldNum" idx="12"/>
          </p:nvPr>
        </p:nvSpPr>
        <p:spPr>
          <a:xfrm>
            <a:off x="194058" y="45870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2c187309909_0_1"/>
          <p:cNvSpPr txBox="1">
            <a:spLocks noGrp="1"/>
          </p:cNvSpPr>
          <p:nvPr>
            <p:ph type="title"/>
          </p:nvPr>
        </p:nvSpPr>
        <p:spPr>
          <a:xfrm>
            <a:off x="363775" y="445025"/>
            <a:ext cx="8520600" cy="615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2811" dirty="0">
                <a:solidFill>
                  <a:srgbClr val="3C78D8"/>
                </a:solidFill>
              </a:rPr>
              <a:t>Introduction</a:t>
            </a:r>
            <a:br>
              <a:rPr lang="en" sz="2811" dirty="0">
                <a:solidFill>
                  <a:srgbClr val="3C78D8"/>
                </a:solidFill>
              </a:rPr>
            </a:br>
            <a:endParaRPr sz="2811" dirty="0">
              <a:solidFill>
                <a:srgbClr val="3C78D8"/>
              </a:solidFill>
            </a:endParaRPr>
          </a:p>
        </p:txBody>
      </p:sp>
      <p:sp>
        <p:nvSpPr>
          <p:cNvPr id="131" name="Google Shape;131;g2c187309909_0_1"/>
          <p:cNvSpPr txBox="1">
            <a:spLocks noGrp="1"/>
          </p:cNvSpPr>
          <p:nvPr>
            <p:ph type="body" idx="1"/>
          </p:nvPr>
        </p:nvSpPr>
        <p:spPr>
          <a:xfrm>
            <a:off x="363775" y="976713"/>
            <a:ext cx="8520600" cy="3539400"/>
          </a:xfrm>
          <a:prstGeom prst="rect">
            <a:avLst/>
          </a:prstGeom>
          <a:noFill/>
          <a:ln>
            <a:noFill/>
          </a:ln>
        </p:spPr>
        <p:txBody>
          <a:bodyPr spcFirstLastPara="1" wrap="square" lIns="91425" tIns="91425" rIns="91425" bIns="91425" anchor="t" anchorCtr="0">
            <a:spAutoFit/>
          </a:bodyPr>
          <a:lstStyle/>
          <a:p>
            <a:pPr marL="457200" marR="0" lvl="0" indent="-342900" algn="l" defTabSz="914400" rtl="0" eaLnBrk="1" fontAlgn="auto" latinLnBrk="0" hangingPunct="1">
              <a:lnSpc>
                <a:spcPct val="100000"/>
              </a:lnSpc>
              <a:spcBef>
                <a:spcPts val="0"/>
              </a:spcBef>
              <a:spcAft>
                <a:spcPts val="0"/>
              </a:spcAft>
              <a:buClr>
                <a:srgbClr val="D34817"/>
              </a:buClr>
              <a:buSzPts val="1800"/>
              <a:buFont typeface="Noto Sans"/>
              <a:buChar char="●"/>
              <a:tabLst/>
              <a:defRPr/>
            </a:pPr>
            <a:r>
              <a:rPr lang="en-US" sz="2000" dirty="0"/>
              <a:t>Unsupervised anomaly detection and localization are crucial in various applications, particularly in manufacturing and healthcare.</a:t>
            </a:r>
          </a:p>
          <a:p>
            <a:pPr marL="114300" marR="0" lvl="0" indent="0" algn="l" defTabSz="914400" rtl="0" eaLnBrk="1" fontAlgn="auto" latinLnBrk="0" hangingPunct="1">
              <a:lnSpc>
                <a:spcPct val="100000"/>
              </a:lnSpc>
              <a:spcBef>
                <a:spcPts val="0"/>
              </a:spcBef>
              <a:spcAft>
                <a:spcPts val="0"/>
              </a:spcAft>
              <a:buClr>
                <a:srgbClr val="D34817"/>
              </a:buClr>
              <a:buSzPts val="1800"/>
              <a:buNone/>
              <a:tabLst/>
              <a:defRPr/>
            </a:pPr>
            <a:endParaRPr lang="en-US" sz="2000" dirty="0"/>
          </a:p>
          <a:p>
            <a:pPr marL="457200" marR="0" lvl="0" indent="-342900" algn="l" defTabSz="914400" rtl="0" eaLnBrk="1" fontAlgn="auto" latinLnBrk="0" hangingPunct="1">
              <a:lnSpc>
                <a:spcPct val="100000"/>
              </a:lnSpc>
              <a:spcBef>
                <a:spcPts val="0"/>
              </a:spcBef>
              <a:spcAft>
                <a:spcPts val="0"/>
              </a:spcAft>
              <a:buClr>
                <a:srgbClr val="D34817"/>
              </a:buClr>
              <a:buSzPts val="1800"/>
              <a:buFont typeface="Noto Sans"/>
              <a:buChar char="●"/>
              <a:tabLst/>
              <a:defRPr/>
            </a:pPr>
            <a:r>
              <a:rPr kumimoji="0" lang="en-US" altLang="zh-TW" sz="2000" b="0" i="0" u="none" strike="noStrike" kern="0" cap="none" spc="0" normalizeH="0" baseline="0" noProof="0" dirty="0">
                <a:ln>
                  <a:noFill/>
                </a:ln>
                <a:solidFill>
                  <a:srgbClr val="000000"/>
                </a:solidFill>
                <a:effectLst/>
                <a:uLnTx/>
                <a:uFillTx/>
                <a:latin typeface="Calibri"/>
                <a:ea typeface="Calibri"/>
                <a:cs typeface="Calibri"/>
                <a:sym typeface="Calibri"/>
              </a:rPr>
              <a:t>Traditional anomaly detection methods have primarily relied on color information to identify defects and abnormal regions in images. However, while effective in many cases, these methods often fall short when it comes to detecting anomalies that are better represented in 3D geometric data. </a:t>
            </a:r>
            <a:br>
              <a:rPr kumimoji="0" lang="en-US" altLang="zh-TW" sz="2600" b="0" i="0" u="none" strike="noStrike" kern="0" cap="none" spc="0" normalizeH="0" baseline="0" noProof="0" dirty="0">
                <a:ln>
                  <a:noFill/>
                </a:ln>
                <a:solidFill>
                  <a:srgbClr val="000000"/>
                </a:solidFill>
                <a:effectLst/>
                <a:uLnTx/>
                <a:uFillTx/>
                <a:latin typeface="Calibri"/>
                <a:ea typeface="Calibri"/>
                <a:cs typeface="Calibri"/>
                <a:sym typeface="Calibri"/>
              </a:rPr>
            </a:br>
            <a:endParaRPr kumimoji="0" lang="en-US" altLang="zh-TW" sz="26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114300" indent="0">
              <a:buNone/>
            </a:pPr>
            <a:br>
              <a:rPr lang="en-US" dirty="0"/>
            </a:br>
            <a:endParaRPr lang="en-US" dirty="0"/>
          </a:p>
        </p:txBody>
      </p:sp>
      <p:sp>
        <p:nvSpPr>
          <p:cNvPr id="132" name="Google Shape;132;g2c187309909_0_1"/>
          <p:cNvSpPr txBox="1">
            <a:spLocks noGrp="1"/>
          </p:cNvSpPr>
          <p:nvPr>
            <p:ph type="sldNum" idx="12"/>
          </p:nvPr>
        </p:nvSpPr>
        <p:spPr>
          <a:xfrm>
            <a:off x="194058" y="45870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200"/>
              <a:buFont typeface="Arial"/>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2c187309909_0_1"/>
          <p:cNvSpPr txBox="1">
            <a:spLocks noGrp="1"/>
          </p:cNvSpPr>
          <p:nvPr>
            <p:ph type="title"/>
          </p:nvPr>
        </p:nvSpPr>
        <p:spPr>
          <a:xfrm>
            <a:off x="363775" y="445025"/>
            <a:ext cx="8520600" cy="615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2811" dirty="0">
                <a:solidFill>
                  <a:srgbClr val="3C78D8"/>
                </a:solidFill>
              </a:rPr>
              <a:t>Introduction</a:t>
            </a:r>
            <a:endParaRPr sz="2811" dirty="0">
              <a:solidFill>
                <a:srgbClr val="3C78D8"/>
              </a:solidFill>
            </a:endParaRPr>
          </a:p>
        </p:txBody>
      </p:sp>
      <p:sp>
        <p:nvSpPr>
          <p:cNvPr id="131" name="Google Shape;131;g2c187309909_0_1"/>
          <p:cNvSpPr txBox="1">
            <a:spLocks noGrp="1"/>
          </p:cNvSpPr>
          <p:nvPr>
            <p:ph type="body" idx="1"/>
          </p:nvPr>
        </p:nvSpPr>
        <p:spPr>
          <a:xfrm>
            <a:off x="363775" y="944386"/>
            <a:ext cx="8520600" cy="2031295"/>
          </a:xfrm>
          <a:prstGeom prst="rect">
            <a:avLst/>
          </a:prstGeom>
          <a:noFill/>
          <a:ln>
            <a:noFill/>
          </a:ln>
        </p:spPr>
        <p:txBody>
          <a:bodyPr spcFirstLastPara="1" wrap="square" lIns="91425" tIns="91425" rIns="91425" bIns="91425" anchor="t" anchorCtr="0">
            <a:spAutoFit/>
          </a:bodyPr>
          <a:lstStyle/>
          <a:p>
            <a:r>
              <a:rPr sz="2000" dirty="0"/>
              <a:t>Motivations: </a:t>
            </a:r>
            <a:r>
              <a:rPr lang="en-US" sz="2000" dirty="0"/>
              <a:t>Recent studies, such as those by Horwitz &amp; </a:t>
            </a:r>
            <a:r>
              <a:rPr lang="en-US" sz="2000" dirty="0" err="1"/>
              <a:t>Hoshen</a:t>
            </a:r>
            <a:r>
              <a:rPr lang="en-US" sz="2000" dirty="0"/>
              <a:t> (2022), have shown that integrating 3D geometric information can significantly enhance performance. The proposed method aims to address this by combining color and geometric data, using a shape-guided dual-memory approach to achieve higher accuracy in anomaly localization while also reducing computational and memory costs. </a:t>
            </a:r>
            <a:endParaRPr sz="2000" dirty="0"/>
          </a:p>
        </p:txBody>
      </p:sp>
      <p:sp>
        <p:nvSpPr>
          <p:cNvPr id="132" name="Google Shape;132;g2c187309909_0_1"/>
          <p:cNvSpPr txBox="1">
            <a:spLocks noGrp="1"/>
          </p:cNvSpPr>
          <p:nvPr>
            <p:ph type="sldNum" idx="12"/>
          </p:nvPr>
        </p:nvSpPr>
        <p:spPr>
          <a:xfrm>
            <a:off x="194058" y="45870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200"/>
              <a:buFont typeface="Arial"/>
              <a:buNone/>
            </a:pPr>
            <a:fld id="{00000000-1234-1234-1234-123412341234}" type="slidenum">
              <a:rPr lang="en"/>
              <a:t>4</a:t>
            </a:fld>
            <a:endParaRPr/>
          </a:p>
        </p:txBody>
      </p:sp>
      <p:pic>
        <p:nvPicPr>
          <p:cNvPr id="6" name="圖片 5">
            <a:extLst>
              <a:ext uri="{FF2B5EF4-FFF2-40B4-BE49-F238E27FC236}">
                <a16:creationId xmlns:a16="http://schemas.microsoft.com/office/drawing/2014/main" id="{C9E49BE7-1263-461F-2777-74F04B4807B0}"/>
              </a:ext>
            </a:extLst>
          </p:cNvPr>
          <p:cNvPicPr>
            <a:picLocks noChangeAspect="1"/>
          </p:cNvPicPr>
          <p:nvPr/>
        </p:nvPicPr>
        <p:blipFill>
          <a:blip r:embed="rId3"/>
          <a:stretch>
            <a:fillRect/>
          </a:stretch>
        </p:blipFill>
        <p:spPr>
          <a:xfrm>
            <a:off x="1029450" y="3054284"/>
            <a:ext cx="1757420" cy="1699610"/>
          </a:xfrm>
          <a:prstGeom prst="rect">
            <a:avLst/>
          </a:prstGeom>
        </p:spPr>
      </p:pic>
      <p:cxnSp>
        <p:nvCxnSpPr>
          <p:cNvPr id="8" name="直線單箭頭接點 7">
            <a:extLst>
              <a:ext uri="{FF2B5EF4-FFF2-40B4-BE49-F238E27FC236}">
                <a16:creationId xmlns:a16="http://schemas.microsoft.com/office/drawing/2014/main" id="{96E5D6A0-5C39-8074-F687-7C126DFC5802}"/>
              </a:ext>
            </a:extLst>
          </p:cNvPr>
          <p:cNvCxnSpPr/>
          <p:nvPr/>
        </p:nvCxnSpPr>
        <p:spPr>
          <a:xfrm>
            <a:off x="2789382" y="3860800"/>
            <a:ext cx="18703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圖片 9">
            <a:extLst>
              <a:ext uri="{FF2B5EF4-FFF2-40B4-BE49-F238E27FC236}">
                <a16:creationId xmlns:a16="http://schemas.microsoft.com/office/drawing/2014/main" id="{0C43071B-9247-6398-DC08-2DD02B45DEE3}"/>
              </a:ext>
            </a:extLst>
          </p:cNvPr>
          <p:cNvPicPr>
            <a:picLocks noChangeAspect="1"/>
          </p:cNvPicPr>
          <p:nvPr/>
        </p:nvPicPr>
        <p:blipFill>
          <a:blip r:embed="rId4"/>
          <a:stretch>
            <a:fillRect/>
          </a:stretch>
        </p:blipFill>
        <p:spPr>
          <a:xfrm>
            <a:off x="4711443" y="2899076"/>
            <a:ext cx="1850995" cy="1799399"/>
          </a:xfrm>
          <a:prstGeom prst="rect">
            <a:avLst/>
          </a:prstGeom>
        </p:spPr>
      </p:pic>
    </p:spTree>
    <p:extLst>
      <p:ext uri="{BB962C8B-B14F-4D97-AF65-F5344CB8AC3E}">
        <p14:creationId xmlns:p14="http://schemas.microsoft.com/office/powerpoint/2010/main" val="2253108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2ef00906f5d_0_83"/>
          <p:cNvSpPr txBox="1">
            <a:spLocks noGrp="1"/>
          </p:cNvSpPr>
          <p:nvPr>
            <p:ph type="title"/>
          </p:nvPr>
        </p:nvSpPr>
        <p:spPr>
          <a:xfrm>
            <a:off x="363775" y="445025"/>
            <a:ext cx="8520600" cy="615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2811" dirty="0">
                <a:solidFill>
                  <a:srgbClr val="3C78D8"/>
                </a:solidFill>
              </a:rPr>
              <a:t>Related Work</a:t>
            </a:r>
            <a:endParaRPr sz="2811" dirty="0">
              <a:solidFill>
                <a:srgbClr val="3C78D8"/>
              </a:solidFill>
            </a:endParaRPr>
          </a:p>
          <a:p>
            <a:pPr marL="0" lvl="0" indent="0" algn="l" rtl="0">
              <a:lnSpc>
                <a:spcPct val="100000"/>
              </a:lnSpc>
              <a:spcBef>
                <a:spcPts val="0"/>
              </a:spcBef>
              <a:spcAft>
                <a:spcPts val="0"/>
              </a:spcAft>
              <a:buSzPts val="1100"/>
              <a:buNone/>
            </a:pPr>
            <a:endParaRPr sz="2811" dirty="0">
              <a:solidFill>
                <a:srgbClr val="3C78D8"/>
              </a:solidFill>
            </a:endParaRPr>
          </a:p>
          <a:p>
            <a:pPr marL="0" lvl="0" indent="0" algn="l" rtl="0">
              <a:lnSpc>
                <a:spcPct val="100000"/>
              </a:lnSpc>
              <a:spcBef>
                <a:spcPts val="0"/>
              </a:spcBef>
              <a:spcAft>
                <a:spcPts val="0"/>
              </a:spcAft>
              <a:buSzPts val="1100"/>
              <a:buNone/>
            </a:pPr>
            <a:endParaRPr sz="2811" dirty="0">
              <a:solidFill>
                <a:srgbClr val="3C78D8"/>
              </a:solidFill>
            </a:endParaRPr>
          </a:p>
          <a:p>
            <a:pPr marL="0" lvl="0" indent="0" algn="l" rtl="0">
              <a:lnSpc>
                <a:spcPct val="100000"/>
              </a:lnSpc>
              <a:spcBef>
                <a:spcPts val="0"/>
              </a:spcBef>
              <a:spcAft>
                <a:spcPts val="0"/>
              </a:spcAft>
              <a:buSzPts val="990"/>
              <a:buNone/>
            </a:pPr>
            <a:endParaRPr sz="2811" dirty="0">
              <a:solidFill>
                <a:srgbClr val="3C78D8"/>
              </a:solidFill>
            </a:endParaRPr>
          </a:p>
        </p:txBody>
      </p:sp>
      <p:sp>
        <p:nvSpPr>
          <p:cNvPr id="138" name="Google Shape;138;g2ef00906f5d_0_83"/>
          <p:cNvSpPr txBox="1">
            <a:spLocks noGrp="1"/>
          </p:cNvSpPr>
          <p:nvPr>
            <p:ph type="body" idx="1"/>
          </p:nvPr>
        </p:nvSpPr>
        <p:spPr>
          <a:xfrm>
            <a:off x="194058" y="907441"/>
            <a:ext cx="8520600" cy="3631733"/>
          </a:xfrm>
          <a:prstGeom prst="rect">
            <a:avLst/>
          </a:prstGeom>
          <a:noFill/>
          <a:ln>
            <a:noFill/>
          </a:ln>
        </p:spPr>
        <p:txBody>
          <a:bodyPr spcFirstLastPara="1" wrap="square" lIns="91425" tIns="91425" rIns="91425" bIns="91425" anchor="t" anchorCtr="0">
            <a:spAutoFit/>
          </a:bodyPr>
          <a:lstStyle/>
          <a:p>
            <a:r>
              <a:rPr lang="en-US" altLang="zh-TW" sz="1600" b="1" dirty="0"/>
              <a:t>Traditional Methods: 2D Anomaly Detection:</a:t>
            </a:r>
          </a:p>
          <a:p>
            <a:endParaRPr lang="en-US" altLang="zh-TW" sz="1400" dirty="0"/>
          </a:p>
          <a:p>
            <a:pPr>
              <a:buFont typeface="Arial" panose="020B0604020202020204" pitchFamily="34" charset="0"/>
              <a:buChar char="•"/>
            </a:pPr>
            <a:r>
              <a:rPr lang="en-US" altLang="zh-TW" sz="1400" b="1" dirty="0"/>
              <a:t>Feature Embedding-Based Methods:</a:t>
            </a:r>
            <a:r>
              <a:rPr lang="en-US" altLang="zh-TW" sz="1400" dirty="0"/>
              <a:t> These methods utilize a pretrained model to extract features during the training phase. During testing, the features from the test data are compared with those from the training data using a distance metric. If the test features deviate from the normal features observed during training, they are considered anomalies. Examples include methods like those by </a:t>
            </a:r>
            <a:r>
              <a:rPr lang="en-US" altLang="zh-TW" sz="1400" dirty="0" err="1"/>
              <a:t>Defard</a:t>
            </a:r>
            <a:r>
              <a:rPr lang="en-US" altLang="zh-TW" sz="1400" dirty="0"/>
              <a:t> et al. (2020), Lee et al. (2022), and Roth et al. (2022).</a:t>
            </a:r>
          </a:p>
          <a:p>
            <a:pPr>
              <a:buFont typeface="Arial" panose="020B0604020202020204" pitchFamily="34" charset="0"/>
              <a:buChar char="•"/>
            </a:pPr>
            <a:endParaRPr lang="en-US" altLang="zh-TW" sz="1400" dirty="0"/>
          </a:p>
          <a:p>
            <a:pPr>
              <a:buFont typeface="Arial" panose="020B0604020202020204" pitchFamily="34" charset="0"/>
              <a:buChar char="•"/>
            </a:pPr>
            <a:r>
              <a:rPr lang="en-US" altLang="zh-TW" sz="1400" b="1" dirty="0"/>
              <a:t>Normalizing Flows:</a:t>
            </a:r>
            <a:r>
              <a:rPr lang="en-US" altLang="zh-TW" sz="1400" dirty="0"/>
              <a:t> Techniques like CFLOW-AD and </a:t>
            </a:r>
            <a:r>
              <a:rPr lang="en-US" altLang="zh-TW" sz="1400" dirty="0" err="1"/>
              <a:t>CSflow</a:t>
            </a:r>
            <a:r>
              <a:rPr lang="en-US" altLang="zh-TW" sz="1400" dirty="0"/>
              <a:t> model the distribution of normal patches using normalizing flows and positional encoders. These methods aim to distinguish between in-distribution (normal) and out-of-distribution (anomalous) patches based on their probability density functions.</a:t>
            </a:r>
          </a:p>
          <a:p>
            <a:pPr>
              <a:buFont typeface="Arial" panose="020B0604020202020204" pitchFamily="34" charset="0"/>
              <a:buChar char="•"/>
            </a:pPr>
            <a:endParaRPr lang="en-US" altLang="zh-TW" sz="1400" dirty="0"/>
          </a:p>
          <a:p>
            <a:pPr>
              <a:buFont typeface="Arial" panose="020B0604020202020204" pitchFamily="34" charset="0"/>
              <a:buChar char="•"/>
            </a:pPr>
            <a:r>
              <a:rPr lang="en-US" altLang="zh-TW" sz="1400" b="1" dirty="0"/>
              <a:t>Student-Teacher Networks and Simulation-Based Approaches:</a:t>
            </a:r>
            <a:r>
              <a:rPr lang="en-US" altLang="zh-TW" sz="1400" dirty="0"/>
              <a:t> In these methods, a teacher network is first trained on a large dataset, and then student networks are trained to replicate the teacher's output on non-defect data. The difference between the teacher’s and student’s outputs during testing indicates anomalies. This approach is exemplified by the Uninformed Students method and AST (Rudolph et al., 2023).</a:t>
            </a:r>
          </a:p>
        </p:txBody>
      </p:sp>
      <p:sp>
        <p:nvSpPr>
          <p:cNvPr id="139" name="Google Shape;139;g2ef00906f5d_0_83"/>
          <p:cNvSpPr txBox="1">
            <a:spLocks noGrp="1"/>
          </p:cNvSpPr>
          <p:nvPr>
            <p:ph type="sldNum" idx="12"/>
          </p:nvPr>
        </p:nvSpPr>
        <p:spPr>
          <a:xfrm>
            <a:off x="194058" y="45870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200"/>
              <a:buFont typeface="Arial"/>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2ef00906f5d_0_83"/>
          <p:cNvSpPr txBox="1">
            <a:spLocks noGrp="1"/>
          </p:cNvSpPr>
          <p:nvPr>
            <p:ph type="title"/>
          </p:nvPr>
        </p:nvSpPr>
        <p:spPr>
          <a:xfrm>
            <a:off x="368393" y="269534"/>
            <a:ext cx="8520600" cy="615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2811" dirty="0">
                <a:solidFill>
                  <a:srgbClr val="3C78D8"/>
                </a:solidFill>
              </a:rPr>
              <a:t>Related Work</a:t>
            </a:r>
            <a:endParaRPr sz="2811" dirty="0">
              <a:solidFill>
                <a:srgbClr val="3C78D8"/>
              </a:solidFill>
            </a:endParaRPr>
          </a:p>
          <a:p>
            <a:pPr marL="0" lvl="0" indent="0" algn="l" rtl="0">
              <a:lnSpc>
                <a:spcPct val="100000"/>
              </a:lnSpc>
              <a:spcBef>
                <a:spcPts val="0"/>
              </a:spcBef>
              <a:spcAft>
                <a:spcPts val="0"/>
              </a:spcAft>
              <a:buSzPts val="1100"/>
              <a:buNone/>
            </a:pPr>
            <a:endParaRPr sz="2811" dirty="0">
              <a:solidFill>
                <a:srgbClr val="3C78D8"/>
              </a:solidFill>
            </a:endParaRPr>
          </a:p>
          <a:p>
            <a:pPr marL="0" lvl="0" indent="0" algn="l" rtl="0">
              <a:lnSpc>
                <a:spcPct val="100000"/>
              </a:lnSpc>
              <a:spcBef>
                <a:spcPts val="0"/>
              </a:spcBef>
              <a:spcAft>
                <a:spcPts val="0"/>
              </a:spcAft>
              <a:buSzPts val="1100"/>
              <a:buNone/>
            </a:pPr>
            <a:endParaRPr sz="2811" dirty="0">
              <a:solidFill>
                <a:srgbClr val="3C78D8"/>
              </a:solidFill>
            </a:endParaRPr>
          </a:p>
          <a:p>
            <a:pPr marL="0" lvl="0" indent="0" algn="l" rtl="0">
              <a:lnSpc>
                <a:spcPct val="100000"/>
              </a:lnSpc>
              <a:spcBef>
                <a:spcPts val="0"/>
              </a:spcBef>
              <a:spcAft>
                <a:spcPts val="0"/>
              </a:spcAft>
              <a:buSzPts val="990"/>
              <a:buNone/>
            </a:pPr>
            <a:endParaRPr sz="2811" dirty="0">
              <a:solidFill>
                <a:srgbClr val="3C78D8"/>
              </a:solidFill>
            </a:endParaRPr>
          </a:p>
        </p:txBody>
      </p:sp>
      <p:sp>
        <p:nvSpPr>
          <p:cNvPr id="138" name="Google Shape;138;g2ef00906f5d_0_83"/>
          <p:cNvSpPr txBox="1">
            <a:spLocks noGrp="1"/>
          </p:cNvSpPr>
          <p:nvPr>
            <p:ph type="body" idx="1"/>
          </p:nvPr>
        </p:nvSpPr>
        <p:spPr>
          <a:xfrm>
            <a:off x="194058" y="860486"/>
            <a:ext cx="8520600" cy="4493508"/>
          </a:xfrm>
          <a:prstGeom prst="rect">
            <a:avLst/>
          </a:prstGeom>
          <a:noFill/>
          <a:ln>
            <a:noFill/>
          </a:ln>
        </p:spPr>
        <p:txBody>
          <a:bodyPr spcFirstLastPara="1" wrap="square" lIns="91425" tIns="91425" rIns="91425" bIns="91425" anchor="t" anchorCtr="0">
            <a:spAutoFit/>
          </a:bodyPr>
          <a:lstStyle/>
          <a:p>
            <a:r>
              <a:rPr lang="en-US" altLang="zh-TW" sz="1400" b="1" dirty="0"/>
              <a:t>3D Anomaly Detection:</a:t>
            </a:r>
          </a:p>
          <a:p>
            <a:endParaRPr lang="en-US" altLang="zh-TW" sz="1400" b="1" dirty="0"/>
          </a:p>
          <a:p>
            <a:pPr>
              <a:buFont typeface="Wingdings" panose="05000000000000000000" pitchFamily="2" charset="2"/>
              <a:buChar char="Ø"/>
            </a:pPr>
            <a:r>
              <a:rPr lang="en-US" altLang="zh-TW" sz="1400" dirty="0"/>
              <a:t>Traditional 3D anomaly detection has been less developed due to the lack of comprehensive 3D datasets. Some earlier works focused on 3D brain scans but lacked generality for other applications. The </a:t>
            </a:r>
            <a:r>
              <a:rPr lang="en-US" altLang="zh-TW" sz="1400" dirty="0" err="1"/>
              <a:t>MVTec</a:t>
            </a:r>
            <a:r>
              <a:rPr lang="en-US" altLang="zh-TW" sz="1400" dirty="0"/>
              <a:t> 3D-AD dataset introduced by Bergmann et al. (2022) provides high-resolution color point clouds for more comprehensive 3D anomaly detection. Approaches like the 3D Student-Teacher framework have been proposed to learn adaptive geometric features from these 3D point clouds.</a:t>
            </a:r>
          </a:p>
          <a:p>
            <a:pPr>
              <a:buFont typeface="Arial" panose="020B0604020202020204" pitchFamily="34" charset="0"/>
              <a:buChar char="•"/>
            </a:pPr>
            <a:endParaRPr lang="en-US" altLang="zh-TW" sz="1400" dirty="0"/>
          </a:p>
          <a:p>
            <a:pPr>
              <a:buFont typeface="Wingdings" panose="05000000000000000000" pitchFamily="2" charset="2"/>
              <a:buChar char="l"/>
            </a:pPr>
            <a:r>
              <a:rPr lang="en-US" altLang="zh-TW" sz="1400" b="1" dirty="0"/>
              <a:t>Key Papers</a:t>
            </a:r>
            <a:r>
              <a:rPr lang="en-US" altLang="zh-TW" sz="1400" dirty="0"/>
              <a:t>: </a:t>
            </a:r>
          </a:p>
          <a:p>
            <a:pPr>
              <a:buFont typeface="Wingdings" panose="05000000000000000000" pitchFamily="2" charset="2"/>
              <a:buChar char="l"/>
            </a:pPr>
            <a:endParaRPr lang="en-US" altLang="zh-TW" sz="1400" dirty="0"/>
          </a:p>
          <a:p>
            <a:pPr>
              <a:buFont typeface="Wingdings" panose="05000000000000000000" pitchFamily="2" charset="2"/>
              <a:buChar char="Ø"/>
            </a:pPr>
            <a:r>
              <a:rPr lang="en-US" altLang="zh-TW" sz="1400" dirty="0"/>
              <a:t>Mention relevant works such as those by </a:t>
            </a:r>
            <a:r>
              <a:rPr lang="en-US" altLang="zh-TW" sz="1400" dirty="0">
                <a:solidFill>
                  <a:srgbClr val="FF0000"/>
                </a:solidFill>
              </a:rPr>
              <a:t>Horwitz &amp; </a:t>
            </a:r>
            <a:r>
              <a:rPr lang="en-US" altLang="zh-TW" sz="1400" dirty="0" err="1">
                <a:solidFill>
                  <a:srgbClr val="FF0000"/>
                </a:solidFill>
              </a:rPr>
              <a:t>Hoshen</a:t>
            </a:r>
            <a:r>
              <a:rPr lang="en-US" altLang="zh-TW" sz="1400" dirty="0">
                <a:solidFill>
                  <a:srgbClr val="FF0000"/>
                </a:solidFill>
              </a:rPr>
              <a:t> (2022)</a:t>
            </a:r>
            <a:r>
              <a:rPr lang="en-US" altLang="zh-TW" sz="1400" dirty="0"/>
              <a:t> on the importance of 3D information for anomaly detection. The paper by Horwitz &amp; </a:t>
            </a:r>
            <a:r>
              <a:rPr lang="en-US" altLang="zh-TW" sz="1400" dirty="0" err="1"/>
              <a:t>Hoshen</a:t>
            </a:r>
            <a:r>
              <a:rPr lang="en-US" altLang="zh-TW" sz="1400" dirty="0"/>
              <a:t> mainly discusses how rotation-invariant 3D provides richer structural information, which helps in detecting difficult-to-recognize anomalies (the model's characteristics ensure that stable and consistent features are extracted regardless of spatial rotation). Additionally, they used the "Back to Feature" technique to complement and combine information between 3D and 2D. For example, 3D geometric features are used to analyze anomalies first, guiding RGB features to further confirm abnormal features.</a:t>
            </a:r>
          </a:p>
          <a:p>
            <a:pPr>
              <a:buFont typeface="Arial" panose="020B0604020202020204" pitchFamily="34" charset="0"/>
              <a:buChar char="•"/>
            </a:pPr>
            <a:endParaRPr lang="en-US" altLang="zh-TW" sz="1400" dirty="0"/>
          </a:p>
          <a:p>
            <a:pPr>
              <a:buFont typeface="Arial" panose="020B0604020202020204" pitchFamily="34" charset="0"/>
              <a:buChar char="•"/>
            </a:pPr>
            <a:endParaRPr lang="en-US" altLang="zh-TW" sz="1400" dirty="0"/>
          </a:p>
          <a:p>
            <a:pPr marL="114300" indent="0">
              <a:buNone/>
            </a:pPr>
            <a:endParaRPr lang="en-US" altLang="zh-TW" sz="1400" dirty="0"/>
          </a:p>
        </p:txBody>
      </p:sp>
      <p:sp>
        <p:nvSpPr>
          <p:cNvPr id="139" name="Google Shape;139;g2ef00906f5d_0_83"/>
          <p:cNvSpPr txBox="1">
            <a:spLocks noGrp="1"/>
          </p:cNvSpPr>
          <p:nvPr>
            <p:ph type="sldNum" idx="12"/>
          </p:nvPr>
        </p:nvSpPr>
        <p:spPr>
          <a:xfrm>
            <a:off x="194058" y="45870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200"/>
              <a:buFont typeface="Arial"/>
              <a:buNone/>
            </a:pPr>
            <a:fld id="{00000000-1234-1234-1234-123412341234}" type="slidenum">
              <a:rPr lang="en"/>
              <a:t>6</a:t>
            </a:fld>
            <a:endParaRPr/>
          </a:p>
        </p:txBody>
      </p:sp>
    </p:spTree>
    <p:extLst>
      <p:ext uri="{BB962C8B-B14F-4D97-AF65-F5344CB8AC3E}">
        <p14:creationId xmlns:p14="http://schemas.microsoft.com/office/powerpoint/2010/main" val="3402937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2ef00906f5d_0_83"/>
          <p:cNvSpPr txBox="1">
            <a:spLocks noGrp="1"/>
          </p:cNvSpPr>
          <p:nvPr>
            <p:ph type="title"/>
          </p:nvPr>
        </p:nvSpPr>
        <p:spPr>
          <a:xfrm>
            <a:off x="293074" y="162883"/>
            <a:ext cx="8520600" cy="615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2811" dirty="0">
                <a:solidFill>
                  <a:srgbClr val="3C78D8"/>
                </a:solidFill>
              </a:rPr>
              <a:t>Related Work</a:t>
            </a:r>
            <a:endParaRPr sz="2811" dirty="0">
              <a:solidFill>
                <a:srgbClr val="3C78D8"/>
              </a:solidFill>
            </a:endParaRPr>
          </a:p>
          <a:p>
            <a:pPr marL="0" lvl="0" indent="0" algn="l" rtl="0">
              <a:lnSpc>
                <a:spcPct val="100000"/>
              </a:lnSpc>
              <a:spcBef>
                <a:spcPts val="0"/>
              </a:spcBef>
              <a:spcAft>
                <a:spcPts val="0"/>
              </a:spcAft>
              <a:buSzPts val="1100"/>
              <a:buNone/>
            </a:pPr>
            <a:endParaRPr sz="2811" dirty="0">
              <a:solidFill>
                <a:srgbClr val="3C78D8"/>
              </a:solidFill>
            </a:endParaRPr>
          </a:p>
          <a:p>
            <a:pPr marL="0" lvl="0" indent="0" algn="l" rtl="0">
              <a:lnSpc>
                <a:spcPct val="100000"/>
              </a:lnSpc>
              <a:spcBef>
                <a:spcPts val="0"/>
              </a:spcBef>
              <a:spcAft>
                <a:spcPts val="0"/>
              </a:spcAft>
              <a:buSzPts val="1100"/>
              <a:buNone/>
            </a:pPr>
            <a:endParaRPr sz="2811" dirty="0">
              <a:solidFill>
                <a:srgbClr val="3C78D8"/>
              </a:solidFill>
            </a:endParaRPr>
          </a:p>
          <a:p>
            <a:pPr marL="0" lvl="0" indent="0" algn="l" rtl="0">
              <a:lnSpc>
                <a:spcPct val="100000"/>
              </a:lnSpc>
              <a:spcBef>
                <a:spcPts val="0"/>
              </a:spcBef>
              <a:spcAft>
                <a:spcPts val="0"/>
              </a:spcAft>
              <a:buSzPts val="990"/>
              <a:buNone/>
            </a:pPr>
            <a:endParaRPr sz="2811" dirty="0">
              <a:solidFill>
                <a:srgbClr val="3C78D8"/>
              </a:solidFill>
            </a:endParaRPr>
          </a:p>
        </p:txBody>
      </p:sp>
      <p:sp>
        <p:nvSpPr>
          <p:cNvPr id="139" name="Google Shape;139;g2ef00906f5d_0_83"/>
          <p:cNvSpPr txBox="1">
            <a:spLocks noGrp="1"/>
          </p:cNvSpPr>
          <p:nvPr>
            <p:ph type="sldNum" idx="12"/>
          </p:nvPr>
        </p:nvSpPr>
        <p:spPr>
          <a:xfrm>
            <a:off x="194058" y="45870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200"/>
              <a:buFont typeface="Arial"/>
              <a:buNone/>
            </a:pPr>
            <a:fld id="{00000000-1234-1234-1234-123412341234}" type="slidenum">
              <a:rPr lang="en"/>
              <a:t>7</a:t>
            </a:fld>
            <a:endParaRPr/>
          </a:p>
        </p:txBody>
      </p:sp>
      <p:sp>
        <p:nvSpPr>
          <p:cNvPr id="3" name="文字版面配置區 2">
            <a:extLst>
              <a:ext uri="{FF2B5EF4-FFF2-40B4-BE49-F238E27FC236}">
                <a16:creationId xmlns:a16="http://schemas.microsoft.com/office/drawing/2014/main" id="{B712A1DD-1475-5843-FF1C-94B6C6119233}"/>
              </a:ext>
            </a:extLst>
          </p:cNvPr>
          <p:cNvSpPr>
            <a:spLocks noGrp="1"/>
          </p:cNvSpPr>
          <p:nvPr>
            <p:ph type="body" idx="1"/>
          </p:nvPr>
        </p:nvSpPr>
        <p:spPr>
          <a:xfrm>
            <a:off x="259625" y="646534"/>
            <a:ext cx="7773461" cy="984855"/>
          </a:xfrm>
        </p:spPr>
        <p:txBody>
          <a:bodyPr/>
          <a:lstStyle/>
          <a:p>
            <a:r>
              <a:rPr lang="en-US" altLang="zh-TW" dirty="0"/>
              <a:t>The definition of some  terminology</a:t>
            </a:r>
            <a:br>
              <a:rPr lang="en-US" altLang="zh-TW" dirty="0"/>
            </a:br>
            <a:endParaRPr lang="en-US" altLang="zh-TW" dirty="0"/>
          </a:p>
        </p:txBody>
      </p:sp>
      <p:sp>
        <p:nvSpPr>
          <p:cNvPr id="8" name="Rectangle 4">
            <a:extLst>
              <a:ext uri="{FF2B5EF4-FFF2-40B4-BE49-F238E27FC236}">
                <a16:creationId xmlns:a16="http://schemas.microsoft.com/office/drawing/2014/main" id="{D0F8AE11-23E2-4726-0664-FD93F5C10745}"/>
              </a:ext>
            </a:extLst>
          </p:cNvPr>
          <p:cNvSpPr>
            <a:spLocks noChangeArrowheads="1"/>
          </p:cNvSpPr>
          <p:nvPr/>
        </p:nvSpPr>
        <p:spPr bwMode="auto">
          <a:xfrm>
            <a:off x="742758" y="1111627"/>
            <a:ext cx="8214108"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zh-TW" altLang="zh-TW" sz="1600" b="1" i="0" u="none" strike="noStrike" cap="none" normalizeH="0" baseline="0" dirty="0">
                <a:ln>
                  <a:noFill/>
                </a:ln>
                <a:solidFill>
                  <a:schemeClr val="tx1"/>
                </a:solidFill>
                <a:effectLst/>
                <a:latin typeface="Arial" panose="020B0604020202020204" pitchFamily="34" charset="0"/>
              </a:rPr>
              <a:t>AUROC:</a:t>
            </a:r>
            <a:r>
              <a:rPr kumimoji="0" lang="zh-TW" altLang="zh-TW" sz="1600" b="0" i="0" u="none" strike="noStrike" cap="none" normalizeH="0" baseline="0" dirty="0">
                <a:ln>
                  <a:noFill/>
                </a:ln>
                <a:solidFill>
                  <a:schemeClr val="tx1"/>
                </a:solidFill>
                <a:effectLst/>
                <a:latin typeface="Arial" panose="020B0604020202020204" pitchFamily="34" charset="0"/>
              </a:rPr>
              <a:t> </a:t>
            </a:r>
            <a:endParaRPr lang="en-US" altLang="zh-TW" sz="1600" dirty="0">
              <a:solidFill>
                <a:schemeClr val="tx1"/>
              </a:solidFill>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zh-TW" altLang="zh-TW" sz="1600" b="0" i="0" u="none" strike="noStrike" cap="none" normalizeH="0" baseline="0" dirty="0">
                <a:ln>
                  <a:noFill/>
                </a:ln>
                <a:solidFill>
                  <a:schemeClr val="tx1"/>
                </a:solidFill>
                <a:effectLst/>
                <a:latin typeface="Arial" panose="020B0604020202020204" pitchFamily="34" charset="0"/>
              </a:rPr>
              <a:t>Measures the classifier's ability to distinguish between positive and</a:t>
            </a:r>
            <a:endParaRPr kumimoji="0" lang="en-US" altLang="zh-TW"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zh-TW" altLang="zh-TW" sz="1600" b="0" i="0" u="none" strike="noStrike" cap="none" normalizeH="0" baseline="0" dirty="0">
                <a:ln>
                  <a:noFill/>
                </a:ln>
                <a:solidFill>
                  <a:schemeClr val="tx1"/>
                </a:solidFill>
                <a:effectLst/>
                <a:latin typeface="Arial" panose="020B0604020202020204" pitchFamily="34" charset="0"/>
              </a:rPr>
              <a:t>negative classes across all thresholds. </a:t>
            </a:r>
            <a:endParaRPr kumimoji="0" lang="en-US" altLang="zh-TW"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zh-TW" altLang="zh-TW" sz="1600" b="0" i="0" u="none" strike="noStrike" cap="none" normalizeH="0" baseline="0" dirty="0">
                <a:ln>
                  <a:noFill/>
                </a:ln>
                <a:solidFill>
                  <a:schemeClr val="tx1"/>
                </a:solidFill>
                <a:effectLst/>
                <a:latin typeface="Arial" panose="020B0604020202020204" pitchFamily="34" charset="0"/>
              </a:rPr>
              <a:t>Represented by the area under the Receiver Operating Characteristic (ROC) curve, </a:t>
            </a:r>
            <a:endParaRPr kumimoji="0" lang="en-US" altLang="zh-TW"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zh-TW" altLang="zh-TW" sz="1600" b="0" i="0" u="none" strike="noStrike" cap="none" normalizeH="0" baseline="0" dirty="0">
                <a:ln>
                  <a:noFill/>
                </a:ln>
                <a:solidFill>
                  <a:schemeClr val="tx1"/>
                </a:solidFill>
                <a:effectLst/>
                <a:latin typeface="Arial" panose="020B0604020202020204" pitchFamily="34" charset="0"/>
              </a:rPr>
              <a:t>which plots False Positive Rate (FPR) vs. True Positive Rate (TPR).</a:t>
            </a:r>
            <a:endParaRPr kumimoji="0" lang="en-US" altLang="zh-TW"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zh-TW"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r>
              <a:rPr kumimoji="0" lang="zh-TW" altLang="zh-TW" sz="1600" b="1"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PRO Curve:</a:t>
            </a:r>
            <a:r>
              <a:rPr kumimoji="0" lang="zh-TW" altLang="zh-TW" sz="16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 </a:t>
            </a:r>
            <a:endParaRPr kumimoji="0" lang="en-US" altLang="zh-TW" sz="16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endParaRPr>
          </a:p>
          <a:p>
            <a:pPr marR="0" lvl="0" algn="l" defTabSz="914400" rtl="0" eaLnBrk="0" fontAlgn="base" latinLnBrk="0" hangingPunct="0">
              <a:lnSpc>
                <a:spcPct val="100000"/>
              </a:lnSpc>
              <a:spcBef>
                <a:spcPct val="0"/>
              </a:spcBef>
              <a:spcAft>
                <a:spcPct val="0"/>
              </a:spcAft>
              <a:buClrTx/>
              <a:buSzTx/>
              <a:tabLst/>
              <a:defRPr/>
            </a:pPr>
            <a:r>
              <a:rPr kumimoji="0" lang="zh-TW" altLang="zh-TW" sz="16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Visualizes the overlap degree of anomalies at varying decision thresholds,</a:t>
            </a:r>
            <a:endParaRPr kumimoji="0" lang="en-US" altLang="zh-TW" sz="16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endParaRPr>
          </a:p>
          <a:p>
            <a:pPr marL="0" marR="0" lvl="0" indent="0" algn="l" defTabSz="914400" rtl="0" eaLnBrk="0" fontAlgn="base" latinLnBrk="0" hangingPunct="0">
              <a:lnSpc>
                <a:spcPct val="100000"/>
              </a:lnSpc>
              <a:spcBef>
                <a:spcPct val="0"/>
              </a:spcBef>
              <a:spcAft>
                <a:spcPct val="0"/>
              </a:spcAft>
              <a:buClrTx/>
              <a:buSzTx/>
              <a:buFont typeface="Arial"/>
              <a:buNone/>
              <a:tabLst/>
              <a:defRPr/>
            </a:pPr>
            <a:r>
              <a:rPr kumimoji="0" lang="zh-TW" altLang="zh-TW" sz="16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typically using FPR or threshold on the x-axis and overlap metrics like IoU on the y-axis, </a:t>
            </a:r>
            <a:endParaRPr kumimoji="0" lang="en-US" altLang="zh-TW" sz="16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endParaRPr>
          </a:p>
          <a:p>
            <a:pPr marL="0" marR="0" lvl="0" indent="0" algn="l" defTabSz="914400" rtl="0" eaLnBrk="0" fontAlgn="base" latinLnBrk="0" hangingPunct="0">
              <a:lnSpc>
                <a:spcPct val="100000"/>
              </a:lnSpc>
              <a:spcBef>
                <a:spcPct val="0"/>
              </a:spcBef>
              <a:spcAft>
                <a:spcPct val="0"/>
              </a:spcAft>
              <a:buClrTx/>
              <a:buSzTx/>
              <a:buFont typeface="Arial"/>
              <a:buNone/>
              <a:tabLst/>
              <a:defRPr/>
            </a:pPr>
            <a:r>
              <a:rPr kumimoji="0" lang="zh-TW" altLang="zh-TW" sz="16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indicating the model's precision in anomaly localization.</a:t>
            </a:r>
          </a:p>
          <a:p>
            <a:pPr marL="0" marR="0" lvl="0" indent="0" algn="l" defTabSz="914400" rtl="0" eaLnBrk="0" fontAlgn="base" latinLnBrk="0" hangingPunct="0">
              <a:lnSpc>
                <a:spcPct val="100000"/>
              </a:lnSpc>
              <a:spcBef>
                <a:spcPct val="0"/>
              </a:spcBef>
              <a:spcAft>
                <a:spcPct val="0"/>
              </a:spcAft>
              <a:buClrTx/>
              <a:buSzTx/>
              <a:tabLst/>
            </a:pPr>
            <a:endParaRPr kumimoji="0" lang="zh-TW" altLang="zh-TW"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zh-TW" altLang="zh-TW" sz="1600" b="1" i="0" u="none" strike="noStrike" cap="none" normalizeH="0" baseline="0" dirty="0">
                <a:ln>
                  <a:noFill/>
                </a:ln>
                <a:solidFill>
                  <a:schemeClr val="tx1"/>
                </a:solidFill>
                <a:effectLst/>
                <a:latin typeface="Arial" panose="020B0604020202020204" pitchFamily="34" charset="0"/>
              </a:rPr>
              <a:t>AUPRO:</a:t>
            </a:r>
            <a:r>
              <a:rPr kumimoji="0" lang="zh-TW" altLang="zh-TW" sz="1600" b="0" i="0" u="none" strike="noStrike" cap="none" normalizeH="0" baseline="0" dirty="0">
                <a:ln>
                  <a:noFill/>
                </a:ln>
                <a:solidFill>
                  <a:schemeClr val="tx1"/>
                </a:solidFill>
                <a:effectLst/>
                <a:latin typeface="Arial" panose="020B0604020202020204" pitchFamily="34" charset="0"/>
              </a:rPr>
              <a:t> </a:t>
            </a:r>
            <a:endParaRPr kumimoji="0" lang="en-US" altLang="zh-TW" sz="16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zh-TW" altLang="zh-TW" sz="1600" b="0" i="0" u="none" strike="noStrike" cap="none" normalizeH="0" baseline="0" dirty="0">
                <a:ln>
                  <a:noFill/>
                </a:ln>
                <a:solidFill>
                  <a:schemeClr val="tx1"/>
                </a:solidFill>
                <a:effectLst/>
                <a:latin typeface="Arial" panose="020B0604020202020204" pitchFamily="34" charset="0"/>
              </a:rPr>
              <a:t>Evaluates the model's accuracy in localizing anomalies at the pixel </a:t>
            </a:r>
            <a:endParaRPr kumimoji="0" lang="en-US" altLang="zh-TW"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zh-TW" altLang="zh-TW" sz="1600" b="0" i="0" u="none" strike="noStrike" cap="none" normalizeH="0" baseline="0" dirty="0">
                <a:ln>
                  <a:noFill/>
                </a:ln>
                <a:solidFill>
                  <a:schemeClr val="tx1"/>
                </a:solidFill>
                <a:effectLst/>
                <a:latin typeface="Arial" panose="020B0604020202020204" pitchFamily="34" charset="0"/>
              </a:rPr>
              <a:t>or region level. Represented by the area under the per-region overlap (PRO) curve</a:t>
            </a:r>
            <a:endParaRPr kumimoji="0" lang="en-US" altLang="zh-TW"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zh-TW" altLang="zh-TW" sz="1600" b="0" i="0" u="none" strike="noStrike" cap="none" normalizeH="0" baseline="0" dirty="0">
                <a:ln>
                  <a:noFill/>
                </a:ln>
                <a:solidFill>
                  <a:schemeClr val="tx1"/>
                </a:solidFill>
                <a:effectLst/>
                <a:latin typeface="Arial" panose="020B0604020202020204" pitchFamily="34" charset="0"/>
              </a:rPr>
              <a:t>, which plots FPR or threshold vs. overlap degree (e.g., IoU).</a:t>
            </a:r>
            <a:endParaRPr kumimoji="0" lang="en-US" altLang="zh-TW"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884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27fd5afe905_0_10"/>
          <p:cNvSpPr txBox="1">
            <a:spLocks noGrp="1"/>
          </p:cNvSpPr>
          <p:nvPr>
            <p:ph type="title"/>
          </p:nvPr>
        </p:nvSpPr>
        <p:spPr>
          <a:xfrm>
            <a:off x="363775" y="248683"/>
            <a:ext cx="8520600" cy="615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2811" dirty="0">
                <a:solidFill>
                  <a:srgbClr val="3C78D8"/>
                </a:solidFill>
              </a:rPr>
              <a:t>Method</a:t>
            </a:r>
            <a:endParaRPr sz="2811" dirty="0">
              <a:solidFill>
                <a:srgbClr val="3C78D8"/>
              </a:solidFill>
            </a:endParaRPr>
          </a:p>
          <a:p>
            <a:pPr marL="0" lvl="0" indent="0" algn="l" rtl="0">
              <a:lnSpc>
                <a:spcPct val="100000"/>
              </a:lnSpc>
              <a:spcBef>
                <a:spcPts val="0"/>
              </a:spcBef>
              <a:spcAft>
                <a:spcPts val="0"/>
              </a:spcAft>
              <a:buSzPts val="1100"/>
              <a:buNone/>
            </a:pPr>
            <a:endParaRPr sz="2811" dirty="0">
              <a:solidFill>
                <a:srgbClr val="3C78D8"/>
              </a:solidFill>
            </a:endParaRPr>
          </a:p>
          <a:p>
            <a:pPr marL="0" lvl="0" indent="0" algn="l" rtl="0">
              <a:lnSpc>
                <a:spcPct val="100000"/>
              </a:lnSpc>
              <a:spcBef>
                <a:spcPts val="0"/>
              </a:spcBef>
              <a:spcAft>
                <a:spcPts val="0"/>
              </a:spcAft>
              <a:buSzPts val="1100"/>
              <a:buNone/>
            </a:pPr>
            <a:endParaRPr sz="2811" dirty="0">
              <a:solidFill>
                <a:srgbClr val="3C78D8"/>
              </a:solidFill>
            </a:endParaRPr>
          </a:p>
          <a:p>
            <a:pPr marL="0" lvl="0" indent="0" algn="l" rtl="0">
              <a:lnSpc>
                <a:spcPct val="100000"/>
              </a:lnSpc>
              <a:spcBef>
                <a:spcPts val="0"/>
              </a:spcBef>
              <a:spcAft>
                <a:spcPts val="0"/>
              </a:spcAft>
              <a:buSzPts val="990"/>
              <a:buNone/>
            </a:pPr>
            <a:endParaRPr sz="2811" dirty="0">
              <a:solidFill>
                <a:srgbClr val="3C78D8"/>
              </a:solidFill>
            </a:endParaRPr>
          </a:p>
        </p:txBody>
      </p:sp>
      <p:sp>
        <p:nvSpPr>
          <p:cNvPr id="145" name="Google Shape;145;g27fd5afe905_0_10"/>
          <p:cNvSpPr txBox="1">
            <a:spLocks noGrp="1"/>
          </p:cNvSpPr>
          <p:nvPr>
            <p:ph type="body" idx="1"/>
          </p:nvPr>
        </p:nvSpPr>
        <p:spPr>
          <a:xfrm>
            <a:off x="363775" y="718095"/>
            <a:ext cx="8520600" cy="1969740"/>
          </a:xfrm>
          <a:prstGeom prst="rect">
            <a:avLst/>
          </a:prstGeom>
          <a:noFill/>
          <a:ln>
            <a:noFill/>
          </a:ln>
        </p:spPr>
        <p:txBody>
          <a:bodyPr spcFirstLastPara="1" wrap="square" lIns="91425" tIns="91425" rIns="91425" bIns="91425" anchor="t" anchorCtr="0">
            <a:spAutoFit/>
          </a:bodyPr>
          <a:lstStyle/>
          <a:p>
            <a:pPr marL="114300" indent="0">
              <a:buNone/>
            </a:pPr>
            <a:r>
              <a:rPr dirty="0"/>
              <a:t>Proposed Method</a:t>
            </a:r>
            <a:r>
              <a:rPr lang="en-US" dirty="0"/>
              <a:t> 1</a:t>
            </a:r>
            <a:r>
              <a:rPr dirty="0"/>
              <a:t>:</a:t>
            </a:r>
            <a:r>
              <a:rPr lang="en-US" dirty="0"/>
              <a:t> </a:t>
            </a:r>
            <a:r>
              <a:rPr lang="af-ZA" altLang="zh-TW" dirty="0"/>
              <a:t>Shape-Guided Expert Learning</a:t>
            </a:r>
          </a:p>
          <a:p>
            <a:endParaRPr lang="af-ZA" altLang="zh-TW" sz="1200" dirty="0"/>
          </a:p>
          <a:p>
            <a:endParaRPr lang="af-ZA" altLang="zh-TW" dirty="0"/>
          </a:p>
          <a:p>
            <a:pPr marL="114300" indent="0">
              <a:buNone/>
            </a:pPr>
            <a:r>
              <a:rPr lang="af-ZA" dirty="0"/>
              <a:t> </a:t>
            </a:r>
            <a:br>
              <a:rPr lang="en-US" dirty="0"/>
            </a:br>
            <a:endParaRPr dirty="0"/>
          </a:p>
        </p:txBody>
      </p:sp>
      <p:sp>
        <p:nvSpPr>
          <p:cNvPr id="146" name="Google Shape;146;g27fd5afe905_0_10"/>
          <p:cNvSpPr txBox="1">
            <a:spLocks noGrp="1"/>
          </p:cNvSpPr>
          <p:nvPr>
            <p:ph type="sldNum" idx="12"/>
          </p:nvPr>
        </p:nvSpPr>
        <p:spPr>
          <a:xfrm>
            <a:off x="194058" y="45870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pic>
        <p:nvPicPr>
          <p:cNvPr id="3" name="圖片 2">
            <a:extLst>
              <a:ext uri="{FF2B5EF4-FFF2-40B4-BE49-F238E27FC236}">
                <a16:creationId xmlns:a16="http://schemas.microsoft.com/office/drawing/2014/main" id="{90EBE868-7523-F20E-A2F0-E506194965EF}"/>
              </a:ext>
            </a:extLst>
          </p:cNvPr>
          <p:cNvPicPr>
            <a:picLocks noChangeAspect="1"/>
          </p:cNvPicPr>
          <p:nvPr/>
        </p:nvPicPr>
        <p:blipFill>
          <a:blip r:embed="rId3"/>
          <a:stretch>
            <a:fillRect/>
          </a:stretch>
        </p:blipFill>
        <p:spPr>
          <a:xfrm>
            <a:off x="572655" y="1292157"/>
            <a:ext cx="7458804" cy="3100896"/>
          </a:xfrm>
          <a:prstGeom prst="rect">
            <a:avLst/>
          </a:prstGeom>
        </p:spPr>
      </p:pic>
    </p:spTree>
    <p:extLst>
      <p:ext uri="{BB962C8B-B14F-4D97-AF65-F5344CB8AC3E}">
        <p14:creationId xmlns:p14="http://schemas.microsoft.com/office/powerpoint/2010/main" val="181209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27fd5afe905_0_10"/>
          <p:cNvSpPr txBox="1">
            <a:spLocks noGrp="1"/>
          </p:cNvSpPr>
          <p:nvPr>
            <p:ph type="title"/>
          </p:nvPr>
        </p:nvSpPr>
        <p:spPr>
          <a:xfrm>
            <a:off x="349921" y="195643"/>
            <a:ext cx="8520600" cy="615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2811" dirty="0">
                <a:solidFill>
                  <a:srgbClr val="3C78D8"/>
                </a:solidFill>
              </a:rPr>
              <a:t>Method</a:t>
            </a:r>
            <a:endParaRPr sz="2811" dirty="0">
              <a:solidFill>
                <a:srgbClr val="3C78D8"/>
              </a:solidFill>
            </a:endParaRPr>
          </a:p>
          <a:p>
            <a:pPr marL="0" lvl="0" indent="0" algn="l" rtl="0">
              <a:lnSpc>
                <a:spcPct val="100000"/>
              </a:lnSpc>
              <a:spcBef>
                <a:spcPts val="0"/>
              </a:spcBef>
              <a:spcAft>
                <a:spcPts val="0"/>
              </a:spcAft>
              <a:buSzPts val="1100"/>
              <a:buNone/>
            </a:pPr>
            <a:endParaRPr sz="2811" dirty="0">
              <a:solidFill>
                <a:srgbClr val="3C78D8"/>
              </a:solidFill>
            </a:endParaRPr>
          </a:p>
          <a:p>
            <a:pPr marL="0" lvl="0" indent="0" algn="l" rtl="0">
              <a:lnSpc>
                <a:spcPct val="100000"/>
              </a:lnSpc>
              <a:spcBef>
                <a:spcPts val="0"/>
              </a:spcBef>
              <a:spcAft>
                <a:spcPts val="0"/>
              </a:spcAft>
              <a:buSzPts val="1100"/>
              <a:buNone/>
            </a:pPr>
            <a:endParaRPr sz="2811" dirty="0">
              <a:solidFill>
                <a:srgbClr val="3C78D8"/>
              </a:solidFill>
            </a:endParaRPr>
          </a:p>
          <a:p>
            <a:pPr marL="0" lvl="0" indent="0" algn="l" rtl="0">
              <a:lnSpc>
                <a:spcPct val="100000"/>
              </a:lnSpc>
              <a:spcBef>
                <a:spcPts val="0"/>
              </a:spcBef>
              <a:spcAft>
                <a:spcPts val="0"/>
              </a:spcAft>
              <a:buSzPts val="990"/>
              <a:buNone/>
            </a:pPr>
            <a:endParaRPr sz="2811" dirty="0">
              <a:solidFill>
                <a:srgbClr val="3C78D8"/>
              </a:solidFill>
            </a:endParaRPr>
          </a:p>
        </p:txBody>
      </p:sp>
      <p:sp>
        <p:nvSpPr>
          <p:cNvPr id="145" name="Google Shape;145;g27fd5afe905_0_10"/>
          <p:cNvSpPr txBox="1">
            <a:spLocks noGrp="1"/>
          </p:cNvSpPr>
          <p:nvPr>
            <p:ph type="body" idx="1"/>
          </p:nvPr>
        </p:nvSpPr>
        <p:spPr>
          <a:xfrm>
            <a:off x="273479" y="745804"/>
            <a:ext cx="8520600" cy="5170616"/>
          </a:xfrm>
          <a:prstGeom prst="rect">
            <a:avLst/>
          </a:prstGeom>
          <a:noFill/>
          <a:ln>
            <a:noFill/>
          </a:ln>
        </p:spPr>
        <p:txBody>
          <a:bodyPr spcFirstLastPara="1" wrap="square" lIns="91425" tIns="91425" rIns="91425" bIns="91425" anchor="t" anchorCtr="0">
            <a:spAutoFit/>
          </a:bodyPr>
          <a:lstStyle/>
          <a:p>
            <a:pPr marL="114300" indent="0">
              <a:buNone/>
            </a:pPr>
            <a:r>
              <a:rPr dirty="0"/>
              <a:t>Proposed Method</a:t>
            </a:r>
            <a:r>
              <a:rPr lang="en-US" dirty="0"/>
              <a:t> 1</a:t>
            </a:r>
            <a:r>
              <a:rPr dirty="0"/>
              <a:t>:</a:t>
            </a:r>
            <a:r>
              <a:rPr lang="en-US" dirty="0"/>
              <a:t> </a:t>
            </a:r>
            <a:r>
              <a:rPr lang="af-ZA" altLang="zh-TW" dirty="0"/>
              <a:t>Shape-Guided Expert Learning</a:t>
            </a:r>
          </a:p>
          <a:p>
            <a:pPr>
              <a:buFont typeface="Wingdings" panose="05000000000000000000" pitchFamily="2" charset="2"/>
              <a:buChar char="Ø"/>
            </a:pPr>
            <a:r>
              <a:rPr lang="en-US" altLang="zh-TW" sz="1600" b="1" dirty="0"/>
              <a:t>3D Shape Expert:</a:t>
            </a:r>
            <a:endParaRPr lang="en-US" altLang="zh-TW" sz="1600" dirty="0"/>
          </a:p>
          <a:p>
            <a:pPr>
              <a:buFont typeface="Arial" panose="020B0604020202020204" pitchFamily="34" charset="0"/>
              <a:buChar char="•"/>
            </a:pPr>
            <a:r>
              <a:rPr lang="en-US" altLang="zh-TW" sz="1600" b="1" dirty="0"/>
              <a:t>Point Cloud Processing:</a:t>
            </a:r>
            <a:r>
              <a:rPr lang="en-US" altLang="zh-TW" sz="1600" dirty="0"/>
              <a:t> The 3D Shape Expert starts by dividing the object’s point cloud into local patches. Each patch represents a small area of the object’s surface, which is crucial for detecting localized anomalies.</a:t>
            </a:r>
          </a:p>
          <a:p>
            <a:pPr>
              <a:buFont typeface="Arial" panose="020B0604020202020204" pitchFamily="34" charset="0"/>
              <a:buChar char="•"/>
            </a:pPr>
            <a:r>
              <a:rPr lang="en-US" altLang="zh-TW" sz="1600" b="1" dirty="0"/>
              <a:t>Feature Extraction:</a:t>
            </a:r>
            <a:r>
              <a:rPr lang="en-US" altLang="zh-TW" sz="1600" dirty="0"/>
              <a:t> A Neural Implicit Function (NIF) is employed to learn the local geometry of these patches. NIFs are powerful because they can represent complex shapes as continuous functions, capturing fine details that simpler models might miss.</a:t>
            </a:r>
          </a:p>
          <a:p>
            <a:pPr>
              <a:buFont typeface="Arial" panose="020B0604020202020204" pitchFamily="34" charset="0"/>
              <a:buChar char="•"/>
            </a:pPr>
            <a:r>
              <a:rPr lang="en-US" altLang="zh-TW" sz="1600" b="1" dirty="0"/>
              <a:t>Signed Distance Function (SDF):</a:t>
            </a:r>
            <a:r>
              <a:rPr lang="en-US" altLang="zh-TW" sz="1600" dirty="0"/>
              <a:t> The NIF is trained to predict the Signed Distance Function (SDF) for each point in the patch. The SDF measures the distance from a point in space to the nearest surface, effectively encoding the shape of the object.</a:t>
            </a:r>
          </a:p>
          <a:p>
            <a:pPr>
              <a:buFont typeface="Arial" panose="020B0604020202020204" pitchFamily="34" charset="0"/>
              <a:buChar char="•"/>
            </a:pPr>
            <a:r>
              <a:rPr lang="en-US" altLang="zh-TW" sz="1600" b="1" dirty="0"/>
              <a:t>Memory Bank Construction:</a:t>
            </a:r>
            <a:r>
              <a:rPr lang="en-US" altLang="zh-TW" sz="1600" dirty="0"/>
              <a:t> Once the model has learned what normal patches look like, the features from these patches are stored in the SDF Memory Bank. This memory bank serves as a reference for what "normal" should be during the inference phase.</a:t>
            </a:r>
          </a:p>
          <a:p>
            <a:endParaRPr lang="af-ZA" altLang="zh-TW" sz="1200" dirty="0"/>
          </a:p>
          <a:p>
            <a:endParaRPr lang="af-ZA" altLang="zh-TW" dirty="0"/>
          </a:p>
          <a:p>
            <a:pPr marL="114300" indent="0">
              <a:buNone/>
            </a:pPr>
            <a:r>
              <a:rPr lang="af-ZA" dirty="0"/>
              <a:t> </a:t>
            </a:r>
            <a:br>
              <a:rPr lang="en-US" dirty="0"/>
            </a:br>
            <a:endParaRPr dirty="0"/>
          </a:p>
        </p:txBody>
      </p:sp>
      <p:sp>
        <p:nvSpPr>
          <p:cNvPr id="146" name="Google Shape;146;g27fd5afe905_0_10"/>
          <p:cNvSpPr txBox="1">
            <a:spLocks noGrp="1"/>
          </p:cNvSpPr>
          <p:nvPr>
            <p:ph type="sldNum" idx="12"/>
          </p:nvPr>
        </p:nvSpPr>
        <p:spPr>
          <a:xfrm>
            <a:off x="194058" y="45870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公正">
  <a:themeElements>
    <a:clrScheme name="公正">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650</TotalTime>
  <Words>1613</Words>
  <Application>Microsoft Office PowerPoint</Application>
  <PresentationFormat>如螢幕大小 (16:9)</PresentationFormat>
  <Paragraphs>171</Paragraphs>
  <Slides>21</Slides>
  <Notes>21</Notes>
  <HiddenSlides>1</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21</vt:i4>
      </vt:variant>
    </vt:vector>
  </HeadingPairs>
  <TitlesOfParts>
    <vt:vector size="30" baseType="lpstr">
      <vt:lpstr>Arial</vt:lpstr>
      <vt:lpstr>Calibri</vt:lpstr>
      <vt:lpstr>Libre Franklin</vt:lpstr>
      <vt:lpstr>Noto Sans</vt:lpstr>
      <vt:lpstr>Times</vt:lpstr>
      <vt:lpstr>Libre Baskerville</vt:lpstr>
      <vt:lpstr>Arial Unicode MS</vt:lpstr>
      <vt:lpstr>Wingdings</vt:lpstr>
      <vt:lpstr>公正</vt:lpstr>
      <vt:lpstr>Shape-Guided Dual-Memory Learning for 3D Anomaly Detection</vt:lpstr>
      <vt:lpstr>Outline</vt:lpstr>
      <vt:lpstr>Introduction </vt:lpstr>
      <vt:lpstr>Introduction</vt:lpstr>
      <vt:lpstr>Related Work   </vt:lpstr>
      <vt:lpstr>Related Work   </vt:lpstr>
      <vt:lpstr>Related Work   </vt:lpstr>
      <vt:lpstr>Method   </vt:lpstr>
      <vt:lpstr>Method   </vt:lpstr>
      <vt:lpstr>Method   </vt:lpstr>
      <vt:lpstr>Method   </vt:lpstr>
      <vt:lpstr>Method   </vt:lpstr>
      <vt:lpstr>Experiments   </vt:lpstr>
      <vt:lpstr>Experiments   </vt:lpstr>
      <vt:lpstr>Experiments   </vt:lpstr>
      <vt:lpstr>  </vt:lpstr>
      <vt:lpstr>Ablation Study (Optional):    </vt:lpstr>
      <vt:lpstr>Visualization   </vt:lpstr>
      <vt:lpstr>Conclusion   </vt:lpstr>
      <vt:lpstr>Thank You for Your Attention</vt:lpstr>
      <vt:lpstr>Experiments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ewchen</dc:creator>
  <cp:lastModifiedBy>暐茗 黃</cp:lastModifiedBy>
  <cp:revision>4</cp:revision>
  <dcterms:created xsi:type="dcterms:W3CDTF">2010-11-08T08:16:06Z</dcterms:created>
  <dcterms:modified xsi:type="dcterms:W3CDTF">2024-08-19T17:25:21Z</dcterms:modified>
</cp:coreProperties>
</file>