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1" r:id="rId3"/>
    <p:sldId id="312" r:id="rId4"/>
    <p:sldId id="313" r:id="rId5"/>
    <p:sldId id="314" r:id="rId6"/>
    <p:sldId id="318" r:id="rId7"/>
    <p:sldId id="327" r:id="rId8"/>
    <p:sldId id="329" r:id="rId9"/>
    <p:sldId id="315" r:id="rId10"/>
    <p:sldId id="319" r:id="rId11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3971" autoAdjust="0"/>
  </p:normalViewPr>
  <p:slideViewPr>
    <p:cSldViewPr>
      <p:cViewPr varScale="1">
        <p:scale>
          <a:sx n="72" d="100"/>
          <a:sy n="72" d="100"/>
        </p:scale>
        <p:origin x="8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33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7413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7413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CAEF6F9D-A1F4-4B75-A5DC-941B9CCAACEE}" type="datetimeFigureOut">
              <a:rPr lang="zh-TW" altLang="en-US" smtClean="0"/>
              <a:t>2024/9/6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7413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7413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DBD1CC8E-99DE-4ADB-913F-10194B3EB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91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E6DFCE73-D4D2-47E2-9FD3-C9423A2497CA}" type="datetimeFigureOut">
              <a:rPr lang="zh-TW" altLang="en-US" smtClean="0"/>
              <a:t>2024/9/6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311B0E1D-AA82-4552-8C4E-CF760B87F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581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763" y="887413"/>
            <a:ext cx="6654800" cy="2851150"/>
            <a:chOff x="3" y="559"/>
            <a:chExt cx="4192" cy="179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ltGray">
            <a:xfrm>
              <a:off x="506" y="559"/>
              <a:ext cx="0" cy="17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ltGray">
            <a:xfrm flipH="1" flipV="1">
              <a:off x="3" y="1924"/>
              <a:ext cx="32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ltGray">
            <a:xfrm flipH="1" flipV="1">
              <a:off x="384" y="938"/>
              <a:ext cx="38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Arc 6"/>
            <p:cNvSpPr>
              <a:spLocks/>
            </p:cNvSpPr>
            <p:nvPr/>
          </p:nvSpPr>
          <p:spPr bwMode="ltGray">
            <a:xfrm rot="16200000" flipH="1">
              <a:off x="426" y="860"/>
              <a:ext cx="156" cy="157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349500" y="3098800"/>
            <a:ext cx="6045200" cy="2876550"/>
            <a:chOff x="1480" y="1952"/>
            <a:chExt cx="3808" cy="1812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Arc 10"/>
            <p:cNvSpPr>
              <a:spLocks/>
            </p:cNvSpPr>
            <p:nvPr/>
          </p:nvSpPr>
          <p:spPr bwMode="ltGray">
            <a:xfrm rot="5400000">
              <a:off x="5097" y="3347"/>
              <a:ext cx="156" cy="157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4" name="Rectangle 14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lang="en-US" altLang="zh-TW" sz="1000" b="1" smtClean="0"/>
              <a:t>Digital Circuit Lab </a:t>
            </a:r>
            <a:endParaRPr lang="en-US" altLang="zh-TW" smtClean="0"/>
          </a:p>
        </p:txBody>
      </p:sp>
      <p:sp>
        <p:nvSpPr>
          <p:cNvPr id="14951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22312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49516" name="Rectangle 1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713105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19" name="Line 19"/>
          <p:cNvSpPr>
            <a:spLocks noChangeShapeType="1"/>
          </p:cNvSpPr>
          <p:nvPr userDrawn="1"/>
        </p:nvSpPr>
        <p:spPr bwMode="auto">
          <a:xfrm>
            <a:off x="8675688" y="3789040"/>
            <a:ext cx="0" cy="2232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624"/>
            <a:ext cx="97700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19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8206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605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i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6163"/>
            <a:ext cx="15240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Line 3"/>
          <p:cNvSpPr>
            <a:spLocks noChangeShapeType="1"/>
          </p:cNvSpPr>
          <p:nvPr/>
        </p:nvSpPr>
        <p:spPr bwMode="ltGray">
          <a:xfrm flipH="1" flipV="1">
            <a:off x="152400" y="1066800"/>
            <a:ext cx="86868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524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219200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411913"/>
            <a:ext cx="87630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anose="020B0604030504040204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033" name="Picture 9" descr="chi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6163"/>
            <a:ext cx="15240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8243888" y="836613"/>
            <a:ext cx="577850" cy="2746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200" dirty="0" smtClean="0"/>
              <a:t>Lab 1</a:t>
            </a:r>
          </a:p>
        </p:txBody>
      </p:sp>
      <p:sp>
        <p:nvSpPr>
          <p:cNvPr id="1035" name="Rectangle 11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lang="en-US" altLang="zh-TW" sz="1000" b="1" smtClean="0"/>
              <a:t>Digital Circuit Lab </a:t>
            </a:r>
            <a:endParaRPr lang="en-US" altLang="zh-TW" smtClean="0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624"/>
            <a:ext cx="97700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9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90A15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90A15"/>
          </a:solidFill>
          <a:latin typeface="Verdana" pitchFamily="34" charset="0"/>
        </a:defRPr>
      </a:lvl2pPr>
      <a:lvl3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90A15"/>
          </a:solidFill>
          <a:latin typeface="Verdana" pitchFamily="34" charset="0"/>
        </a:defRPr>
      </a:lvl3pPr>
      <a:lvl4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90A15"/>
          </a:solidFill>
          <a:latin typeface="Verdana" pitchFamily="34" charset="0"/>
        </a:defRPr>
      </a:lvl4pPr>
      <a:lvl5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90A15"/>
          </a:solidFill>
          <a:latin typeface="Verdana" pitchFamily="34" charset="0"/>
        </a:defRPr>
      </a:lvl5pPr>
      <a:lvl6pPr marL="4572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90A15"/>
          </a:solidFill>
          <a:latin typeface="Verdana" pitchFamily="34" charset="0"/>
        </a:defRPr>
      </a:lvl6pPr>
      <a:lvl7pPr marL="9144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90A15"/>
          </a:solidFill>
          <a:latin typeface="Verdana" pitchFamily="34" charset="0"/>
        </a:defRPr>
      </a:lvl7pPr>
      <a:lvl8pPr marL="13716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90A15"/>
          </a:solidFill>
          <a:latin typeface="Verdana" pitchFamily="34" charset="0"/>
        </a:defRPr>
      </a:lvl8pPr>
      <a:lvl9pPr marL="18288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90A15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7"/>
        </a:buBlip>
        <a:defRPr sz="2400">
          <a:solidFill>
            <a:srgbClr val="090A15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>
          <a:solidFill>
            <a:srgbClr val="090A15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>
          <a:solidFill>
            <a:srgbClr val="090A15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600">
          <a:solidFill>
            <a:srgbClr val="090A15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400">
          <a:solidFill>
            <a:srgbClr val="090A15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00">
          <a:solidFill>
            <a:srgbClr val="090A15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00">
          <a:solidFill>
            <a:srgbClr val="090A15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00">
          <a:solidFill>
            <a:srgbClr val="090A15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00">
          <a:solidFill>
            <a:srgbClr val="090A15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 dirty="0" smtClean="0"/>
              <a:t>Lab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1: Sequential Multiplier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Lan-Da Van and Chun-Jen Tsai</a:t>
            </a:r>
            <a:endParaRPr lang="en-US" altLang="zh-TW" i="1" dirty="0" smtClean="0">
              <a:ea typeface="新細明體" panose="02020500000000000000" pitchFamily="18" charset="-120"/>
            </a:endParaRPr>
          </a:p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Department of Computer Science</a:t>
            </a:r>
          </a:p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National Yang Ming </a:t>
            </a:r>
            <a:r>
              <a:rPr lang="en-US" altLang="zh-TW" dirty="0" err="1" smtClean="0">
                <a:ea typeface="新細明體" panose="02020500000000000000" pitchFamily="18" charset="-120"/>
              </a:rPr>
              <a:t>Chiao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Tung University 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Taiwan, R.O.C.</a:t>
            </a:r>
          </a:p>
          <a:p>
            <a:pPr algn="ctr"/>
            <a:r>
              <a:rPr lang="en-US" altLang="zh-TW" i="1" dirty="0">
                <a:ea typeface="新細明體" panose="02020500000000000000" pitchFamily="18" charset="-120"/>
              </a:rPr>
              <a:t>Fall</a:t>
            </a:r>
            <a:r>
              <a:rPr lang="en-US" altLang="zh-TW" i="1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2024</a:t>
            </a:r>
            <a:endParaRPr lang="en-US" altLang="zh-TW" i="1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082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Lab 1 Demo Guide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can design one 8X8 sequential multiplier in Verilog. You have to finish the design by one-bit by one-bit in shift and add way. </a:t>
            </a:r>
          </a:p>
          <a:p>
            <a:r>
              <a:rPr lang="en-US" altLang="zh-TW" dirty="0"/>
              <a:t>You should complete the simulation and show some </a:t>
            </a:r>
            <a:r>
              <a:rPr lang="en-US" altLang="zh-TW" dirty="0" smtClean="0"/>
              <a:t>multiplication result waveforms.</a:t>
            </a:r>
            <a:endParaRPr lang="en-US" altLang="zh-TW" dirty="0"/>
          </a:p>
          <a:p>
            <a:r>
              <a:rPr lang="en-US" altLang="zh-TW" dirty="0" smtClean="0"/>
              <a:t>You </a:t>
            </a:r>
            <a:r>
              <a:rPr lang="en-US" altLang="zh-TW" dirty="0"/>
              <a:t>should upload your L</a:t>
            </a:r>
            <a:r>
              <a:rPr lang="en-US" altLang="zh-TW" dirty="0" smtClean="0"/>
              <a:t>ab</a:t>
            </a:r>
            <a:r>
              <a:rPr lang="zh-TW" altLang="en-US" dirty="0" smtClean="0"/>
              <a:t> </a:t>
            </a:r>
            <a:r>
              <a:rPr lang="en-US" altLang="zh-TW" dirty="0" smtClean="0"/>
              <a:t>1 </a:t>
            </a:r>
            <a:r>
              <a:rPr lang="en-US" altLang="zh-TW" dirty="0"/>
              <a:t>solution to E3 </a:t>
            </a:r>
            <a:r>
              <a:rPr lang="en-US" altLang="zh-TW" dirty="0" smtClean="0"/>
              <a:t>before the deadline.</a:t>
            </a:r>
            <a:endParaRPr lang="en-US" altLang="zh-TW" dirty="0"/>
          </a:p>
          <a:p>
            <a:r>
              <a:rPr lang="en-US" altLang="zh-TW" dirty="0" smtClean="0"/>
              <a:t>During the demo time, TA will ask you to modify the testbench to show different results.</a:t>
            </a:r>
          </a:p>
          <a:p>
            <a:pPr lvl="1"/>
            <a:r>
              <a:rPr lang="en-US" altLang="zh-TW" dirty="0" smtClean="0"/>
              <a:t>You can download your code from E3 </a:t>
            </a:r>
            <a:r>
              <a:rPr lang="en-US" altLang="zh-TW" smtClean="0"/>
              <a:t>during demo.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804025" y="6356350"/>
            <a:ext cx="2339975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511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 1</a:t>
            </a:r>
            <a:r>
              <a:rPr lang="en-US" dirty="0"/>
              <a:t> </a:t>
            </a:r>
            <a:r>
              <a:rPr lang="en-US" dirty="0" smtClean="0"/>
              <a:t>Goal: Simulate an 8-bit Multiplier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lab, you must simulate the operations of a sequential binary multiplier using the </a:t>
            </a:r>
            <a:r>
              <a:rPr lang="en-US" dirty="0" err="1" smtClean="0"/>
              <a:t>Vivado</a:t>
            </a:r>
            <a:r>
              <a:rPr lang="en-US" dirty="0" smtClean="0"/>
              <a:t> Simulator.</a:t>
            </a:r>
          </a:p>
          <a:p>
            <a:pPr lvl="1"/>
            <a:r>
              <a:rPr lang="en-US" dirty="0" smtClean="0"/>
              <a:t>You should review your textbook on Digital Circuit Design by Mano.</a:t>
            </a:r>
            <a:r>
              <a:rPr lang="en-US" dirty="0"/>
              <a:t> </a:t>
            </a:r>
            <a:r>
              <a:rPr lang="en-US" dirty="0" smtClean="0"/>
              <a:t>Some design guideline of the sequential binary multiplier is in Section 8.</a:t>
            </a:r>
            <a:r>
              <a:rPr lang="en-US" altLang="zh-TW" dirty="0" smtClean="0"/>
              <a:t>10</a:t>
            </a:r>
            <a:r>
              <a:rPr lang="en-US" dirty="0" smtClean="0"/>
              <a:t> of Mano’s book.</a:t>
            </a:r>
          </a:p>
          <a:p>
            <a:pPr lvl="1"/>
            <a:r>
              <a:rPr lang="en-US" dirty="0" smtClean="0"/>
              <a:t>The multiplier is designed using only adder, shifter, multiplexor, and gate-level operators. You cannot use the multiplication operator of Verilog.</a:t>
            </a:r>
            <a:br>
              <a:rPr lang="en-US" dirty="0" smtClean="0"/>
            </a:br>
            <a:endParaRPr lang="en-US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lab file submission deadline is </a:t>
            </a:r>
            <a:r>
              <a:rPr lang="en-US" altLang="zh-TW"/>
              <a:t>on </a:t>
            </a:r>
            <a:r>
              <a:rPr lang="en-US" altLang="zh-TW" smtClean="0"/>
              <a:t>09/16 </a:t>
            </a:r>
            <a:r>
              <a:rPr lang="en-US" altLang="zh-TW" dirty="0"/>
              <a:t>by 6:00pm.</a:t>
            </a:r>
          </a:p>
          <a:p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804025" y="6356350"/>
            <a:ext cx="2339975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461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70520"/>
            <a:ext cx="7620000" cy="838200"/>
          </a:xfrm>
        </p:spPr>
        <p:txBody>
          <a:bodyPr/>
          <a:lstStyle/>
          <a:p>
            <a:r>
              <a:rPr lang="en-US" dirty="0" smtClean="0"/>
              <a:t>Write Simulation for a Multiplier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input/output ports of the </a:t>
            </a:r>
            <a:r>
              <a:rPr lang="en-US" dirty="0" smtClean="0"/>
              <a:t>8-bit multiplier </a:t>
            </a:r>
            <a:r>
              <a:rPr lang="en-US" dirty="0"/>
              <a:t>is as follows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dirty="0"/>
              <a:t>’ is the system clock,</a:t>
            </a:r>
            <a:br>
              <a:rPr lang="en-US" dirty="0"/>
            </a:br>
            <a:r>
              <a:rPr lang="en-US" dirty="0"/>
              <a:t>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r>
              <a:rPr lang="en-US" dirty="0"/>
              <a:t>’ activates the multiplication operation,</a:t>
            </a:r>
            <a:br>
              <a:rPr lang="en-US" dirty="0"/>
            </a:br>
            <a:r>
              <a:rPr lang="en-US" dirty="0"/>
              <a:t>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’ is the 8-bit unsigned multiplicand input,</a:t>
            </a:r>
            <a:br>
              <a:rPr lang="en-US" dirty="0"/>
            </a:br>
            <a:r>
              <a:rPr lang="en-US" dirty="0"/>
              <a:t>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’ is the 8-bit unsigned multiplier input, and</a:t>
            </a:r>
            <a:br>
              <a:rPr lang="en-US" dirty="0"/>
            </a:br>
            <a:r>
              <a:rPr lang="en-US" dirty="0"/>
              <a:t>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’ is the 16-bit unsigned product output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804025" y="6356350"/>
            <a:ext cx="2339975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339752" y="2189763"/>
            <a:ext cx="387798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module SeqMultiplier(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input wire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input wire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enable,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input wire [7:0] A,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input wire [7:0] B,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 wire [15:0] C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04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86544"/>
            <a:ext cx="7620000" cy="8382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Sequential Binary Multiplier Behavior</a:t>
            </a:r>
            <a:endParaRPr lang="zh-TW" altLang="en-US" dirty="0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S</a:t>
            </a:r>
            <a:r>
              <a:rPr lang="en-US" altLang="zh-TW" dirty="0" smtClean="0"/>
              <a:t>equential binary multiplication of 10111 and 10011: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6804025" y="6356350"/>
            <a:ext cx="2339975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95265" y="2420888"/>
            <a:ext cx="4752999" cy="278224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600" dirty="0">
                <a:latin typeface="Courier New" pitchFamily="49" charset="0"/>
              </a:rPr>
              <a:t>      </a:t>
            </a:r>
            <a:r>
              <a:rPr lang="en-US" altLang="zh-TW" sz="1600" dirty="0" smtClean="0">
                <a:latin typeface="Courier New" pitchFamily="49" charset="0"/>
              </a:rPr>
              <a:t>00010111  </a:t>
            </a:r>
            <a:r>
              <a:rPr lang="en-US" altLang="zh-TW" sz="1600" dirty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zh-TW" sz="1600" dirty="0">
                <a:latin typeface="Courier New" pitchFamily="49" charset="0"/>
              </a:rPr>
              <a:t> multiplicand</a:t>
            </a:r>
          </a:p>
          <a:p>
            <a:pPr eaLnBrk="1" hangingPunct="1"/>
            <a:r>
              <a:rPr lang="en-US" altLang="zh-TW" sz="1600" dirty="0" smtClean="0">
                <a:latin typeface="Courier New" pitchFamily="49" charset="0"/>
                <a:sym typeface="Symbol" pitchFamily="18" charset="2"/>
              </a:rPr>
              <a:t>     000</a:t>
            </a:r>
            <a:r>
              <a:rPr lang="en-US" altLang="zh-TW" sz="1600" dirty="0" smtClean="0">
                <a:latin typeface="Courier New" pitchFamily="49" charset="0"/>
              </a:rPr>
              <a:t>10011  </a:t>
            </a:r>
            <a:r>
              <a:rPr lang="en-US" altLang="zh-TW" sz="1600" dirty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zh-TW" sz="1600" dirty="0">
                <a:latin typeface="Courier New" pitchFamily="49" charset="0"/>
              </a:rPr>
              <a:t> multiplier</a:t>
            </a:r>
            <a:r>
              <a:rPr lang="en-US" altLang="zh-TW" sz="400" dirty="0">
                <a:latin typeface="Courier New" pitchFamily="49" charset="0"/>
              </a:rPr>
              <a:t/>
            </a:r>
            <a:br>
              <a:rPr lang="en-US" altLang="zh-TW" sz="400" dirty="0">
                <a:latin typeface="Courier New" pitchFamily="49" charset="0"/>
              </a:rPr>
            </a:br>
            <a:r>
              <a:rPr lang="en-US" altLang="zh-TW" sz="1600" dirty="0">
                <a:latin typeface="Courier New" pitchFamily="49" charset="0"/>
              </a:rPr>
              <a:t>      </a:t>
            </a:r>
            <a:r>
              <a:rPr lang="en-US" altLang="zh-TW" sz="1600" dirty="0" smtClean="0">
                <a:latin typeface="Courier New" pitchFamily="49" charset="0"/>
              </a:rPr>
              <a:t>00000000</a:t>
            </a:r>
            <a:br>
              <a:rPr lang="en-US" altLang="zh-TW" sz="1600" dirty="0" smtClean="0">
                <a:latin typeface="Courier New" pitchFamily="49" charset="0"/>
              </a:rPr>
            </a:br>
            <a:r>
              <a:rPr lang="en-US" altLang="zh-TW" sz="1600" dirty="0" smtClean="0">
                <a:latin typeface="Courier New" pitchFamily="49" charset="0"/>
              </a:rPr>
              <a:t>       00000000</a:t>
            </a:r>
            <a:br>
              <a:rPr lang="en-US" altLang="zh-TW" sz="1600" dirty="0" smtClean="0">
                <a:latin typeface="Courier New" pitchFamily="49" charset="0"/>
              </a:rPr>
            </a:br>
            <a:r>
              <a:rPr lang="en-US" altLang="zh-TW" sz="1600" dirty="0" smtClean="0">
                <a:latin typeface="Courier New" pitchFamily="49" charset="0"/>
              </a:rPr>
              <a:t>        00000000</a:t>
            </a:r>
            <a:endParaRPr lang="en-US" altLang="zh-TW" sz="1600" dirty="0">
              <a:latin typeface="Courier New" pitchFamily="49" charset="0"/>
            </a:endParaRPr>
          </a:p>
          <a:p>
            <a:pPr eaLnBrk="1" hangingPunct="1"/>
            <a:r>
              <a:rPr lang="en-US" altLang="zh-TW" sz="1600" dirty="0" smtClean="0">
                <a:latin typeface="Courier New" pitchFamily="49" charset="0"/>
              </a:rPr>
              <a:t>         </a:t>
            </a:r>
            <a:r>
              <a:rPr lang="en-US" altLang="zh-TW" sz="1600" dirty="0">
                <a:latin typeface="Courier New" pitchFamily="49" charset="0"/>
              </a:rPr>
              <a:t>00010111</a:t>
            </a:r>
            <a:r>
              <a:rPr lang="en-US" altLang="zh-TW" sz="1600" dirty="0" smtClean="0">
                <a:latin typeface="Courier New" pitchFamily="49" charset="0"/>
              </a:rPr>
              <a:t/>
            </a:r>
            <a:br>
              <a:rPr lang="en-US" altLang="zh-TW" sz="1600" dirty="0" smtClean="0">
                <a:latin typeface="Courier New" pitchFamily="49" charset="0"/>
              </a:rPr>
            </a:br>
            <a:r>
              <a:rPr lang="en-US" altLang="zh-TW" sz="1600" dirty="0" smtClean="0">
                <a:latin typeface="Courier New" pitchFamily="49" charset="0"/>
              </a:rPr>
              <a:t>          00000000</a:t>
            </a:r>
            <a:endParaRPr lang="en-US" altLang="zh-TW" sz="1600" dirty="0">
              <a:latin typeface="Courier New" pitchFamily="49" charset="0"/>
            </a:endParaRPr>
          </a:p>
          <a:p>
            <a:pPr eaLnBrk="1" hangingPunct="1"/>
            <a:r>
              <a:rPr lang="en-US" altLang="zh-TW" sz="1600" dirty="0" smtClean="0">
                <a:latin typeface="Courier New" pitchFamily="49" charset="0"/>
              </a:rPr>
              <a:t>           00000000</a:t>
            </a:r>
            <a:br>
              <a:rPr lang="en-US" altLang="zh-TW" sz="1600" dirty="0" smtClean="0">
                <a:latin typeface="Courier New" pitchFamily="49" charset="0"/>
              </a:rPr>
            </a:br>
            <a:r>
              <a:rPr lang="en-US" altLang="zh-TW" sz="1600" dirty="0" smtClean="0">
                <a:latin typeface="Courier New" pitchFamily="49" charset="0"/>
              </a:rPr>
              <a:t>            00010111</a:t>
            </a:r>
            <a:endParaRPr lang="en-US" altLang="zh-TW" sz="1600" dirty="0">
              <a:latin typeface="Courier New" pitchFamily="49" charset="0"/>
            </a:endParaRPr>
          </a:p>
          <a:p>
            <a:pPr eaLnBrk="1" hangingPunct="1"/>
            <a:r>
              <a:rPr lang="en-US" altLang="zh-TW" sz="1600" dirty="0" smtClean="0">
                <a:latin typeface="Courier New" pitchFamily="49" charset="0"/>
                <a:sym typeface="Symbol" pitchFamily="18" charset="2"/>
              </a:rPr>
              <a:t>            000</a:t>
            </a:r>
            <a:r>
              <a:rPr lang="en-US" altLang="zh-TW" sz="1600" dirty="0" smtClean="0">
                <a:latin typeface="Courier New" pitchFamily="49" charset="0"/>
              </a:rPr>
              <a:t>10111</a:t>
            </a:r>
            <a:endParaRPr lang="en-US" altLang="zh-TW" sz="1600" dirty="0">
              <a:latin typeface="Courier New" pitchFamily="49" charset="0"/>
            </a:endParaRPr>
          </a:p>
          <a:p>
            <a:pPr eaLnBrk="1" hangingPunct="1"/>
            <a:r>
              <a:rPr lang="en-US" altLang="zh-TW" sz="1600" dirty="0">
                <a:latin typeface="Courier New" pitchFamily="49" charset="0"/>
              </a:rPr>
              <a:t>  </a:t>
            </a:r>
            <a:r>
              <a:rPr lang="en-US" altLang="zh-TW" sz="1600" dirty="0" smtClean="0">
                <a:latin typeface="Courier New" pitchFamily="49" charset="0"/>
              </a:rPr>
              <a:t>       000110110101  </a:t>
            </a:r>
            <a:r>
              <a:rPr lang="en-US" altLang="zh-TW" sz="1600" dirty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zh-TW" sz="1600" dirty="0">
                <a:latin typeface="Courier New" pitchFamily="49" charset="0"/>
              </a:rPr>
              <a:t> product </a:t>
            </a:r>
            <a:endParaRPr lang="zh-TW" altLang="en-US" sz="1600" dirty="0">
              <a:latin typeface="Courier New" pitchFamily="49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267745" y="4887159"/>
            <a:ext cx="2592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2278761" y="2952884"/>
            <a:ext cx="2592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372200" y="1743199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23x19 = </a:t>
            </a:r>
            <a:r>
              <a:rPr lang="en-US" altLang="zh-TW" dirty="0" smtClean="0"/>
              <a:t>(437)</a:t>
            </a:r>
            <a:r>
              <a:rPr lang="en-US" altLang="zh-TW" baseline="-25000" dirty="0" smtClean="0"/>
              <a:t>10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21194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Model of the Multiplier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 code that performs the sequential multiplication: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804025" y="6356350"/>
            <a:ext cx="2339975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857187" y="2060848"/>
            <a:ext cx="4875053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unsigned char Byte;</a:t>
            </a:r>
          </a:p>
          <a:p>
            <a:pPr>
              <a:lnSpc>
                <a:spcPts val="1600"/>
              </a:lnSpc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unsigned short Word;</a:t>
            </a:r>
          </a:p>
          <a:p>
            <a:pPr>
              <a:lnSpc>
                <a:spcPts val="16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00"/>
              </a:lnSpc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SeqMultiplier(Byte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*C)</a:t>
            </a:r>
          </a:p>
          <a:p>
            <a:pPr>
              <a:lnSpc>
                <a:spcPts val="1600"/>
              </a:lnSpc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ts val="1600"/>
              </a:lnSpc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16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*C = 0;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8;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--)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*C = *C &lt;&lt; 1;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((B &amp; 0x80) == 0x80)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*C += A;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B &lt;&lt; 1;</a:t>
            </a:r>
          </a:p>
          <a:p>
            <a:pPr>
              <a:lnSpc>
                <a:spcPts val="16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600"/>
              </a:lnSpc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15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Verilog Module of the Multiplier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504604" y="1540066"/>
            <a:ext cx="6091732" cy="4769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SeqMultiplier(input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input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wire enable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input wire [7:0]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A, input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wire [7:0] 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ts val="1400"/>
              </a:lnSpc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output wire [15:0] C);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4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reg  [15:0] prod;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reg  [7:0]  mult;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reg  [3:0]  counter;</a:t>
            </a:r>
          </a:p>
          <a:p>
            <a:pPr>
              <a:lnSpc>
                <a:spcPts val="1400"/>
              </a:lnSpc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wire        shift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14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assign C = prod;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assign shift = |(counter^7);</a:t>
            </a:r>
          </a:p>
          <a:p>
            <a:pPr>
              <a:lnSpc>
                <a:spcPts val="14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always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@(posedge clk) begin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(!enable) begin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mult &lt;= B;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prod &lt;= 0;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&lt;= 0;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 begin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mult &lt;= mult &lt;&lt; 1;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prod &lt;= (prod + (A &amp; {8{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[7]}})) &lt;&lt; shift;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&lt;= counter + shift;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lnSpc>
                <a:spcPts val="14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</p:spTree>
    <p:extLst>
      <p:ext uri="{BB962C8B-B14F-4D97-AF65-F5344CB8AC3E}">
        <p14:creationId xmlns:p14="http://schemas.microsoft.com/office/powerpoint/2010/main" val="274750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86544"/>
            <a:ext cx="7620000" cy="838200"/>
          </a:xfrm>
        </p:spPr>
        <p:txBody>
          <a:bodyPr/>
          <a:lstStyle/>
          <a:p>
            <a:r>
              <a:rPr lang="en-US" dirty="0" smtClean="0"/>
              <a:t>Verilog Module of the Multiplier</a:t>
            </a:r>
            <a:br>
              <a:rPr lang="en-US" dirty="0" smtClean="0"/>
            </a:br>
            <a:r>
              <a:rPr lang="en-US" dirty="0" smtClean="0"/>
              <a:t>with Comment</a:t>
            </a:r>
            <a:r>
              <a:rPr lang="zh-TW" altLang="en-US" dirty="0" smtClean="0"/>
              <a:t> </a:t>
            </a:r>
            <a:r>
              <a:rPr lang="en-US" dirty="0" smtClean="0"/>
              <a:t>(1/2)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79512" y="1700808"/>
            <a:ext cx="8776762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module SeqMultiplier(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input wire clk, 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input wire enable,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input wire [7:0] A, 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input wire [7:0] B,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output wire [15:0] C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);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reg [15:0] prod; 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reg [7:0] mult;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reg [3:0] counter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wire shift;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assign C = prod;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assign shift = |(counter^7); //1 if counter&lt;7; 0 if counter==7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Every bit of counter exclusive or 7(4'b0111), and or together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ex: When counter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d2</a:t>
            </a:r>
            <a:r>
              <a:rPr lang="zh-TW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4'b0010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then counter^7 = 4'b0101, shift = 0|1|0|1 = 1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That is, only when counter^7 == 4'b0000 --&gt; counter == 7 will shift be 0. 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5567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1520" y="1412776"/>
            <a:ext cx="8424936" cy="4392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 bwMode="auto">
          <a:xfrm>
            <a:off x="1219200" y="260648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90A15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90A15"/>
                </a:solidFill>
                <a:latin typeface="Verdana" pitchFamily="34" charset="0"/>
              </a:defRPr>
            </a:lvl2pPr>
            <a:lvl3pPr algn="ctr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90A15"/>
                </a:solidFill>
                <a:latin typeface="Verdana" pitchFamily="34" charset="0"/>
              </a:defRPr>
            </a:lvl3pPr>
            <a:lvl4pPr algn="ctr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90A15"/>
                </a:solidFill>
                <a:latin typeface="Verdana" pitchFamily="34" charset="0"/>
              </a:defRPr>
            </a:lvl4pPr>
            <a:lvl5pPr algn="ctr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90A15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90A15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90A15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90A15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90A15"/>
                </a:solidFill>
                <a:latin typeface="Verdana" pitchFamily="34" charset="0"/>
              </a:defRPr>
            </a:lvl9pPr>
          </a:lstStyle>
          <a:p>
            <a:r>
              <a:rPr kumimoji="0" lang="en-US" kern="0" dirty="0" smtClean="0"/>
              <a:t>Verilog Module of the Multiplier</a:t>
            </a:r>
            <a:br>
              <a:rPr kumimoji="0" lang="en-US" kern="0" dirty="0" smtClean="0"/>
            </a:br>
            <a:r>
              <a:rPr kumimoji="0" lang="en-US" kern="0" dirty="0" smtClean="0"/>
              <a:t>with Comment</a:t>
            </a:r>
            <a:r>
              <a:rPr kumimoji="0" lang="zh-TW" altLang="en-US" kern="0" dirty="0" smtClean="0"/>
              <a:t> </a:t>
            </a:r>
            <a:r>
              <a:rPr kumimoji="0" lang="en-US" kern="0" dirty="0" smtClean="0"/>
              <a:t>(2/2)</a:t>
            </a:r>
            <a:endParaRPr kumimoji="0" lang="en-US" kern="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0" y="1452735"/>
            <a:ext cx="8172400" cy="428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86544"/>
            <a:ext cx="7620000" cy="838200"/>
          </a:xfrm>
        </p:spPr>
        <p:txBody>
          <a:bodyPr/>
          <a:lstStyle/>
          <a:p>
            <a:r>
              <a:rPr lang="en-US" dirty="0" smtClean="0"/>
              <a:t>Example of Simulated Waveforms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of the timing diagram of 239</a:t>
            </a:r>
            <a:r>
              <a:rPr lang="en-US" dirty="0" smtClean="0">
                <a:sym typeface="Symbol"/>
              </a:rPr>
              <a:t>163</a:t>
            </a:r>
            <a:r>
              <a:rPr lang="en-US" dirty="0" smtClean="0"/>
              <a:t> = 38957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804025" y="6356350"/>
            <a:ext cx="2339975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90" y="2053183"/>
            <a:ext cx="76771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7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LSIDSP_CHAP5">
  <a:themeElements>
    <a:clrScheme name="VLSIDSP_CHAP5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VLSIDSP_CHAP5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VLSIDSP_CHAP5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SIDSP_CHAP5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SIDSP_CHAP5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SIDSP_CHAP5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SIDSP_CHAP5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SIDSP_CHAP5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SIDSP_CHAP5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SIDSP_CHAP5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DCL_Lab_00</Template>
  <TotalTime>2252</TotalTime>
  <Words>779</Words>
  <Application>Microsoft Office PowerPoint</Application>
  <PresentationFormat>如螢幕大小 (4:3)</PresentationFormat>
  <Paragraphs>113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新細明體</vt:lpstr>
      <vt:lpstr>Arial</vt:lpstr>
      <vt:lpstr>Calibri</vt:lpstr>
      <vt:lpstr>Courier New</vt:lpstr>
      <vt:lpstr>Symbol</vt:lpstr>
      <vt:lpstr>Verdana</vt:lpstr>
      <vt:lpstr>Wingdings</vt:lpstr>
      <vt:lpstr>VLSIDSP_CHAP5</vt:lpstr>
      <vt:lpstr>Lab 1: Sequential Multiplier</vt:lpstr>
      <vt:lpstr>Lab 1 Goal: Simulate an 8-bit Multiplier</vt:lpstr>
      <vt:lpstr>Write Simulation for a Multiplier</vt:lpstr>
      <vt:lpstr>Sequential Binary Multiplier Behavior</vt:lpstr>
      <vt:lpstr>C Model of the Multiplier</vt:lpstr>
      <vt:lpstr>Verilog Module of the Multiplier</vt:lpstr>
      <vt:lpstr>Verilog Module of the Multiplier with Comment (1/2)</vt:lpstr>
      <vt:lpstr>PowerPoint 簡報</vt:lpstr>
      <vt:lpstr>Example of Simulated Waveforms</vt:lpstr>
      <vt:lpstr>Lab 1 Demo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Circuit Design</dc:title>
  <dc:creator>cjtsai</dc:creator>
  <cp:lastModifiedBy>Windows 使用者</cp:lastModifiedBy>
  <cp:revision>208</cp:revision>
  <cp:lastPrinted>2021-09-16T03:21:57Z</cp:lastPrinted>
  <dcterms:created xsi:type="dcterms:W3CDTF">2013-02-18T04:14:25Z</dcterms:created>
  <dcterms:modified xsi:type="dcterms:W3CDTF">2024-09-06T01:56:49Z</dcterms:modified>
</cp:coreProperties>
</file>