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65" r:id="rId11"/>
    <p:sldId id="270" r:id="rId1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6" autoAdjust="0"/>
  </p:normalViewPr>
  <p:slideViewPr>
    <p:cSldViewPr>
      <p:cViewPr varScale="1">
        <p:scale>
          <a:sx n="79" d="100"/>
          <a:sy n="79" d="100"/>
        </p:scale>
        <p:origin x="10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E6DFCE73-D4D2-47E2-9FD3-C9423A2497CA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311B0E1D-AA82-4552-8C4E-CF760B87F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B0E1D-AA82-4552-8C4E-CF760B87F82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7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rc 6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" name="Rectangle 1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000" b="1"/>
              <a:t>Digital Circuit Lab </a:t>
            </a:r>
            <a:endParaRPr lang="en-US" altLang="zh-TW"/>
          </a:p>
        </p:txBody>
      </p:sp>
      <p:sp>
        <p:nvSpPr>
          <p:cNvPr id="14951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2231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9516" name="Rectangle 1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1310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24"/>
            <a:ext cx="97700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8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53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6163"/>
            <a:ext cx="1524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3"/>
          <p:cNvSpPr>
            <a:spLocks noChangeShapeType="1"/>
          </p:cNvSpPr>
          <p:nvPr/>
        </p:nvSpPr>
        <p:spPr bwMode="ltGray">
          <a:xfrm flipH="1" flipV="1">
            <a:off x="152400" y="1066800"/>
            <a:ext cx="8686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192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11913"/>
            <a:ext cx="87630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anose="020B060403050404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33" name="Picture 9" descr="ch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6163"/>
            <a:ext cx="1524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243888" y="836613"/>
            <a:ext cx="577850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dirty="0"/>
              <a:t>Lab 2</a:t>
            </a:r>
          </a:p>
        </p:txBody>
      </p:sp>
      <p:sp>
        <p:nvSpPr>
          <p:cNvPr id="1035" name="Rectangle 11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000" b="1"/>
              <a:t>Digital Circuit Lab </a:t>
            </a:r>
            <a:endParaRPr lang="en-US" altLang="zh-TW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24"/>
            <a:ext cx="97700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6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 ft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090A15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7"/>
        </a:buBlip>
        <a:defRPr sz="24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rgbClr val="090A15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>
          <a:solidFill>
            <a:srgbClr val="090A1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>
          <a:solidFill>
            <a:srgbClr val="090A15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400">
          <a:solidFill>
            <a:srgbClr val="090A15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rgbClr val="090A15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rgbClr val="090A15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rgbClr val="090A15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rgbClr val="090A15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/>
              <a:t>Lab 2: Matrix Multiplication Simulation</a:t>
            </a:r>
            <a:endParaRPr lang="zh-TW" altLang="en-US" sz="4000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Chun-Jen Tsai and Lan-Da Van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Department of Computer Science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National Yang Ming </a:t>
            </a:r>
            <a:r>
              <a:rPr lang="en-US" altLang="zh-TW" dirty="0" err="1">
                <a:ea typeface="新細明體" panose="02020500000000000000" pitchFamily="18" charset="-120"/>
              </a:rPr>
              <a:t>Chiao</a:t>
            </a:r>
            <a:r>
              <a:rPr lang="en-US" altLang="zh-TW" dirty="0">
                <a:ea typeface="新細明體" panose="02020500000000000000" pitchFamily="18" charset="-120"/>
              </a:rPr>
              <a:t> Tung University 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Taiwan, R.O.C.</a:t>
            </a:r>
          </a:p>
          <a:p>
            <a:pPr algn="ctr"/>
            <a:r>
              <a:rPr lang="en-US" altLang="zh-TW" i="1" dirty="0">
                <a:ea typeface="新細明體" panose="02020500000000000000" pitchFamily="18" charset="-120"/>
              </a:rPr>
              <a:t>Fall, 2024</a:t>
            </a:r>
          </a:p>
        </p:txBody>
      </p:sp>
    </p:spTree>
    <p:extLst>
      <p:ext uri="{BB962C8B-B14F-4D97-AF65-F5344CB8AC3E}">
        <p14:creationId xmlns:p14="http://schemas.microsoft.com/office/powerpoint/2010/main" val="163082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Simulation Output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$display() function sends output to “</a:t>
            </a:r>
            <a:r>
              <a:rPr lang="en-US" dirty="0" err="1">
                <a:solidFill>
                  <a:srgbClr val="FF0000"/>
                </a:solidFill>
              </a:rPr>
              <a:t>Tcl</a:t>
            </a:r>
            <a:r>
              <a:rPr lang="en-US" dirty="0">
                <a:solidFill>
                  <a:srgbClr val="FF0000"/>
                </a:solidFill>
              </a:rPr>
              <a:t> Console</a:t>
            </a:r>
            <a:r>
              <a:rPr lang="en-US" dirty="0"/>
              <a:t>”.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9" y="1878735"/>
            <a:ext cx="8208169" cy="4707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949828" y="4901818"/>
            <a:ext cx="648072" cy="28803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2 Demo Guide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download the sample testbench file </a:t>
            </a:r>
            <a:r>
              <a:rPr lang="en-US" altLang="zh-TW" dirty="0" err="1"/>
              <a:t>mmult_tb.v</a:t>
            </a:r>
            <a:r>
              <a:rPr lang="en-US" altLang="zh-TW" dirty="0"/>
              <a:t> from E3, and create a </a:t>
            </a:r>
            <a:r>
              <a:rPr lang="en-US" altLang="zh-TW" dirty="0" err="1"/>
              <a:t>Vivado</a:t>
            </a:r>
            <a:r>
              <a:rPr lang="en-US" altLang="zh-TW" dirty="0"/>
              <a:t> project for it.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You should upload your lab2 solution to E3 before the deadline.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During the demo time, TA will ask you to modify the testbench to show different results.</a:t>
            </a:r>
          </a:p>
          <a:p>
            <a:pPr lvl="1"/>
            <a:r>
              <a:rPr lang="en-US" altLang="zh-TW" dirty="0"/>
              <a:t>You can download your code from E3 during demo.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2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86544"/>
            <a:ext cx="7620000" cy="838200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altLang="zh-TW" dirty="0"/>
              <a:t>2</a:t>
            </a:r>
            <a:r>
              <a:rPr lang="en-US" dirty="0"/>
              <a:t>: Matrix Multiplication Simulation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lab, you will design a circuit to do 3</a:t>
            </a:r>
            <a:r>
              <a:rPr lang="en-US" altLang="zh-TW" dirty="0">
                <a:sym typeface="Symbol"/>
              </a:rPr>
              <a:t>3</a:t>
            </a:r>
            <a:r>
              <a:rPr lang="en-US" altLang="zh-TW" dirty="0"/>
              <a:t> matrix multiplications on </a:t>
            </a:r>
            <a:r>
              <a:rPr lang="en-US" altLang="zh-TW" dirty="0" err="1"/>
              <a:t>Vivado</a:t>
            </a:r>
            <a:r>
              <a:rPr lang="en-US" altLang="zh-TW" dirty="0"/>
              <a:t> Simulator.</a:t>
            </a:r>
          </a:p>
          <a:p>
            <a:pPr lvl="1"/>
            <a:r>
              <a:rPr lang="en-US" altLang="zh-TW" dirty="0"/>
              <a:t>Two register arrays of 3</a:t>
            </a:r>
            <a:r>
              <a:rPr lang="en-US" altLang="zh-TW" dirty="0">
                <a:sym typeface="Symbol"/>
              </a:rPr>
              <a:t>3</a:t>
            </a:r>
            <a:r>
              <a:rPr lang="en-US" altLang="zh-TW" dirty="0"/>
              <a:t> matrices will be given to you in the sample Verilog simulation testbench.</a:t>
            </a:r>
          </a:p>
          <a:p>
            <a:pPr lvl="1"/>
            <a:r>
              <a:rPr lang="en-US" altLang="zh-TW" dirty="0"/>
              <a:t>You must design a Verilog module to compute their multiplication, and print the result from the testbench.</a:t>
            </a:r>
          </a:p>
          <a:p>
            <a:pPr lvl="1"/>
            <a:r>
              <a:rPr lang="en-US" altLang="zh-TW" dirty="0"/>
              <a:t>You must use </a:t>
            </a:r>
            <a:r>
              <a:rPr lang="en-US" altLang="zh-TW" dirty="0">
                <a:solidFill>
                  <a:srgbClr val="FF0000"/>
                </a:solidFill>
              </a:rPr>
              <a:t>no more than 9 multipliers </a:t>
            </a:r>
            <a:r>
              <a:rPr lang="en-US" altLang="zh-TW" dirty="0"/>
              <a:t>to implement your circuit.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The lab file submission deadline is on 09/23 by 6:00pm.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9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Matrix Format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Each input matrix has 9 unsigned 8-bit elements of values between 0 ~ 255. Matrices A and B are declared in Verilog as follows: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lvl="1"/>
            <a:r>
              <a:rPr lang="en-US" altLang="zh-TW" dirty="0"/>
              <a:t>Each matrix is stored in a 72-bit register, and each number in the matrix has 8 bits.</a:t>
            </a:r>
          </a:p>
          <a:p>
            <a:pPr lvl="1"/>
            <a:r>
              <a:rPr lang="en-US" altLang="zh-TW" dirty="0"/>
              <a:t>The matrix is stored in row-major format.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The output matrix has 9 unsigned 18-bit elements.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03648" y="2492896"/>
            <a:ext cx="669674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[0:9*8-1]  A = 72'h_4F_7E_57_0F_14_7B_21_4C_54;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[0:9*8-1]  B = 72'h_17_28_3A_40_2F_33_6C_22_77;</a:t>
            </a:r>
          </a:p>
        </p:txBody>
      </p:sp>
    </p:spTree>
    <p:extLst>
      <p:ext uri="{BB962C8B-B14F-4D97-AF65-F5344CB8AC3E}">
        <p14:creationId xmlns:p14="http://schemas.microsoft.com/office/powerpoint/2010/main" val="8078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620000" cy="838200"/>
          </a:xfrm>
        </p:spPr>
        <p:txBody>
          <a:bodyPr/>
          <a:lstStyle/>
          <a:p>
            <a:r>
              <a:rPr lang="en-US" dirty="0"/>
              <a:t>Specification of the Multiplier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matrix multiplier module is defined as follows:</a:t>
            </a:r>
          </a:p>
          <a:p>
            <a:pPr lvl="1"/>
            <a:r>
              <a:rPr lang="en-US" dirty="0"/>
              <a:t>You must follow this declaration to design your matrix multiplication module in order to use the sample simulation testbench.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3608" y="2996952"/>
            <a:ext cx="74888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// Clock signal.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// Reset signal (negative logic).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 enable,              // Activation signal for matrix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   multiplication (tells the circuit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   that A and B are ready for use).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 [0:9*8-1]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// A matrix.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 [0:9*8-1]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// B matrix.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valid,               // Signals that the output is valid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   to read.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reg [0:9*1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The result of A x B.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001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3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</a:t>
            </a:r>
            <a:r>
              <a:rPr lang="en-US" altLang="zh-TW" dirty="0">
                <a:sym typeface="Wingdings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3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3</a:t>
            </a:r>
            <a:r>
              <a:rPr lang="en-US" altLang="zh-TW" dirty="0">
                <a:sym typeface="Symbol"/>
              </a:rPr>
              <a:t>3</a:t>
            </a:r>
            <a:r>
              <a:rPr lang="en-US" dirty="0"/>
              <a:t> matrix multiplication is composed of 9 inner products: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You can compute the outputs in each column of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/>
              <a:t> matrix in parallel in one clock cycle.</a:t>
            </a:r>
          </a:p>
          <a:p>
            <a:pPr lvl="1"/>
            <a:r>
              <a:rPr lang="en-US" dirty="0"/>
              <a:t>At each clock cycle, you use nine multipliers.</a:t>
            </a:r>
          </a:p>
          <a:p>
            <a:pPr lvl="1"/>
            <a:r>
              <a:rPr lang="en-US" dirty="0">
                <a:sym typeface="Symbol"/>
              </a:rPr>
              <a:t>Three columns of the C matrix takes three cycles to compute!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40428"/>
              </p:ext>
            </p:extLst>
          </p:nvPr>
        </p:nvGraphicFramePr>
        <p:xfrm>
          <a:off x="1691680" y="2492896"/>
          <a:ext cx="5715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174840" imgH="711000" progId="Equation.3">
                  <p:embed/>
                </p:oleObj>
              </mc:Choice>
              <mc:Fallback>
                <p:oleObj name="方程式" r:id="rId2" imgW="317484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2492896"/>
                        <a:ext cx="5715000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橢圓 5"/>
          <p:cNvSpPr/>
          <p:nvPr/>
        </p:nvSpPr>
        <p:spPr>
          <a:xfrm>
            <a:off x="1741447" y="2557020"/>
            <a:ext cx="1769012" cy="379679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734647" y="2516200"/>
            <a:ext cx="456540" cy="1243775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742707" y="2544003"/>
            <a:ext cx="360040" cy="39122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1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86544"/>
            <a:ext cx="7620000" cy="838200"/>
          </a:xfrm>
        </p:spPr>
        <p:txBody>
          <a:bodyPr/>
          <a:lstStyle/>
          <a:p>
            <a:r>
              <a:rPr lang="en-US" altLang="zh-TW" dirty="0" err="1"/>
              <a:t>Testbench</a:t>
            </a:r>
            <a:r>
              <a:rPr lang="en-US" altLang="zh-TW" dirty="0"/>
              <a:t> of the </a:t>
            </a:r>
            <a:r>
              <a:rPr lang="en-US" altLang="zh-TW" dirty="0" err="1"/>
              <a:t>mmult</a:t>
            </a:r>
            <a:r>
              <a:rPr lang="en-US" altLang="zh-TW" dirty="0"/>
              <a:t>()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provide a testbench for you to test the </a:t>
            </a:r>
            <a:r>
              <a:rPr lang="en-US" altLang="zh-TW" dirty="0" err="1"/>
              <a:t>mmult</a:t>
            </a:r>
            <a:r>
              <a:rPr lang="en-US" altLang="zh-TW" dirty="0"/>
              <a:t>() module.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testbench</a:t>
            </a:r>
            <a:r>
              <a:rPr lang="en-US" altLang="zh-TW" dirty="0"/>
              <a:t> is composed of three parts:</a:t>
            </a:r>
          </a:p>
          <a:p>
            <a:pPr lvl="1"/>
            <a:r>
              <a:rPr lang="en-US" altLang="zh-TW" dirty="0"/>
              <a:t>Simulation of the clock and reset signals</a:t>
            </a:r>
          </a:p>
          <a:p>
            <a:pPr lvl="1"/>
            <a:r>
              <a:rPr lang="en-US" altLang="zh-TW" dirty="0"/>
              <a:t>Instantiation of the </a:t>
            </a:r>
            <a:r>
              <a:rPr lang="en-US" altLang="zh-TW" dirty="0" err="1"/>
              <a:t>mmult</a:t>
            </a:r>
            <a:r>
              <a:rPr lang="en-US" altLang="zh-TW" dirty="0"/>
              <a:t>() module and generation of its input signals</a:t>
            </a:r>
          </a:p>
          <a:p>
            <a:pPr lvl="1"/>
            <a:r>
              <a:rPr lang="en-US" altLang="zh-TW" dirty="0"/>
              <a:t>Print the output matrix to the console window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60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620000" cy="838200"/>
          </a:xfrm>
        </p:spPr>
        <p:txBody>
          <a:bodyPr/>
          <a:lstStyle/>
          <a:p>
            <a:r>
              <a:rPr lang="en-US" altLang="zh-TW" dirty="0"/>
              <a:t>Simulation of Cock and Reset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Digital systems usually requires clock and reset signals.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2042352"/>
            <a:ext cx="424847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      // Clock signal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  // Reset signal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100MHz clock generator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#5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Declare the event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reset_trigger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forever begin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whether the event //“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reset_trigger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 is triggered or not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reset_trigger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932040" y="2042352"/>
            <a:ext cx="413995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To issue a reset, you must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trigger a reset event by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following code: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Wait for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ns and then trigger       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the event “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reset_trigger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#10 -&gt;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reset_trigger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1194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60648"/>
            <a:ext cx="7620000" cy="838200"/>
          </a:xfrm>
        </p:spPr>
        <p:txBody>
          <a:bodyPr/>
          <a:lstStyle/>
          <a:p>
            <a:r>
              <a:rPr lang="en-US" altLang="zh-TW" dirty="0"/>
              <a:t>Instantiation &amp; Invocation of </a:t>
            </a:r>
            <a:r>
              <a:rPr lang="en-US" altLang="zh-TW" dirty="0" err="1"/>
              <a:t>mmult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5576" y="1556792"/>
            <a:ext cx="770485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[0:9*8-1]  A, B;   // 3x3 matrices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wire [0:9*1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-1] C;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enable;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wire valid;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Instiantiates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3x3 matrix multiplier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.enable(enable),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(A),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 .valid(valid),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Add stimulus here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 = 72'h4F_7E_57_0F_14_7B_21_4C_54;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 = 72'h17_28_3A_40_2F_33_6C_22_77;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Wait for 10 ns and then trigger the event “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reset_trigger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#10 -&gt;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reset_trigger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Wait for 100 ns for global reset to finish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#100 enable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2937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 the Output Matrix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simulator, you can print the output to console: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804025" y="6356350"/>
            <a:ext cx="2339975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8168" y="1840845"/>
            <a:ext cx="8085691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@(*) begin //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@(*)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means all the inputs are included.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valid);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Wait one clock cycle so that the output is saved in result[].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#10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of C = A x B is:\n");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9;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idx+1)   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E.g.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begin                                 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for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%d ", result[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*1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+: 1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]);//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result[0+:18] = result[0:17]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(idx%3 == 2)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        //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                                   //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result[18+:18] = result[18:35]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                          // 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                                    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result[35+:18] = result[36:53]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result &lt;= 0;   // Reset the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“result”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(valid) result &lt;= C;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Write the output “C” into the register            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// “result”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 result &lt;= result;      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Keep the value in the register “result”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70417186"/>
      </p:ext>
    </p:extLst>
  </p:cSld>
  <p:clrMapOvr>
    <a:masterClrMapping/>
  </p:clrMapOvr>
</p:sld>
</file>

<file path=ppt/theme/theme1.xml><?xml version="1.0" encoding="utf-8"?>
<a:theme xmlns:a="http://schemas.openxmlformats.org/drawingml/2006/main" name="VLSIDSP_CHAP5">
  <a:themeElements>
    <a:clrScheme name="VLSIDSP_CHAP5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VLSIDSP_CHAP5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VLSIDSP_CHAP5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DSP_CHAP5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DSP_CHAP5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DSP_CHAP5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DSP_CHAP5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DSP_CHAP5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DSP_CHAP5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DSP_CHAP5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DCL_Lab_00</Template>
  <TotalTime>6661</TotalTime>
  <Words>1156</Words>
  <Application>Microsoft Office PowerPoint</Application>
  <PresentationFormat>如螢幕大小 (4:3)</PresentationFormat>
  <Paragraphs>137</Paragraphs>
  <Slides>11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新細明體</vt:lpstr>
      <vt:lpstr>Arial</vt:lpstr>
      <vt:lpstr>Calibri</vt:lpstr>
      <vt:lpstr>Courier New</vt:lpstr>
      <vt:lpstr>Symbol</vt:lpstr>
      <vt:lpstr>Times New Roman</vt:lpstr>
      <vt:lpstr>Verdana</vt:lpstr>
      <vt:lpstr>Wingdings</vt:lpstr>
      <vt:lpstr>VLSIDSP_CHAP5</vt:lpstr>
      <vt:lpstr>方程式</vt:lpstr>
      <vt:lpstr>Lab 2: Matrix Multiplication Simulation</vt:lpstr>
      <vt:lpstr>Lab 2: Matrix Multiplication Simulation</vt:lpstr>
      <vt:lpstr>Input Matrix Format</vt:lpstr>
      <vt:lpstr>Specification of the Multiplier</vt:lpstr>
      <vt:lpstr>Computation of A33  B33</vt:lpstr>
      <vt:lpstr>Testbench of the mmult() Module</vt:lpstr>
      <vt:lpstr>Simulation of Cock and Reset Signals</vt:lpstr>
      <vt:lpstr>Instantiation &amp; Invocation of mmult()</vt:lpstr>
      <vt:lpstr>Print the Output Matrix</vt:lpstr>
      <vt:lpstr>The Simulation Output</vt:lpstr>
      <vt:lpstr>Lab 2 Demo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 Design</dc:title>
  <dc:creator>cjtsai</dc:creator>
  <cp:lastModifiedBy>鈞瀚 鄭</cp:lastModifiedBy>
  <cp:revision>396</cp:revision>
  <cp:lastPrinted>2019-08-30T09:20:46Z</cp:lastPrinted>
  <dcterms:created xsi:type="dcterms:W3CDTF">2013-02-18T04:14:25Z</dcterms:created>
  <dcterms:modified xsi:type="dcterms:W3CDTF">2024-09-11T14:44:51Z</dcterms:modified>
</cp:coreProperties>
</file>