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0" r:id="rId1"/>
  </p:sldMasterIdLst>
  <p:sldIdLst>
    <p:sldId id="256" r:id="rId2"/>
    <p:sldId id="257" r:id="rId3"/>
    <p:sldId id="261" r:id="rId4"/>
    <p:sldId id="271" r:id="rId5"/>
    <p:sldId id="258" r:id="rId6"/>
    <p:sldId id="270" r:id="rId7"/>
    <p:sldId id="262" r:id="rId8"/>
    <p:sldId id="263" r:id="rId9"/>
    <p:sldId id="264" r:id="rId10"/>
    <p:sldId id="265" r:id="rId11"/>
    <p:sldId id="267" r:id="rId12"/>
    <p:sldId id="268" r:id="rId13"/>
    <p:sldId id="273" r:id="rId14"/>
    <p:sldId id="272" r:id="rId15"/>
    <p:sldId id="269" r:id="rId16"/>
    <p:sldId id="274" r:id="rId17"/>
    <p:sldId id="275" r:id="rId1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54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28A86-3B2C-4812-BB2B-583DABA080B6}" type="datetimeFigureOut">
              <a:rPr lang="zh-TW" altLang="en-US" smtClean="0"/>
              <a:t>2020/6/5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A7D0D-F967-4DA7-9996-9D2896DCFF04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1652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28A86-3B2C-4812-BB2B-583DABA080B6}" type="datetimeFigureOut">
              <a:rPr lang="zh-TW" altLang="en-US" smtClean="0"/>
              <a:t>2020/6/5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A7D0D-F967-4DA7-9996-9D2896DCFF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7259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28A86-3B2C-4812-BB2B-583DABA080B6}" type="datetimeFigureOut">
              <a:rPr lang="zh-TW" altLang="en-US" smtClean="0"/>
              <a:t>2020/6/5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A7D0D-F967-4DA7-9996-9D2896DCFF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614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28A86-3B2C-4812-BB2B-583DABA080B6}" type="datetimeFigureOut">
              <a:rPr lang="zh-TW" altLang="en-US" smtClean="0"/>
              <a:t>2020/6/5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A7D0D-F967-4DA7-9996-9D2896DCFF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0555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28A86-3B2C-4812-BB2B-583DABA080B6}" type="datetimeFigureOut">
              <a:rPr lang="zh-TW" altLang="en-US" smtClean="0"/>
              <a:t>2020/6/5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A7D0D-F967-4DA7-9996-9D2896DCFF04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2394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28A86-3B2C-4812-BB2B-583DABA080B6}" type="datetimeFigureOut">
              <a:rPr lang="zh-TW" altLang="en-US" smtClean="0"/>
              <a:t>2020/6/5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A7D0D-F967-4DA7-9996-9D2896DCFF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2960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28A86-3B2C-4812-BB2B-583DABA080B6}" type="datetimeFigureOut">
              <a:rPr lang="zh-TW" altLang="en-US" smtClean="0"/>
              <a:t>2020/6/5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A7D0D-F967-4DA7-9996-9D2896DCFF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3663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28A86-3B2C-4812-BB2B-583DABA080B6}" type="datetimeFigureOut">
              <a:rPr lang="zh-TW" altLang="en-US" smtClean="0"/>
              <a:t>2020/6/5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A7D0D-F967-4DA7-9996-9D2896DCFF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0002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28A86-3B2C-4812-BB2B-583DABA080B6}" type="datetimeFigureOut">
              <a:rPr lang="zh-TW" altLang="en-US" smtClean="0"/>
              <a:t>2020/6/5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A7D0D-F967-4DA7-9996-9D2896DCFF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0894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3328A86-3B2C-4812-BB2B-583DABA080B6}" type="datetimeFigureOut">
              <a:rPr lang="zh-TW" altLang="en-US" smtClean="0"/>
              <a:t>2020/6/5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50A7D0D-F967-4DA7-9996-9D2896DCFF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8535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28A86-3B2C-4812-BB2B-583DABA080B6}" type="datetimeFigureOut">
              <a:rPr lang="zh-TW" altLang="en-US" smtClean="0"/>
              <a:t>2020/6/5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A7D0D-F967-4DA7-9996-9D2896DCFF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1602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3328A86-3B2C-4812-BB2B-583DABA080B6}" type="datetimeFigureOut">
              <a:rPr lang="zh-TW" altLang="en-US" smtClean="0"/>
              <a:t>2020/6/5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50A7D0D-F967-4DA7-9996-9D2896DCFF04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3159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7" Type="http://schemas.openxmlformats.org/officeDocument/2006/relationships/image" Target="../media/image24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jpg"/><Relationship Id="rId5" Type="http://schemas.openxmlformats.org/officeDocument/2006/relationships/image" Target="../media/image22.jpg"/><Relationship Id="rId4" Type="http://schemas.openxmlformats.org/officeDocument/2006/relationships/image" Target="../media/image21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Face to BMI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>
                <a:solidFill>
                  <a:schemeClr val="tx1"/>
                </a:solidFill>
              </a:rPr>
              <a:t>金融科技與文字探勘 郭威漢 劉宇翔 廖昱誠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7102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問題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altLang="zh-TW" sz="3600" dirty="0" smtClean="0"/>
              <a:t>294987.jpg</a:t>
            </a:r>
            <a:r>
              <a:rPr lang="zh-TW" altLang="en-US" sz="3600" dirty="0" smtClean="0"/>
              <a:t> </a:t>
            </a:r>
            <a:endParaRPr lang="en-US" altLang="zh-TW" sz="3600" dirty="0" smtClean="0"/>
          </a:p>
          <a:p>
            <a:pPr marL="292608" lvl="1" indent="0">
              <a:buNone/>
            </a:pPr>
            <a:r>
              <a:rPr lang="en-US" altLang="zh-TW" sz="3200" dirty="0"/>
              <a:t>  </a:t>
            </a:r>
            <a:r>
              <a:rPr lang="en-US" altLang="zh-TW" sz="3200" dirty="0" smtClean="0"/>
              <a:t>   </a:t>
            </a:r>
            <a:r>
              <a:rPr lang="zh-TW" altLang="en-US" sz="3200" dirty="0" smtClean="0"/>
              <a:t>身高 </a:t>
            </a:r>
            <a:r>
              <a:rPr lang="en-US" altLang="zh-TW" sz="3200" dirty="0"/>
              <a:t>2.946</a:t>
            </a:r>
            <a:r>
              <a:rPr lang="zh-TW" altLang="en-US" sz="3200" dirty="0"/>
              <a:t>公尺</a:t>
            </a:r>
            <a:r>
              <a:rPr lang="en-US" altLang="zh-TW" sz="3200" dirty="0"/>
              <a:t> (</a:t>
            </a:r>
            <a:r>
              <a:rPr lang="en-US" altLang="zh-TW" sz="3200" dirty="0" err="1"/>
              <a:t>bmi</a:t>
            </a:r>
            <a:r>
              <a:rPr lang="en-US" altLang="zh-TW" sz="3200" dirty="0"/>
              <a:t> =8</a:t>
            </a:r>
            <a:r>
              <a:rPr lang="en-US" altLang="zh-TW" sz="3200" dirty="0" smtClean="0"/>
              <a:t>)</a:t>
            </a:r>
            <a:endParaRPr lang="en-US" altLang="zh-TW" sz="3400" dirty="0" smtClean="0"/>
          </a:p>
          <a:p>
            <a:pPr marL="292608" lvl="1" indent="0">
              <a:buNone/>
            </a:pPr>
            <a:r>
              <a:rPr lang="zh-TW" altLang="en-US" sz="3400" dirty="0" smtClean="0"/>
              <a:t>解決方案：剔除</a:t>
            </a:r>
            <a:endParaRPr lang="en-US" altLang="zh-TW" sz="3400" dirty="0"/>
          </a:p>
          <a:p>
            <a:pPr marL="742950" indent="-742950">
              <a:buFont typeface="+mj-lt"/>
              <a:buAutoNum type="arabicPeriod"/>
            </a:pPr>
            <a:endParaRPr lang="en-US" altLang="zh-TW" sz="3600" dirty="0" smtClean="0"/>
          </a:p>
          <a:p>
            <a:pPr marL="742950" indent="-742950">
              <a:buFont typeface="+mj-lt"/>
              <a:buAutoNum type="arabicPeriod"/>
            </a:pPr>
            <a:r>
              <a:rPr lang="en-US" altLang="zh-TW" sz="3600" dirty="0" smtClean="0"/>
              <a:t>5994</a:t>
            </a:r>
            <a:r>
              <a:rPr lang="zh-TW" altLang="en-US" sz="3600" dirty="0" smtClean="0"/>
              <a:t>張照片 裁減臉部只剩 </a:t>
            </a:r>
            <a:r>
              <a:rPr lang="en-US" altLang="zh-TW" sz="3600" dirty="0" smtClean="0"/>
              <a:t>5822</a:t>
            </a:r>
            <a:r>
              <a:rPr lang="zh-TW" altLang="en-US" sz="3600" dirty="0" smtClean="0"/>
              <a:t>張</a:t>
            </a:r>
            <a:endParaRPr lang="en-US" altLang="zh-TW" sz="3600" dirty="0" smtClean="0"/>
          </a:p>
          <a:p>
            <a:pPr marL="0" lvl="1" indent="0">
              <a:spcBef>
                <a:spcPts val="1200"/>
              </a:spcBef>
              <a:spcAft>
                <a:spcPts val="200"/>
              </a:spcAft>
              <a:buSzPct val="100000"/>
              <a:buNone/>
            </a:pPr>
            <a:r>
              <a:rPr lang="zh-TW" altLang="en-US" sz="3400" dirty="0" smtClean="0"/>
              <a:t>    解決</a:t>
            </a:r>
            <a:r>
              <a:rPr lang="zh-TW" altLang="en-US" sz="3400" dirty="0"/>
              <a:t>方案</a:t>
            </a:r>
            <a:r>
              <a:rPr lang="zh-TW" altLang="en-US" sz="3400" dirty="0" smtClean="0"/>
              <a:t>：實際預測時，取多張圖片</a:t>
            </a:r>
            <a:endParaRPr lang="en-US" altLang="zh-TW" sz="3400" dirty="0"/>
          </a:p>
          <a:p>
            <a:pPr marL="742950" indent="-742950">
              <a:buFont typeface="+mj-lt"/>
              <a:buAutoNum type="arabicPeriod"/>
            </a:pPr>
            <a:endParaRPr lang="zh-TW" altLang="en-US" sz="36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8974" y="1845734"/>
            <a:ext cx="3031436" cy="2020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069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失敗總集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TW" altLang="en-US" sz="4000" dirty="0" smtClean="0"/>
              <a:t>直接使用</a:t>
            </a:r>
            <a:r>
              <a:rPr lang="en-US" altLang="zh-TW" sz="4000" dirty="0" err="1" smtClean="0"/>
              <a:t>bmi</a:t>
            </a:r>
            <a:r>
              <a:rPr lang="zh-TW" altLang="en-US" sz="4000" dirty="0" smtClean="0"/>
              <a:t>數值當作</a:t>
            </a:r>
            <a:r>
              <a:rPr lang="en-US" altLang="zh-TW" sz="4000" dirty="0" smtClean="0"/>
              <a:t>label + </a:t>
            </a:r>
            <a:r>
              <a:rPr lang="en-US" altLang="zh-TW" sz="4000" dirty="0" err="1" smtClean="0"/>
              <a:t>mae</a:t>
            </a:r>
            <a:endParaRPr lang="en-US" altLang="zh-TW" sz="4000" dirty="0"/>
          </a:p>
          <a:p>
            <a:pPr marL="457200" indent="-457200">
              <a:buFont typeface="+mj-lt"/>
              <a:buAutoNum type="arabicPeriod"/>
            </a:pPr>
            <a:r>
              <a:rPr lang="en-US" altLang="zh-TW" sz="4000" dirty="0"/>
              <a:t> </a:t>
            </a:r>
            <a:r>
              <a:rPr lang="en-US" altLang="zh-TW" sz="4000" dirty="0" smtClean="0"/>
              <a:t>(1.) + </a:t>
            </a:r>
            <a:r>
              <a:rPr lang="zh-TW" altLang="en-US" sz="4000" dirty="0" smtClean="0"/>
              <a:t>提取特徵層做</a:t>
            </a:r>
            <a:r>
              <a:rPr lang="en-US" altLang="zh-TW" sz="4000" dirty="0" smtClean="0"/>
              <a:t>SVR</a:t>
            </a:r>
            <a:r>
              <a:rPr lang="zh-TW" altLang="en-US" sz="4000" dirty="0" smtClean="0"/>
              <a:t> </a:t>
            </a:r>
            <a:endParaRPr lang="en-US" altLang="zh-TW" sz="4000" dirty="0" smtClean="0"/>
          </a:p>
          <a:p>
            <a:pPr marL="457200" indent="-457200">
              <a:buFont typeface="+mj-lt"/>
              <a:buAutoNum type="arabicPeriod"/>
            </a:pPr>
            <a:r>
              <a:rPr lang="zh-TW" altLang="en-US" sz="4000" dirty="0" smtClean="0"/>
              <a:t>合併成五類</a:t>
            </a:r>
            <a:endParaRPr lang="zh-TW" altLang="en-US" sz="40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9429" y="3261484"/>
            <a:ext cx="3656928" cy="2344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123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失敗案例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3457" y="2957099"/>
            <a:ext cx="1856764" cy="1843501"/>
          </a:xfrm>
          <a:prstGeom prst="rect">
            <a:avLst/>
          </a:prstGeom>
        </p:spPr>
      </p:pic>
      <p:cxnSp>
        <p:nvCxnSpPr>
          <p:cNvPr id="7" name="直線單箭頭接點 6"/>
          <p:cNvCxnSpPr/>
          <p:nvPr/>
        </p:nvCxnSpPr>
        <p:spPr>
          <a:xfrm>
            <a:off x="4263445" y="3961737"/>
            <a:ext cx="808824" cy="9277"/>
          </a:xfrm>
          <a:prstGeom prst="straightConnector1">
            <a:avLst/>
          </a:prstGeom>
          <a:ln w="139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/>
          <p:cNvSpPr txBox="1"/>
          <p:nvPr/>
        </p:nvSpPr>
        <p:spPr>
          <a:xfrm>
            <a:off x="5761670" y="3509349"/>
            <a:ext cx="8867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5400" dirty="0" smtClean="0"/>
              <a:t>21</a:t>
            </a: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3476" y="1835943"/>
            <a:ext cx="4105848" cy="4458322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3476" y="3098420"/>
            <a:ext cx="5353550" cy="3195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773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UI demo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0407" y="1846263"/>
            <a:ext cx="7299207" cy="4105804"/>
          </a:xfrm>
        </p:spPr>
      </p:pic>
    </p:spTree>
    <p:extLst>
      <p:ext uri="{BB962C8B-B14F-4D97-AF65-F5344CB8AC3E}">
        <p14:creationId xmlns:p14="http://schemas.microsoft.com/office/powerpoint/2010/main" val="3760138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預期業務場景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lr>
                <a:srgbClr val="E48312"/>
              </a:buClr>
              <a:buFont typeface="Wingdings" panose="05000000000000000000" pitchFamily="2" charset="2"/>
              <a:buChar char="l"/>
            </a:pPr>
            <a:r>
              <a:rPr lang="zh-TW" altLang="en-US" sz="32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線</a:t>
            </a:r>
            <a:r>
              <a:rPr lang="zh-TW" altLang="en-US" sz="32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上</a:t>
            </a:r>
            <a:r>
              <a:rPr lang="zh-TW" altLang="en-US" sz="32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核</a:t>
            </a:r>
            <a:r>
              <a:rPr lang="zh-TW" altLang="en-US" sz="32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保 </a:t>
            </a:r>
            <a:r>
              <a:rPr lang="zh-TW" altLang="en-US" sz="32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：</a:t>
            </a:r>
            <a:r>
              <a:rPr lang="zh-TW" altLang="en-US" sz="32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在開啟鏡頭時，取得多張正臉圖片，回傳伺服器主機做預測</a:t>
            </a:r>
            <a:endParaRPr lang="en-US" altLang="zh-TW" sz="3200" dirty="0" smtClean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>
              <a:buClr>
                <a:srgbClr val="E48312"/>
              </a:buClr>
              <a:buFont typeface="Wingdings" panose="05000000000000000000" pitchFamily="2" charset="2"/>
              <a:buChar char="l"/>
            </a:pPr>
            <a:r>
              <a:rPr lang="zh-TW" altLang="en-US" sz="32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線下驗證：</a:t>
            </a:r>
            <a:endParaRPr lang="en-US" altLang="zh-TW" sz="3200" dirty="0" smtClean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01168" lvl="1" indent="0">
              <a:buClr>
                <a:srgbClr val="E48312"/>
              </a:buClr>
              <a:buNone/>
            </a:pPr>
            <a:r>
              <a:rPr lang="en-US" altLang="zh-TW" sz="30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	</a:t>
            </a:r>
            <a:r>
              <a:rPr lang="en-US" altLang="zh-TW" sz="30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1. </a:t>
            </a:r>
            <a:r>
              <a:rPr lang="zh-TW" altLang="en-US" sz="30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使用筆記型電腦，開啟相機做即時預測</a:t>
            </a:r>
            <a:endParaRPr lang="en-US" altLang="zh-TW" sz="3000" dirty="0" smtClean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01168" lvl="1" indent="0">
              <a:buClr>
                <a:srgbClr val="E48312"/>
              </a:buClr>
              <a:buNone/>
            </a:pPr>
            <a:r>
              <a:rPr lang="en-US" altLang="zh-TW" sz="30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	</a:t>
            </a:r>
            <a:r>
              <a:rPr lang="en-US" altLang="zh-TW" sz="30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2. </a:t>
            </a:r>
            <a:r>
              <a:rPr lang="zh-TW" altLang="en-US" sz="30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取得</a:t>
            </a:r>
            <a:r>
              <a:rPr lang="zh-TW" altLang="en-US" sz="30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多張正臉圖片</a:t>
            </a:r>
            <a:r>
              <a:rPr lang="zh-TW" altLang="en-US" sz="30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，開啟資料夾做預測</a:t>
            </a:r>
            <a:endParaRPr lang="en-US" altLang="zh-TW" sz="3000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lvl="0">
              <a:buClr>
                <a:srgbClr val="E48312"/>
              </a:buClr>
              <a:buFont typeface="Wingdings" panose="05000000000000000000" pitchFamily="2" charset="2"/>
              <a:buChar char="l"/>
            </a:pPr>
            <a:endParaRPr lang="zh-TW" altLang="en-US" sz="3200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46614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感謝聆聽 </a:t>
            </a:r>
            <a:r>
              <a:rPr lang="en-US" altLang="zh-TW" dirty="0"/>
              <a:t>Q&amp;A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25268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Dataset 2 </a:t>
            </a:r>
            <a:r>
              <a:rPr lang="zh-TW" altLang="en-US" dirty="0" smtClean="0"/>
              <a:t>填充</a:t>
            </a:r>
            <a:r>
              <a:rPr lang="zh-TW" altLang="en-US" dirty="0"/>
              <a:t>調整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8904" y="1806677"/>
            <a:ext cx="2160000" cy="2150357"/>
          </a:xfr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8164" y="1777034"/>
            <a:ext cx="2160000" cy="2385672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1349" y="1777034"/>
            <a:ext cx="2160000" cy="2180000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1349" y="4238833"/>
            <a:ext cx="2160000" cy="2140183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8164" y="4423340"/>
            <a:ext cx="2160000" cy="1955676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8904" y="4162706"/>
            <a:ext cx="2160000" cy="2169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7144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Face Alignment </a:t>
            </a:r>
            <a:r>
              <a:rPr lang="zh-TW" altLang="en-US" dirty="0" smtClean="0"/>
              <a:t>端正調整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0493" y="1875993"/>
            <a:ext cx="3686175" cy="3686175"/>
          </a:xfr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491" y="1875992"/>
            <a:ext cx="3686175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438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軟體相依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Python	 		3.6</a:t>
            </a:r>
            <a:endParaRPr lang="en-US" altLang="zh-TW" dirty="0"/>
          </a:p>
          <a:p>
            <a:r>
              <a:rPr lang="en-US" altLang="zh-TW" dirty="0" err="1" smtClean="0"/>
              <a:t>tensorflow-gpu</a:t>
            </a:r>
            <a:r>
              <a:rPr lang="en-US" altLang="zh-TW" dirty="0" smtClean="0"/>
              <a:t>            1.12.0                    &lt;pip&gt;</a:t>
            </a:r>
          </a:p>
          <a:p>
            <a:r>
              <a:rPr lang="en-US" altLang="zh-TW" dirty="0" err="1" smtClean="0"/>
              <a:t>dlib</a:t>
            </a:r>
            <a:r>
              <a:rPr lang="en-US" altLang="zh-TW" dirty="0" smtClean="0"/>
              <a:t>                      19.6.1                    &lt;pip&gt;</a:t>
            </a:r>
            <a:endParaRPr lang="en-US" altLang="zh-TW" dirty="0"/>
          </a:p>
          <a:p>
            <a:r>
              <a:rPr lang="en-US" altLang="zh-TW" dirty="0" err="1" smtClean="0"/>
              <a:t>os</a:t>
            </a:r>
            <a:endParaRPr lang="en-US" altLang="zh-TW" dirty="0"/>
          </a:p>
          <a:p>
            <a:r>
              <a:rPr lang="en-US" altLang="zh-TW" dirty="0" err="1"/>
              <a:t>n</a:t>
            </a:r>
            <a:r>
              <a:rPr lang="en-US" altLang="zh-TW" dirty="0" err="1" smtClean="0"/>
              <a:t>umpy</a:t>
            </a:r>
            <a:endParaRPr lang="en-US" altLang="zh-TW" dirty="0" smtClean="0"/>
          </a:p>
          <a:p>
            <a:r>
              <a:rPr lang="en-US" altLang="zh-TW" dirty="0" err="1"/>
              <a:t>k</a:t>
            </a:r>
            <a:r>
              <a:rPr lang="en-US" altLang="zh-TW" dirty="0" err="1" smtClean="0"/>
              <a:t>eras</a:t>
            </a:r>
            <a:endParaRPr lang="en-US" altLang="zh-TW" dirty="0" smtClean="0"/>
          </a:p>
          <a:p>
            <a:r>
              <a:rPr lang="en-US" altLang="zh-TW" dirty="0" smtClean="0"/>
              <a:t>pandas</a:t>
            </a:r>
          </a:p>
          <a:p>
            <a:r>
              <a:rPr lang="en-US" altLang="zh-TW" dirty="0"/>
              <a:t>c</a:t>
            </a:r>
            <a:r>
              <a:rPr lang="en-US" altLang="zh-TW" dirty="0" smtClean="0"/>
              <a:t>v2</a:t>
            </a:r>
          </a:p>
          <a:p>
            <a:r>
              <a:rPr lang="en-US" altLang="zh-TW" dirty="0"/>
              <a:t>PIL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8350673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內容版面配置區 1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5436" y="1903118"/>
            <a:ext cx="3754921" cy="3985599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資料匣</a:t>
            </a:r>
            <a:r>
              <a:rPr lang="zh-TW" altLang="en-US" dirty="0" smtClean="0"/>
              <a:t>內容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2554357" y="1996786"/>
            <a:ext cx="1928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原始圖片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3876261" y="2444537"/>
            <a:ext cx="1928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自動生成裁減圖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2923140" y="2837335"/>
            <a:ext cx="4502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name:</a:t>
            </a:r>
            <a:r>
              <a:rPr lang="zh-TW" altLang="en-US" dirty="0" smtClean="0"/>
              <a:t> 檔案名   </a:t>
            </a:r>
            <a:r>
              <a:rPr lang="en-US" altLang="zh-TW" dirty="0" err="1" smtClean="0"/>
              <a:t>bmi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BMI</a:t>
            </a:r>
            <a:r>
              <a:rPr lang="zh-TW" altLang="en-US" dirty="0" smtClean="0"/>
              <a:t>值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3662568" y="3436276"/>
            <a:ext cx="4502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Model and Weights</a:t>
            </a:r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4099889" y="4233277"/>
            <a:ext cx="4502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evaluate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4099888" y="5270449"/>
            <a:ext cx="4502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裁減圖片並生成 </a:t>
            </a:r>
            <a:r>
              <a:rPr lang="en-US" altLang="zh-TW" dirty="0" smtClean="0"/>
              <a:t>normalized csv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681177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9855" y="1997766"/>
            <a:ext cx="9101182" cy="4313582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訓練樣本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 smtClean="0"/>
              <a:t>15~70, </a:t>
            </a:r>
            <a:r>
              <a:rPr lang="en-US" altLang="zh-TW" sz="3200" dirty="0">
                <a:solidFill>
                  <a:srgbClr val="FF0000"/>
                </a:solidFill>
              </a:rPr>
              <a:t>73., 74.,  </a:t>
            </a:r>
            <a:r>
              <a:rPr lang="en-US" altLang="zh-TW" sz="3200" dirty="0" smtClean="0">
                <a:solidFill>
                  <a:srgbClr val="FF0000"/>
                </a:solidFill>
              </a:rPr>
              <a:t>80., </a:t>
            </a:r>
            <a:r>
              <a:rPr lang="en-US" altLang="zh-TW" sz="3200" dirty="0">
                <a:solidFill>
                  <a:srgbClr val="FF0000"/>
                </a:solidFill>
              </a:rPr>
              <a:t>81</a:t>
            </a:r>
            <a:r>
              <a:rPr lang="en-US" altLang="zh-TW" sz="3200" dirty="0" smtClean="0">
                <a:solidFill>
                  <a:srgbClr val="FF0000"/>
                </a:solidFill>
              </a:rPr>
              <a:t>.,</a:t>
            </a:r>
            <a:r>
              <a:rPr lang="zh-TW" altLang="en-US" sz="3200" dirty="0" smtClean="0">
                <a:solidFill>
                  <a:srgbClr val="FF0000"/>
                </a:solidFill>
              </a:rPr>
              <a:t> </a:t>
            </a:r>
            <a:r>
              <a:rPr lang="en-US" altLang="zh-TW" sz="3200" dirty="0" smtClean="0">
                <a:solidFill>
                  <a:srgbClr val="FF0000"/>
                </a:solidFill>
              </a:rPr>
              <a:t>85.</a:t>
            </a:r>
            <a:r>
              <a:rPr lang="zh-TW" altLang="en-US" sz="3200" dirty="0" smtClean="0">
                <a:solidFill>
                  <a:srgbClr val="FF0000"/>
                </a:solidFill>
              </a:rPr>
              <a:t> </a:t>
            </a:r>
            <a:r>
              <a:rPr lang="zh-TW" altLang="en-US" sz="3200" dirty="0" smtClean="0">
                <a:solidFill>
                  <a:schemeClr val="tx1"/>
                </a:solidFill>
              </a:rPr>
              <a:t>不連續 </a:t>
            </a:r>
            <a:r>
              <a:rPr lang="en-US" altLang="zh-TW" sz="3200" dirty="0" smtClean="0">
                <a:solidFill>
                  <a:schemeClr val="tx1"/>
                </a:solidFill>
              </a:rPr>
              <a:t>=&gt;</a:t>
            </a:r>
            <a:r>
              <a:rPr lang="zh-TW" altLang="en-US" sz="3200" dirty="0" smtClean="0">
                <a:solidFill>
                  <a:schemeClr val="tx1"/>
                </a:solidFill>
              </a:rPr>
              <a:t> 過濾成</a:t>
            </a:r>
            <a:r>
              <a:rPr lang="en-US" altLang="zh-TW" sz="3200" dirty="0" smtClean="0"/>
              <a:t>15~70</a:t>
            </a:r>
            <a:r>
              <a:rPr lang="zh-TW" altLang="en-US" sz="3200" dirty="0"/>
              <a:t> </a:t>
            </a:r>
            <a:r>
              <a:rPr lang="en-US" altLang="zh-TW" sz="3200" dirty="0" smtClean="0"/>
              <a:t>(56</a:t>
            </a:r>
            <a:r>
              <a:rPr lang="zh-TW" altLang="en-US" sz="3200" dirty="0" smtClean="0"/>
              <a:t>類</a:t>
            </a:r>
            <a:r>
              <a:rPr lang="en-US" altLang="zh-TW" sz="3200" dirty="0" smtClean="0"/>
              <a:t>)</a:t>
            </a:r>
            <a:endParaRPr lang="zh-TW" altLang="en-US" sz="3200" dirty="0">
              <a:solidFill>
                <a:schemeClr val="tx1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569855" y="396989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累積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5474115" y="5905555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BMI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056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結果 </a:t>
            </a:r>
            <a:r>
              <a:rPr lang="en-US" altLang="zh-TW" dirty="0" smtClean="0"/>
              <a:t>(</a:t>
            </a:r>
            <a:r>
              <a:rPr lang="zh-TW" altLang="en-US" dirty="0" smtClean="0"/>
              <a:t>訓練集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TW" altLang="en-US" sz="3200" dirty="0" smtClean="0"/>
              <a:t>以</a:t>
            </a:r>
            <a:r>
              <a:rPr lang="en-US" altLang="zh-TW" sz="3200" dirty="0" smtClean="0"/>
              <a:t>61</a:t>
            </a:r>
            <a:r>
              <a:rPr lang="zh-TW" altLang="en-US" sz="3200" dirty="0" smtClean="0"/>
              <a:t>類做分類 準確度 </a:t>
            </a:r>
            <a:r>
              <a:rPr lang="en-US" altLang="zh-TW" sz="3200" dirty="0" smtClean="0"/>
              <a:t>0.983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sz="3200" dirty="0" smtClean="0"/>
              <a:t>以誤差</a:t>
            </a:r>
            <a:r>
              <a:rPr lang="en-US" altLang="zh-TW" sz="3200" dirty="0" smtClean="0"/>
              <a:t>10%</a:t>
            </a:r>
            <a:r>
              <a:rPr lang="zh-TW" altLang="en-US" sz="3200" dirty="0" smtClean="0"/>
              <a:t>以內計算 有</a:t>
            </a:r>
            <a:r>
              <a:rPr lang="en-US" altLang="zh-TW" sz="3200" dirty="0" smtClean="0"/>
              <a:t>98.7%</a:t>
            </a:r>
            <a:r>
              <a:rPr lang="zh-TW" altLang="en-US" sz="3200" dirty="0" smtClean="0"/>
              <a:t>達標準</a:t>
            </a:r>
            <a:endParaRPr lang="en-US" altLang="zh-TW" sz="3200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sz="3200" dirty="0"/>
              <a:t>以</a:t>
            </a:r>
            <a:r>
              <a:rPr lang="zh-TW" altLang="en-US" sz="3200" dirty="0" smtClean="0"/>
              <a:t>誤差</a:t>
            </a:r>
            <a:r>
              <a:rPr lang="en-US" altLang="zh-TW" sz="3200" dirty="0" smtClean="0"/>
              <a:t>20</a:t>
            </a:r>
            <a:r>
              <a:rPr lang="en-US" altLang="zh-TW" sz="3200" dirty="0"/>
              <a:t>%</a:t>
            </a:r>
            <a:r>
              <a:rPr lang="zh-TW" altLang="en-US" sz="3200" dirty="0"/>
              <a:t>以內計算 有</a:t>
            </a:r>
            <a:r>
              <a:rPr lang="en-US" altLang="zh-TW" sz="3200" dirty="0" smtClean="0"/>
              <a:t>99.6%</a:t>
            </a:r>
            <a:r>
              <a:rPr lang="zh-TW" altLang="en-US" sz="3200" dirty="0"/>
              <a:t>達標準</a:t>
            </a:r>
          </a:p>
          <a:p>
            <a:pPr>
              <a:buFont typeface="Wingdings" panose="05000000000000000000" pitchFamily="2" charset="2"/>
              <a:buChar char="l"/>
            </a:pP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847629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結果 </a:t>
            </a:r>
            <a:r>
              <a:rPr lang="en-US" altLang="zh-TW" dirty="0" smtClean="0"/>
              <a:t>(</a:t>
            </a:r>
            <a:r>
              <a:rPr lang="zh-TW" altLang="en-US" dirty="0" smtClean="0"/>
              <a:t>驗證集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TW" altLang="en-US" sz="3200" dirty="0" smtClean="0"/>
              <a:t>以</a:t>
            </a:r>
            <a:r>
              <a:rPr lang="en-US" altLang="zh-TW" sz="3200" dirty="0" smtClean="0"/>
              <a:t>56</a:t>
            </a:r>
            <a:r>
              <a:rPr lang="zh-TW" altLang="en-US" sz="3200" dirty="0" smtClean="0"/>
              <a:t>類做分類 準確度 </a:t>
            </a:r>
            <a:r>
              <a:rPr lang="en-US" altLang="zh-TW" sz="3200" dirty="0" smtClean="0"/>
              <a:t>&gt; 0.8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sz="3200" dirty="0" smtClean="0"/>
              <a:t>可以</a:t>
            </a:r>
            <a:r>
              <a:rPr lang="zh-TW" altLang="en-US" sz="3200" dirty="0"/>
              <a:t>預測的準確度 </a:t>
            </a:r>
            <a:r>
              <a:rPr lang="en-US" altLang="zh-TW" sz="3200" dirty="0"/>
              <a:t>&gt; </a:t>
            </a:r>
            <a:r>
              <a:rPr lang="en-US" altLang="zh-TW" sz="3200" dirty="0" smtClean="0"/>
              <a:t>0.86</a:t>
            </a:r>
            <a:endParaRPr lang="en-US" altLang="zh-TW" sz="3200" dirty="0"/>
          </a:p>
          <a:p>
            <a:pPr>
              <a:buFont typeface="Wingdings" panose="05000000000000000000" pitchFamily="2" charset="2"/>
              <a:buChar char="l"/>
            </a:pPr>
            <a:endParaRPr lang="en-US" altLang="zh-TW" sz="3200" dirty="0" smtClean="0"/>
          </a:p>
        </p:txBody>
      </p:sp>
      <p:graphicFrame>
        <p:nvGraphicFramePr>
          <p:cNvPr id="5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7867661"/>
              </p:ext>
            </p:extLst>
          </p:nvPr>
        </p:nvGraphicFramePr>
        <p:xfrm>
          <a:off x="4491514" y="3068624"/>
          <a:ext cx="7255293" cy="31474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" name="工作表" r:id="rId3" imgW="4845235" imgH="2101799" progId="Excel.Sheet.12">
                  <p:embed/>
                </p:oleObj>
              </mc:Choice>
              <mc:Fallback>
                <p:oleObj name="工作表" r:id="rId3" imgW="4845235" imgH="2101799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91514" y="3068624"/>
                        <a:ext cx="7255293" cy="314744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02470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結果</a:t>
            </a:r>
            <a:r>
              <a:rPr lang="en-US" altLang="zh-TW" dirty="0" smtClean="0"/>
              <a:t>(</a:t>
            </a:r>
            <a:r>
              <a:rPr lang="zh-TW" altLang="en-US" dirty="0" smtClean="0"/>
              <a:t>驗證集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pic>
        <p:nvPicPr>
          <p:cNvPr id="6" name="內容版面配置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357" y="1845734"/>
            <a:ext cx="3668312" cy="206112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4942" y="1845734"/>
            <a:ext cx="1743075" cy="2619375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2634122" y="4785187"/>
            <a:ext cx="8867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5400" dirty="0" smtClean="0"/>
              <a:t>20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5683088" y="4785187"/>
            <a:ext cx="8867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5400" dirty="0" smtClean="0"/>
              <a:t>21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9028393" y="4785187"/>
            <a:ext cx="8867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5400" dirty="0" smtClean="0"/>
              <a:t>20</a:t>
            </a:r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2776" y="1845734"/>
            <a:ext cx="3658014" cy="2058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023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結果</a:t>
            </a:r>
            <a:r>
              <a:rPr lang="en-US" altLang="zh-TW" dirty="0" smtClean="0"/>
              <a:t>(</a:t>
            </a:r>
            <a:r>
              <a:rPr lang="zh-TW" altLang="en-US" dirty="0" smtClean="0"/>
              <a:t>驗證集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2074521" y="4785187"/>
            <a:ext cx="8867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5400" dirty="0" smtClean="0"/>
              <a:t>27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4818383" y="4768765"/>
            <a:ext cx="8867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5400" dirty="0"/>
              <a:t>3</a:t>
            </a:r>
            <a:r>
              <a:rPr lang="en-US" altLang="zh-TW" sz="5400" dirty="0" smtClean="0"/>
              <a:t>1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8196757" y="4768765"/>
            <a:ext cx="8867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5400" dirty="0" smtClean="0"/>
              <a:t>34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223" y="2189715"/>
            <a:ext cx="2619375" cy="1743075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799" y="2189715"/>
            <a:ext cx="1885950" cy="241935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5950" y="2189715"/>
            <a:ext cx="3888396" cy="2177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480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失敗情況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004390"/>
            <a:ext cx="2482366" cy="3630127"/>
          </a:xfr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7106" y="2688348"/>
            <a:ext cx="1898748" cy="1898748"/>
          </a:xfrm>
          <a:prstGeom prst="rect">
            <a:avLst/>
          </a:prstGeom>
        </p:spPr>
      </p:pic>
      <p:cxnSp>
        <p:nvCxnSpPr>
          <p:cNvPr id="7" name="直線單箭頭接點 6"/>
          <p:cNvCxnSpPr/>
          <p:nvPr/>
        </p:nvCxnSpPr>
        <p:spPr>
          <a:xfrm>
            <a:off x="3942080" y="3688080"/>
            <a:ext cx="808824" cy="9277"/>
          </a:xfrm>
          <a:prstGeom prst="straightConnector1">
            <a:avLst/>
          </a:prstGeom>
          <a:ln w="139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/>
          <p:cNvCxnSpPr/>
          <p:nvPr/>
        </p:nvCxnSpPr>
        <p:spPr>
          <a:xfrm>
            <a:off x="7950862" y="3683441"/>
            <a:ext cx="808824" cy="9277"/>
          </a:xfrm>
          <a:prstGeom prst="straightConnector1">
            <a:avLst/>
          </a:prstGeom>
          <a:ln w="139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9449087" y="3231053"/>
            <a:ext cx="8867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5400" dirty="0" smtClean="0"/>
              <a:t>43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5177106" y="4937919"/>
            <a:ext cx="27815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zh-TW" altLang="en-US" sz="3600" dirty="0" smtClean="0"/>
              <a:t>解析度低</a:t>
            </a:r>
            <a:endParaRPr lang="en-US" altLang="zh-TW" sz="3600" dirty="0" smtClean="0"/>
          </a:p>
          <a:p>
            <a:pPr marL="742950" indent="-742950">
              <a:buFont typeface="+mj-lt"/>
              <a:buAutoNum type="arabicPeriod"/>
            </a:pPr>
            <a:r>
              <a:rPr lang="zh-TW" altLang="en-US" sz="3600" dirty="0" smtClean="0"/>
              <a:t>側臉</a:t>
            </a:r>
            <a:endParaRPr lang="en-US" altLang="zh-TW" sz="3600" dirty="0" smtClean="0"/>
          </a:p>
        </p:txBody>
      </p:sp>
      <p:sp>
        <p:nvSpPr>
          <p:cNvPr id="12" name="文字方塊 11"/>
          <p:cNvSpPr txBox="1"/>
          <p:nvPr/>
        </p:nvSpPr>
        <p:spPr>
          <a:xfrm>
            <a:off x="9449087" y="4936090"/>
            <a:ext cx="10695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5400" dirty="0" smtClean="0"/>
              <a:t>NG</a:t>
            </a:r>
          </a:p>
        </p:txBody>
      </p:sp>
    </p:spTree>
    <p:extLst>
      <p:ext uri="{BB962C8B-B14F-4D97-AF65-F5344CB8AC3E}">
        <p14:creationId xmlns:p14="http://schemas.microsoft.com/office/powerpoint/2010/main" val="3090727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524</TotalTime>
  <Words>255</Words>
  <Application>Microsoft Office PowerPoint</Application>
  <PresentationFormat>寬螢幕</PresentationFormat>
  <Paragraphs>65</Paragraphs>
  <Slides>17</Slides>
  <Notes>0</Notes>
  <HiddenSlides>2</HiddenSlides>
  <MMClips>0</MMClips>
  <ScaleCrop>false</ScaleCrop>
  <HeadingPairs>
    <vt:vector size="8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3" baseType="lpstr">
      <vt:lpstr>新細明體</vt:lpstr>
      <vt:lpstr>Calibri</vt:lpstr>
      <vt:lpstr>Calibri Light</vt:lpstr>
      <vt:lpstr>Wingdings</vt:lpstr>
      <vt:lpstr>回顧</vt:lpstr>
      <vt:lpstr>工作表</vt:lpstr>
      <vt:lpstr>Face to BMI</vt:lpstr>
      <vt:lpstr>軟體相依</vt:lpstr>
      <vt:lpstr>資料匣內容</vt:lpstr>
      <vt:lpstr>訓練樣本</vt:lpstr>
      <vt:lpstr>結果 (訓練集)</vt:lpstr>
      <vt:lpstr>結果 (驗證集)</vt:lpstr>
      <vt:lpstr>結果(驗證集)</vt:lpstr>
      <vt:lpstr>結果(驗證集)</vt:lpstr>
      <vt:lpstr>失敗情況</vt:lpstr>
      <vt:lpstr>問題 </vt:lpstr>
      <vt:lpstr>失敗總集</vt:lpstr>
      <vt:lpstr>失敗案例</vt:lpstr>
      <vt:lpstr>UI demo</vt:lpstr>
      <vt:lpstr>預期業務場景</vt:lpstr>
      <vt:lpstr>感謝聆聽 Q&amp;A</vt:lpstr>
      <vt:lpstr>Dataset 2 填充調整</vt:lpstr>
      <vt:lpstr>Face Alignment 端正調整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研發部_郭威漢</dc:creator>
  <cp:lastModifiedBy>研發部_郭威漢</cp:lastModifiedBy>
  <cp:revision>36</cp:revision>
  <dcterms:created xsi:type="dcterms:W3CDTF">2020-05-19T04:00:12Z</dcterms:created>
  <dcterms:modified xsi:type="dcterms:W3CDTF">2020-06-05T08:26:38Z</dcterms:modified>
</cp:coreProperties>
</file>