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9E4A-7C5B-437A-9F4B-A05F5939463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3886C-952D-415F-A159-DBD8CCECA110}">
      <dgm:prSet custT="1"/>
      <dgm:spPr/>
      <dgm:t>
        <a:bodyPr/>
        <a:lstStyle/>
        <a:p>
          <a:pPr algn="just"/>
          <a:r>
            <a:rPr lang="en-US" sz="2800" dirty="0"/>
            <a:t>Try to declare two variable and exchange their value, then print their value.</a:t>
          </a:r>
        </a:p>
      </dgm:t>
    </dgm:pt>
    <dgm:pt modelId="{E9EDCACB-6B45-4AE4-84C5-2C1D9E1386FA}" type="parTrans" cxnId="{CF42681A-A149-4EA5-8170-0DBBC504D4AC}">
      <dgm:prSet/>
      <dgm:spPr/>
      <dgm:t>
        <a:bodyPr/>
        <a:lstStyle/>
        <a:p>
          <a:endParaRPr lang="en-US"/>
        </a:p>
      </dgm:t>
    </dgm:pt>
    <dgm:pt modelId="{E164CBF5-022B-477A-AB3C-FDE4F2320639}" type="sibTrans" cxnId="{CF42681A-A149-4EA5-8170-0DBBC504D4AC}">
      <dgm:prSet/>
      <dgm:spPr/>
      <dgm:t>
        <a:bodyPr/>
        <a:lstStyle/>
        <a:p>
          <a:endParaRPr lang="en-US"/>
        </a:p>
      </dgm:t>
    </dgm:pt>
    <dgm:pt modelId="{7B854BE2-F6E9-4C63-A715-BB1E87E66830}">
      <dgm:prSet/>
      <dgm:spPr/>
      <dgm:t>
        <a:bodyPr/>
        <a:lstStyle/>
        <a:p>
          <a:r>
            <a:rPr lang="zh-TW" dirty="0"/>
            <a:t>宣告兩個變數，在程式裡交換其資料後印出</a:t>
          </a:r>
          <a:r>
            <a:rPr lang="en-US" dirty="0"/>
            <a:t> </a:t>
          </a:r>
        </a:p>
      </dgm:t>
    </dgm:pt>
    <dgm:pt modelId="{AB9FCD57-6B0F-4A91-9D0A-7847235F697B}" type="parTrans" cxnId="{AB93F815-A1EB-4AFE-A3C2-3D604641312F}">
      <dgm:prSet/>
      <dgm:spPr/>
      <dgm:t>
        <a:bodyPr/>
        <a:lstStyle/>
        <a:p>
          <a:endParaRPr lang="en-US"/>
        </a:p>
      </dgm:t>
    </dgm:pt>
    <dgm:pt modelId="{2BE88122-60B2-46BE-8CC8-F9707209E8C5}" type="sibTrans" cxnId="{AB93F815-A1EB-4AFE-A3C2-3D604641312F}">
      <dgm:prSet/>
      <dgm:spPr/>
      <dgm:t>
        <a:bodyPr/>
        <a:lstStyle/>
        <a:p>
          <a:endParaRPr lang="en-US"/>
        </a:p>
      </dgm:t>
    </dgm:pt>
    <dgm:pt modelId="{67A0BF48-94F2-495B-AB46-B304E0EF09DE}" type="pres">
      <dgm:prSet presAssocID="{EDDB9E4A-7C5B-437A-9F4B-A05F593946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D69E56-5773-4921-A35E-A7DAF674CDDB}" type="pres">
      <dgm:prSet presAssocID="{77D3886C-952D-415F-A159-DBD8CCECA110}" presName="hierRoot1" presStyleCnt="0"/>
      <dgm:spPr/>
    </dgm:pt>
    <dgm:pt modelId="{22D9B5CD-845C-4B69-87D1-7BEC18340258}" type="pres">
      <dgm:prSet presAssocID="{77D3886C-952D-415F-A159-DBD8CCECA110}" presName="composite" presStyleCnt="0"/>
      <dgm:spPr/>
    </dgm:pt>
    <dgm:pt modelId="{FDE972C5-157B-4A5C-8A68-74B7E81337DC}" type="pres">
      <dgm:prSet presAssocID="{77D3886C-952D-415F-A159-DBD8CCECA110}" presName="background" presStyleLbl="node0" presStyleIdx="0" presStyleCnt="2"/>
      <dgm:spPr/>
    </dgm:pt>
    <dgm:pt modelId="{9CDAE1E4-AD40-4063-815A-C7B8E726F81D}" type="pres">
      <dgm:prSet presAssocID="{77D3886C-952D-415F-A159-DBD8CCECA110}" presName="text" presStyleLbl="fgAcc0" presStyleIdx="0" presStyleCnt="2">
        <dgm:presLayoutVars>
          <dgm:chPref val="3"/>
        </dgm:presLayoutVars>
      </dgm:prSet>
      <dgm:spPr/>
    </dgm:pt>
    <dgm:pt modelId="{BAB4DC68-8595-4984-8444-0FE817A2B422}" type="pres">
      <dgm:prSet presAssocID="{77D3886C-952D-415F-A159-DBD8CCECA110}" presName="hierChild2" presStyleCnt="0"/>
      <dgm:spPr/>
    </dgm:pt>
    <dgm:pt modelId="{817327DE-AD55-4000-AF7F-4166113B40C5}" type="pres">
      <dgm:prSet presAssocID="{7B854BE2-F6E9-4C63-A715-BB1E87E66830}" presName="hierRoot1" presStyleCnt="0"/>
      <dgm:spPr/>
    </dgm:pt>
    <dgm:pt modelId="{7C535102-A66D-45D6-9F67-B07F6338ED7C}" type="pres">
      <dgm:prSet presAssocID="{7B854BE2-F6E9-4C63-A715-BB1E87E66830}" presName="composite" presStyleCnt="0"/>
      <dgm:spPr/>
    </dgm:pt>
    <dgm:pt modelId="{BACB5791-9704-4876-99CB-EC121B9C206A}" type="pres">
      <dgm:prSet presAssocID="{7B854BE2-F6E9-4C63-A715-BB1E87E66830}" presName="background" presStyleLbl="node0" presStyleIdx="1" presStyleCnt="2"/>
      <dgm:spPr/>
    </dgm:pt>
    <dgm:pt modelId="{C5DF10C4-F8A6-4485-897D-80A43A4111AF}" type="pres">
      <dgm:prSet presAssocID="{7B854BE2-F6E9-4C63-A715-BB1E87E66830}" presName="text" presStyleLbl="fgAcc0" presStyleIdx="1" presStyleCnt="2">
        <dgm:presLayoutVars>
          <dgm:chPref val="3"/>
        </dgm:presLayoutVars>
      </dgm:prSet>
      <dgm:spPr/>
    </dgm:pt>
    <dgm:pt modelId="{B6DAF737-6620-4F1D-A788-8BCD7351A7FE}" type="pres">
      <dgm:prSet presAssocID="{7B854BE2-F6E9-4C63-A715-BB1E87E66830}" presName="hierChild2" presStyleCnt="0"/>
      <dgm:spPr/>
    </dgm:pt>
  </dgm:ptLst>
  <dgm:cxnLst>
    <dgm:cxn modelId="{AB93F815-A1EB-4AFE-A3C2-3D604641312F}" srcId="{EDDB9E4A-7C5B-437A-9F4B-A05F59394633}" destId="{7B854BE2-F6E9-4C63-A715-BB1E87E66830}" srcOrd="1" destOrd="0" parTransId="{AB9FCD57-6B0F-4A91-9D0A-7847235F697B}" sibTransId="{2BE88122-60B2-46BE-8CC8-F9707209E8C5}"/>
    <dgm:cxn modelId="{CF42681A-A149-4EA5-8170-0DBBC504D4AC}" srcId="{EDDB9E4A-7C5B-437A-9F4B-A05F59394633}" destId="{77D3886C-952D-415F-A159-DBD8CCECA110}" srcOrd="0" destOrd="0" parTransId="{E9EDCACB-6B45-4AE4-84C5-2C1D9E1386FA}" sibTransId="{E164CBF5-022B-477A-AB3C-FDE4F2320639}"/>
    <dgm:cxn modelId="{843E4D6D-9C52-4CF1-824F-A6EF5884B94B}" type="presOf" srcId="{EDDB9E4A-7C5B-437A-9F4B-A05F59394633}" destId="{67A0BF48-94F2-495B-AB46-B304E0EF09DE}" srcOrd="0" destOrd="0" presId="urn:microsoft.com/office/officeart/2005/8/layout/hierarchy1"/>
    <dgm:cxn modelId="{EBE3A9F3-5DBE-47D3-909E-09780CB620C1}" type="presOf" srcId="{77D3886C-952D-415F-A159-DBD8CCECA110}" destId="{9CDAE1E4-AD40-4063-815A-C7B8E726F81D}" srcOrd="0" destOrd="0" presId="urn:microsoft.com/office/officeart/2005/8/layout/hierarchy1"/>
    <dgm:cxn modelId="{ACFD3CF4-87F1-4AC3-A105-3430A7586C6D}" type="presOf" srcId="{7B854BE2-F6E9-4C63-A715-BB1E87E66830}" destId="{C5DF10C4-F8A6-4485-897D-80A43A4111AF}" srcOrd="0" destOrd="0" presId="urn:microsoft.com/office/officeart/2005/8/layout/hierarchy1"/>
    <dgm:cxn modelId="{FE5C3832-A77C-4873-B307-DEC6A5A614F3}" type="presParOf" srcId="{67A0BF48-94F2-495B-AB46-B304E0EF09DE}" destId="{3CD69E56-5773-4921-A35E-A7DAF674CDDB}" srcOrd="0" destOrd="0" presId="urn:microsoft.com/office/officeart/2005/8/layout/hierarchy1"/>
    <dgm:cxn modelId="{22FD8495-DA59-4024-B46E-7D7D14F7930A}" type="presParOf" srcId="{3CD69E56-5773-4921-A35E-A7DAF674CDDB}" destId="{22D9B5CD-845C-4B69-87D1-7BEC18340258}" srcOrd="0" destOrd="0" presId="urn:microsoft.com/office/officeart/2005/8/layout/hierarchy1"/>
    <dgm:cxn modelId="{7830D993-05D3-4CD4-ADB4-2E3D151F1874}" type="presParOf" srcId="{22D9B5CD-845C-4B69-87D1-7BEC18340258}" destId="{FDE972C5-157B-4A5C-8A68-74B7E81337DC}" srcOrd="0" destOrd="0" presId="urn:microsoft.com/office/officeart/2005/8/layout/hierarchy1"/>
    <dgm:cxn modelId="{2EC58BF6-BCCB-40C0-8B89-3D647A61499B}" type="presParOf" srcId="{22D9B5CD-845C-4B69-87D1-7BEC18340258}" destId="{9CDAE1E4-AD40-4063-815A-C7B8E726F81D}" srcOrd="1" destOrd="0" presId="urn:microsoft.com/office/officeart/2005/8/layout/hierarchy1"/>
    <dgm:cxn modelId="{DCDA73B1-FADD-484A-BC4D-2B5C5BD4EC35}" type="presParOf" srcId="{3CD69E56-5773-4921-A35E-A7DAF674CDDB}" destId="{BAB4DC68-8595-4984-8444-0FE817A2B422}" srcOrd="1" destOrd="0" presId="urn:microsoft.com/office/officeart/2005/8/layout/hierarchy1"/>
    <dgm:cxn modelId="{0617E93D-B658-4FF0-AA48-DD78B365746B}" type="presParOf" srcId="{67A0BF48-94F2-495B-AB46-B304E0EF09DE}" destId="{817327DE-AD55-4000-AF7F-4166113B40C5}" srcOrd="1" destOrd="0" presId="urn:microsoft.com/office/officeart/2005/8/layout/hierarchy1"/>
    <dgm:cxn modelId="{B8981E8E-5220-4465-B4CF-3C8F056CAE16}" type="presParOf" srcId="{817327DE-AD55-4000-AF7F-4166113B40C5}" destId="{7C535102-A66D-45D6-9F67-B07F6338ED7C}" srcOrd="0" destOrd="0" presId="urn:microsoft.com/office/officeart/2005/8/layout/hierarchy1"/>
    <dgm:cxn modelId="{82DDDBE3-82AF-45F3-9D0D-D00FE2AA6B92}" type="presParOf" srcId="{7C535102-A66D-45D6-9F67-B07F6338ED7C}" destId="{BACB5791-9704-4876-99CB-EC121B9C206A}" srcOrd="0" destOrd="0" presId="urn:microsoft.com/office/officeart/2005/8/layout/hierarchy1"/>
    <dgm:cxn modelId="{BB5FA585-A239-4CE8-8242-09335D1DF2DE}" type="presParOf" srcId="{7C535102-A66D-45D6-9F67-B07F6338ED7C}" destId="{C5DF10C4-F8A6-4485-897D-80A43A4111AF}" srcOrd="1" destOrd="0" presId="urn:microsoft.com/office/officeart/2005/8/layout/hierarchy1"/>
    <dgm:cxn modelId="{10FCEE9E-1780-48C2-BDEA-BC5B095B6330}" type="presParOf" srcId="{817327DE-AD55-4000-AF7F-4166113B40C5}" destId="{B6DAF737-6620-4F1D-A788-8BCD7351A7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972C5-157B-4A5C-8A68-74B7E81337DC}">
      <dsp:nvSpPr>
        <dsp:cNvPr id="0" name=""/>
        <dsp:cNvSpPr/>
      </dsp:nvSpPr>
      <dsp:spPr>
        <a:xfrm>
          <a:off x="1163" y="437597"/>
          <a:ext cx="4082681" cy="2592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DAE1E4-AD40-4063-815A-C7B8E726F81D}">
      <dsp:nvSpPr>
        <dsp:cNvPr id="0" name=""/>
        <dsp:cNvSpPr/>
      </dsp:nvSpPr>
      <dsp:spPr>
        <a:xfrm>
          <a:off x="454794" y="868546"/>
          <a:ext cx="4082681" cy="2592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to declare two variable and exchange their value, then print their value.</a:t>
          </a:r>
        </a:p>
      </dsp:txBody>
      <dsp:txXfrm>
        <a:off x="530726" y="944478"/>
        <a:ext cx="3930817" cy="2440638"/>
      </dsp:txXfrm>
    </dsp:sp>
    <dsp:sp modelId="{BACB5791-9704-4876-99CB-EC121B9C206A}">
      <dsp:nvSpPr>
        <dsp:cNvPr id="0" name=""/>
        <dsp:cNvSpPr/>
      </dsp:nvSpPr>
      <dsp:spPr>
        <a:xfrm>
          <a:off x="4991107" y="437597"/>
          <a:ext cx="4082681" cy="2592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DF10C4-F8A6-4485-897D-80A43A4111AF}">
      <dsp:nvSpPr>
        <dsp:cNvPr id="0" name=""/>
        <dsp:cNvSpPr/>
      </dsp:nvSpPr>
      <dsp:spPr>
        <a:xfrm>
          <a:off x="5444738" y="868546"/>
          <a:ext cx="4082681" cy="2592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600" kern="1200" dirty="0"/>
            <a:t>宣告兩個變數，在程式裡交換其資料後印出</a:t>
          </a:r>
          <a:r>
            <a:rPr lang="en-US" sz="3600" kern="1200" dirty="0"/>
            <a:t> </a:t>
          </a:r>
        </a:p>
      </dsp:txBody>
      <dsp:txXfrm>
        <a:off x="5520670" y="944478"/>
        <a:ext cx="3930817" cy="2440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3B83E-064B-4655-83D8-58C908A24FB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F8D56-AE0A-4C39-9B3D-FD0D60019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8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F8D56-AE0A-4C39-9B3D-FD0D600192F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F8D56-AE0A-4C39-9B3D-FD0D600192F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9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1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55" r:id="rId6"/>
    <p:sldLayoutId id="2147483951" r:id="rId7"/>
    <p:sldLayoutId id="2147483952" r:id="rId8"/>
    <p:sldLayoutId id="2147483953" r:id="rId9"/>
    <p:sldLayoutId id="2147483954" r:id="rId10"/>
    <p:sldLayoutId id="21474839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apple.com/documentation/swift/int/2995648-rand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B3160FB-3093-095B-BDFE-2A37EFE27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5" r="20189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5BA16C-B7B2-4A36-ACC9-7C4CD0D22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altLang="zh-TW" dirty="0"/>
              <a:t>Swift Programming Basics</a:t>
            </a:r>
            <a:r>
              <a:rPr lang="zh-TW" altLang="en-US" dirty="0"/>
              <a:t> </a:t>
            </a:r>
            <a:r>
              <a:rPr lang="en-US" altLang="zh-TW" dirty="0"/>
              <a:t>- 2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83BF96-7D3C-4653-B0B6-43720BD08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altLang="zh-TW"/>
              <a:t>2022/3/23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8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Variable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3235298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858559" cy="65002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596962" y="2352854"/>
            <a:ext cx="1311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Label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5A0799-19EC-43B7-8B61-685AE919413A}"/>
              </a:ext>
            </a:extLst>
          </p:cNvPr>
          <p:cNvSpPr/>
          <p:nvPr/>
        </p:nvSpPr>
        <p:spPr>
          <a:xfrm>
            <a:off x="2245797" y="3003003"/>
            <a:ext cx="1178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var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9706A4-D403-4E2E-B351-0DA17B2275F5}"/>
              </a:ext>
            </a:extLst>
          </p:cNvPr>
          <p:cNvSpPr/>
          <p:nvPr/>
        </p:nvSpPr>
        <p:spPr>
          <a:xfrm>
            <a:off x="5880835" y="3078141"/>
            <a:ext cx="60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=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BF8396-4BA1-4B98-956D-45CC020403C1}"/>
              </a:ext>
            </a:extLst>
          </p:cNvPr>
          <p:cNvSpPr/>
          <p:nvPr/>
        </p:nvSpPr>
        <p:spPr>
          <a:xfrm>
            <a:off x="1825811" y="4423808"/>
            <a:ext cx="20185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Keyword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C29E60B-9147-4A11-9D40-896AA318F70E}"/>
              </a:ext>
            </a:extLst>
          </p:cNvPr>
          <p:cNvCxnSpPr>
            <a:stCxn id="3" idx="2"/>
          </p:cNvCxnSpPr>
          <p:nvPr/>
        </p:nvCxnSpPr>
        <p:spPr>
          <a:xfrm flipH="1">
            <a:off x="2835061" y="3926333"/>
            <a:ext cx="1" cy="6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4BB63D6-8DE4-4BAE-918D-60E5A13A5A8E}"/>
              </a:ext>
            </a:extLst>
          </p:cNvPr>
          <p:cNvSpPr/>
          <p:nvPr/>
        </p:nvSpPr>
        <p:spPr>
          <a:xfrm>
            <a:off x="5397529" y="4423807"/>
            <a:ext cx="15680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Equals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2AAB180-4591-41F9-BB33-E8B55D4C388B}"/>
              </a:ext>
            </a:extLst>
          </p:cNvPr>
          <p:cNvCxnSpPr/>
          <p:nvPr/>
        </p:nvCxnSpPr>
        <p:spPr>
          <a:xfrm flipH="1">
            <a:off x="6181557" y="3919353"/>
            <a:ext cx="1" cy="6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5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as a Reference to Data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3235298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858559" cy="65002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596962" y="2352854"/>
            <a:ext cx="1311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Label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2A5C6D4-858C-4658-8B9F-E2CEFE4323C0}"/>
              </a:ext>
            </a:extLst>
          </p:cNvPr>
          <p:cNvSpPr/>
          <p:nvPr/>
        </p:nvSpPr>
        <p:spPr>
          <a:xfrm>
            <a:off x="6507828" y="4129774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</a:rPr>
              <a:t>不必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95B8949-DC40-47B1-84D9-B86174DAEDB2}"/>
              </a:ext>
            </a:extLst>
          </p:cNvPr>
          <p:cNvSpPr/>
          <p:nvPr/>
        </p:nvSpPr>
        <p:spPr>
          <a:xfrm>
            <a:off x="6531676" y="5026277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3.14159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1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as a Reference to Data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3235298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858559" cy="65002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086407" y="2352854"/>
            <a:ext cx="2332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2A5C6D4-858C-4658-8B9F-E2CEFE4323C0}"/>
              </a:ext>
            </a:extLst>
          </p:cNvPr>
          <p:cNvSpPr/>
          <p:nvPr/>
        </p:nvSpPr>
        <p:spPr>
          <a:xfrm>
            <a:off x="6507828" y="4129774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</a:rPr>
              <a:t>不必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95B8949-DC40-47B1-84D9-B86174DAEDB2}"/>
              </a:ext>
            </a:extLst>
          </p:cNvPr>
          <p:cNvSpPr/>
          <p:nvPr/>
        </p:nvSpPr>
        <p:spPr>
          <a:xfrm>
            <a:off x="6531676" y="5026277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3.14159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523AB4-0252-4C2F-A5F0-27EDACCD7725}"/>
              </a:ext>
            </a:extLst>
          </p:cNvPr>
          <p:cNvSpPr txBox="1"/>
          <p:nvPr/>
        </p:nvSpPr>
        <p:spPr>
          <a:xfrm>
            <a:off x="9220316" y="354387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var </a:t>
            </a:r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54088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20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as a Reference to Data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4129773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935341" cy="1577515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086407" y="2352854"/>
            <a:ext cx="2332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2A5C6D4-858C-4658-8B9F-E2CEFE4323C0}"/>
              </a:ext>
            </a:extLst>
          </p:cNvPr>
          <p:cNvSpPr/>
          <p:nvPr/>
        </p:nvSpPr>
        <p:spPr>
          <a:xfrm>
            <a:off x="6507828" y="4129774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</a:rPr>
              <a:t>不必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95B8949-DC40-47B1-84D9-B86174DAEDB2}"/>
              </a:ext>
            </a:extLst>
          </p:cNvPr>
          <p:cNvSpPr/>
          <p:nvPr/>
        </p:nvSpPr>
        <p:spPr>
          <a:xfrm>
            <a:off x="6531676" y="5026277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3.14159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523AB4-0252-4C2F-A5F0-27EDACCD7725}"/>
              </a:ext>
            </a:extLst>
          </p:cNvPr>
          <p:cNvSpPr txBox="1"/>
          <p:nvPr/>
        </p:nvSpPr>
        <p:spPr>
          <a:xfrm>
            <a:off x="9220316" y="354387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var </a:t>
            </a:r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54088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16BDC4-8946-4E62-9802-789944320779}"/>
              </a:ext>
            </a:extLst>
          </p:cNvPr>
          <p:cNvSpPr txBox="1"/>
          <p:nvPr/>
        </p:nvSpPr>
        <p:spPr>
          <a:xfrm>
            <a:off x="9220316" y="4444496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“</a:t>
            </a:r>
            <a:r>
              <a:rPr lang="zh-TW" altLang="en-US" dirty="0">
                <a:solidFill>
                  <a:schemeClr val="bg1"/>
                </a:solidFill>
              </a:rPr>
              <a:t>不必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4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as a Reference to Data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198562" y="5023226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945811" cy="242909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086407" y="2352854"/>
            <a:ext cx="2332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2A5C6D4-858C-4658-8B9F-E2CEFE4323C0}"/>
              </a:ext>
            </a:extLst>
          </p:cNvPr>
          <p:cNvSpPr/>
          <p:nvPr/>
        </p:nvSpPr>
        <p:spPr>
          <a:xfrm>
            <a:off x="6507828" y="4129774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</a:rPr>
              <a:t>不必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95B8949-DC40-47B1-84D9-B86174DAEDB2}"/>
              </a:ext>
            </a:extLst>
          </p:cNvPr>
          <p:cNvSpPr/>
          <p:nvPr/>
        </p:nvSpPr>
        <p:spPr>
          <a:xfrm>
            <a:off x="6531676" y="5026277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3.14159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523AB4-0252-4C2F-A5F0-27EDACCD7725}"/>
              </a:ext>
            </a:extLst>
          </p:cNvPr>
          <p:cNvSpPr txBox="1"/>
          <p:nvPr/>
        </p:nvSpPr>
        <p:spPr>
          <a:xfrm>
            <a:off x="9220316" y="354387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var </a:t>
            </a:r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54088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16BDC4-8946-4E62-9802-789944320779}"/>
              </a:ext>
            </a:extLst>
          </p:cNvPr>
          <p:cNvSpPr txBox="1"/>
          <p:nvPr/>
        </p:nvSpPr>
        <p:spPr>
          <a:xfrm>
            <a:off x="9220316" y="4444496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“</a:t>
            </a:r>
            <a:r>
              <a:rPr lang="zh-TW" altLang="en-US" dirty="0">
                <a:solidFill>
                  <a:schemeClr val="bg1"/>
                </a:solidFill>
              </a:rPr>
              <a:t>不必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B90147-9B4C-4BAD-A88C-10CB899E6A09}"/>
              </a:ext>
            </a:extLst>
          </p:cNvPr>
          <p:cNvSpPr txBox="1"/>
          <p:nvPr/>
        </p:nvSpPr>
        <p:spPr>
          <a:xfrm>
            <a:off x="9220316" y="531453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3.14159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80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as a Reference to Data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198562" y="5920752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945811" cy="3371414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086407" y="2352854"/>
            <a:ext cx="2332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2A5C6D4-858C-4658-8B9F-E2CEFE4323C0}"/>
              </a:ext>
            </a:extLst>
          </p:cNvPr>
          <p:cNvSpPr/>
          <p:nvPr/>
        </p:nvSpPr>
        <p:spPr>
          <a:xfrm>
            <a:off x="6507828" y="4129774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</a:rPr>
              <a:t>不必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95B8949-DC40-47B1-84D9-B86174DAEDB2}"/>
              </a:ext>
            </a:extLst>
          </p:cNvPr>
          <p:cNvSpPr/>
          <p:nvPr/>
        </p:nvSpPr>
        <p:spPr>
          <a:xfrm>
            <a:off x="6531676" y="5026277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3.14159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523AB4-0252-4C2F-A5F0-27EDACCD7725}"/>
              </a:ext>
            </a:extLst>
          </p:cNvPr>
          <p:cNvSpPr txBox="1"/>
          <p:nvPr/>
        </p:nvSpPr>
        <p:spPr>
          <a:xfrm>
            <a:off x="9220316" y="354387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var </a:t>
            </a:r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54088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16BDC4-8946-4E62-9802-789944320779}"/>
              </a:ext>
            </a:extLst>
          </p:cNvPr>
          <p:cNvSpPr txBox="1"/>
          <p:nvPr/>
        </p:nvSpPr>
        <p:spPr>
          <a:xfrm>
            <a:off x="9220316" y="4444496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“</a:t>
            </a:r>
            <a:r>
              <a:rPr lang="zh-TW" altLang="en-US" dirty="0">
                <a:solidFill>
                  <a:schemeClr val="bg1"/>
                </a:solidFill>
              </a:rPr>
              <a:t>不必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B90147-9B4C-4BAD-A88C-10CB899E6A09}"/>
              </a:ext>
            </a:extLst>
          </p:cNvPr>
          <p:cNvSpPr txBox="1"/>
          <p:nvPr/>
        </p:nvSpPr>
        <p:spPr>
          <a:xfrm>
            <a:off x="9220316" y="5314531"/>
            <a:ext cx="28409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yellowDuck</a:t>
            </a:r>
            <a:r>
              <a:rPr lang="en-US" altLang="zh-TW" dirty="0">
                <a:solidFill>
                  <a:schemeClr val="bg1"/>
                </a:solidFill>
              </a:rPr>
              <a:t> = 3.14159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D50076F-A3BE-4821-A367-985D63E0AA32}"/>
              </a:ext>
            </a:extLst>
          </p:cNvPr>
          <p:cNvSpPr/>
          <p:nvPr/>
        </p:nvSpPr>
        <p:spPr>
          <a:xfrm>
            <a:off x="6531676" y="5920752"/>
            <a:ext cx="2632681" cy="6840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7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689AA7-7291-4F07-B393-19E002A4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8" r="15398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C671DF-050F-45C9-A02B-607A86AA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altLang="zh-TW" dirty="0"/>
              <a:t>Swift Cheat Sheet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75CB7-3F29-468D-A119-4153E518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en-US" altLang="zh-TW" dirty="0"/>
              <a:t>You can download the cheat sheet from E-learning- </a:t>
            </a:r>
            <a:r>
              <a:rPr lang="en-US" altLang="zh-TW" b="1" u="sng" dirty="0"/>
              <a:t>Swift_Cheat_Sheet.pdf </a:t>
            </a:r>
            <a:r>
              <a:rPr lang="en-US" altLang="zh-TW" dirty="0"/>
              <a:t>(copyright: www.appbrewery.co)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3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478B49-7B8E-4367-BB08-47E77284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Variable and Print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96781D-353F-46FC-829D-D0FC38E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8" y="1357951"/>
            <a:ext cx="5199799" cy="27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5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B45985-2426-41E7-9A5E-5B6048E1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zh-TW"/>
              <a:t>Challenge(</a:t>
            </a:r>
            <a:r>
              <a:rPr lang="zh-TW" altLang="en-US"/>
              <a:t>搶答題</a:t>
            </a:r>
            <a:r>
              <a:rPr lang="en-US" altLang="zh-TW"/>
              <a:t>-3</a:t>
            </a:r>
            <a:r>
              <a:rPr lang="zh-TW" altLang="en-US"/>
              <a:t>名，加分題</a:t>
            </a:r>
            <a:r>
              <a:rPr lang="en-US" altLang="zh-TW"/>
              <a:t>10%)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40F264E-23D0-3599-3C4A-A7CA7C96B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25833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59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6150" name="Rectangle 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Rectangle 7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152" name="Rectangle 7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D218B1-99A1-4A0F-88FD-0E09B562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46" y="1247775"/>
            <a:ext cx="4480053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6000"/>
              <a:t>Arrays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154E43-33EA-4211-A3A2-E0E54E4D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50" y="1375494"/>
            <a:ext cx="3441432" cy="45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鴨鴨排排站">
            <a:extLst>
              <a:ext uri="{FF2B5EF4-FFF2-40B4-BE49-F238E27FC236}">
                <a16:creationId xmlns:a16="http://schemas.microsoft.com/office/drawing/2014/main" id="{DB8F07BE-AE06-4EF7-9C71-783988FE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81" y="2863138"/>
            <a:ext cx="5512770" cy="31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6DF4729A-E44C-4443-9C4A-52A3C6C97DB3}"/>
              </a:ext>
            </a:extLst>
          </p:cNvPr>
          <p:cNvSpPr/>
          <p:nvPr/>
        </p:nvSpPr>
        <p:spPr>
          <a:xfrm>
            <a:off x="4376556" y="4697413"/>
            <a:ext cx="1926522" cy="293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498D5-5B7A-405B-B8A0-5F524134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Builder (IB) and Storyboard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764FC-0309-444E-A142-9347CD1F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42" y="2179210"/>
            <a:ext cx="6829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EB6CB9-75AC-440C-82D2-5E68EE65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41" y="2179064"/>
            <a:ext cx="6829425" cy="429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3A115-1C6A-4C41-922F-9052D83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an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919BF-18B8-443F-BBAD-F0B507459CE6}"/>
              </a:ext>
            </a:extLst>
          </p:cNvPr>
          <p:cNvSpPr/>
          <p:nvPr/>
        </p:nvSpPr>
        <p:spPr>
          <a:xfrm>
            <a:off x="2867839" y="297005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9F616-FFD6-4E64-ABE8-48217E75B91C}"/>
              </a:ext>
            </a:extLst>
          </p:cNvPr>
          <p:cNvSpPr/>
          <p:nvPr/>
        </p:nvSpPr>
        <p:spPr>
          <a:xfrm>
            <a:off x="9875594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446EE2-453A-4AE8-85BD-C26CB2DED881}"/>
              </a:ext>
            </a:extLst>
          </p:cNvPr>
          <p:cNvSpPr/>
          <p:nvPr/>
        </p:nvSpPr>
        <p:spPr>
          <a:xfrm>
            <a:off x="5138695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E29FE-E6AF-413F-BF6F-DA58B3D627CE}"/>
              </a:ext>
            </a:extLst>
          </p:cNvPr>
          <p:cNvSpPr/>
          <p:nvPr/>
        </p:nvSpPr>
        <p:spPr>
          <a:xfrm>
            <a:off x="772336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45E7F8-DBC7-403B-B30E-BF879A44BC80}"/>
              </a:ext>
            </a:extLst>
          </p:cNvPr>
          <p:cNvSpPr/>
          <p:nvPr/>
        </p:nvSpPr>
        <p:spPr>
          <a:xfrm>
            <a:off x="3520147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西呱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DFAB491-5C3D-4011-A737-FB5BE80475E8}"/>
              </a:ext>
            </a:extLst>
          </p:cNvPr>
          <p:cNvSpPr/>
          <p:nvPr/>
        </p:nvSpPr>
        <p:spPr>
          <a:xfrm>
            <a:off x="5845070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哈密呱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28F5098-8374-4743-A093-1A768605EFEF}"/>
              </a:ext>
            </a:extLst>
          </p:cNvPr>
          <p:cNvSpPr/>
          <p:nvPr/>
        </p:nvSpPr>
        <p:spPr>
          <a:xfrm>
            <a:off x="8257046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地呱球</a:t>
            </a:r>
          </a:p>
        </p:txBody>
      </p:sp>
      <p:pic>
        <p:nvPicPr>
          <p:cNvPr id="7170" name="Picture 2" descr="無言] 鴨鴨跟XX交配？ - Stupid板- Disp BBS">
            <a:extLst>
              <a:ext uri="{FF2B5EF4-FFF2-40B4-BE49-F238E27FC236}">
                <a16:creationId xmlns:a16="http://schemas.microsoft.com/office/drawing/2014/main" id="{9F4B1996-DEE0-435B-A3E2-0A421E0D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72" y="4097350"/>
            <a:ext cx="1405233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哈密呱 | Dcard">
            <a:extLst>
              <a:ext uri="{FF2B5EF4-FFF2-40B4-BE49-F238E27FC236}">
                <a16:creationId xmlns:a16="http://schemas.microsoft.com/office/drawing/2014/main" id="{3C1F341B-D7B8-4942-9D94-D254E6878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8549"/>
          <a:stretch/>
        </p:blipFill>
        <p:spPr bwMode="auto">
          <a:xfrm>
            <a:off x="6014889" y="4084403"/>
            <a:ext cx="1108724" cy="1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這到底是想幹嘛😂 我記得好像還有苦呱跟西呱🤣 - 梗圖板 | Dcard">
            <a:extLst>
              <a:ext uri="{FF2B5EF4-FFF2-40B4-BE49-F238E27FC236}">
                <a16:creationId xmlns:a16="http://schemas.microsoft.com/office/drawing/2014/main" id="{980E311E-8AA5-4FC8-A16D-48B8C141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45" y="4097350"/>
            <a:ext cx="1501459" cy="9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3A115-1C6A-4C41-922F-9052D83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Items from an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919BF-18B8-443F-BBAD-F0B507459CE6}"/>
              </a:ext>
            </a:extLst>
          </p:cNvPr>
          <p:cNvSpPr/>
          <p:nvPr/>
        </p:nvSpPr>
        <p:spPr>
          <a:xfrm>
            <a:off x="2867839" y="297005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9F616-FFD6-4E64-ABE8-48217E75B91C}"/>
              </a:ext>
            </a:extLst>
          </p:cNvPr>
          <p:cNvSpPr/>
          <p:nvPr/>
        </p:nvSpPr>
        <p:spPr>
          <a:xfrm>
            <a:off x="9875594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446EE2-453A-4AE8-85BD-C26CB2DED881}"/>
              </a:ext>
            </a:extLst>
          </p:cNvPr>
          <p:cNvSpPr/>
          <p:nvPr/>
        </p:nvSpPr>
        <p:spPr>
          <a:xfrm>
            <a:off x="5138695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E29FE-E6AF-413F-BF6F-DA58B3D627CE}"/>
              </a:ext>
            </a:extLst>
          </p:cNvPr>
          <p:cNvSpPr/>
          <p:nvPr/>
        </p:nvSpPr>
        <p:spPr>
          <a:xfrm>
            <a:off x="772336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45E7F8-DBC7-403B-B30E-BF879A44BC80}"/>
              </a:ext>
            </a:extLst>
          </p:cNvPr>
          <p:cNvSpPr/>
          <p:nvPr/>
        </p:nvSpPr>
        <p:spPr>
          <a:xfrm>
            <a:off x="3520147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西呱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DFAB491-5C3D-4011-A737-FB5BE80475E8}"/>
              </a:ext>
            </a:extLst>
          </p:cNvPr>
          <p:cNvSpPr/>
          <p:nvPr/>
        </p:nvSpPr>
        <p:spPr>
          <a:xfrm>
            <a:off x="5845070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哈密呱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28F5098-8374-4743-A093-1A768605EFEF}"/>
              </a:ext>
            </a:extLst>
          </p:cNvPr>
          <p:cNvSpPr/>
          <p:nvPr/>
        </p:nvSpPr>
        <p:spPr>
          <a:xfrm>
            <a:off x="8257046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地呱球</a:t>
            </a:r>
          </a:p>
        </p:txBody>
      </p:sp>
      <p:pic>
        <p:nvPicPr>
          <p:cNvPr id="7170" name="Picture 2" descr="無言] 鴨鴨跟XX交配？ - Stupid板- Disp BBS">
            <a:extLst>
              <a:ext uri="{FF2B5EF4-FFF2-40B4-BE49-F238E27FC236}">
                <a16:creationId xmlns:a16="http://schemas.microsoft.com/office/drawing/2014/main" id="{9F4B1996-DEE0-435B-A3E2-0A421E0D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72" y="4097350"/>
            <a:ext cx="1405233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哈密呱 | Dcard">
            <a:extLst>
              <a:ext uri="{FF2B5EF4-FFF2-40B4-BE49-F238E27FC236}">
                <a16:creationId xmlns:a16="http://schemas.microsoft.com/office/drawing/2014/main" id="{3C1F341B-D7B8-4942-9D94-D254E6878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8549"/>
          <a:stretch/>
        </p:blipFill>
        <p:spPr bwMode="auto">
          <a:xfrm>
            <a:off x="6014889" y="4084403"/>
            <a:ext cx="1108724" cy="1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這到底是想幹嘛😂 我記得好像還有苦呱跟西呱🤣 - 梗圖板 | Dcard">
            <a:extLst>
              <a:ext uri="{FF2B5EF4-FFF2-40B4-BE49-F238E27FC236}">
                <a16:creationId xmlns:a16="http://schemas.microsoft.com/office/drawing/2014/main" id="{980E311E-8AA5-4FC8-A16D-48B8C141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45" y="4097350"/>
            <a:ext cx="1501459" cy="9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0B266B-4EF9-49D6-AF1C-606A682A76FC}"/>
              </a:ext>
            </a:extLst>
          </p:cNvPr>
          <p:cNvSpPr/>
          <p:nvPr/>
        </p:nvSpPr>
        <p:spPr>
          <a:xfrm>
            <a:off x="10355213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AA365B-27A8-4CF6-A8C4-5EBBFFD97601}"/>
              </a:ext>
            </a:extLst>
          </p:cNvPr>
          <p:cNvSpPr/>
          <p:nvPr/>
        </p:nvSpPr>
        <p:spPr>
          <a:xfrm>
            <a:off x="11151798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53AD49-9826-408D-A91B-3A05771C69D6}"/>
              </a:ext>
            </a:extLst>
          </p:cNvPr>
          <p:cNvSpPr/>
          <p:nvPr/>
        </p:nvSpPr>
        <p:spPr>
          <a:xfrm>
            <a:off x="10713635" y="2967335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4163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3A115-1C6A-4C41-922F-9052D83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Items from an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919BF-18B8-443F-BBAD-F0B507459CE6}"/>
              </a:ext>
            </a:extLst>
          </p:cNvPr>
          <p:cNvSpPr/>
          <p:nvPr/>
        </p:nvSpPr>
        <p:spPr>
          <a:xfrm>
            <a:off x="2867839" y="297005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9F616-FFD6-4E64-ABE8-48217E75B91C}"/>
              </a:ext>
            </a:extLst>
          </p:cNvPr>
          <p:cNvSpPr/>
          <p:nvPr/>
        </p:nvSpPr>
        <p:spPr>
          <a:xfrm>
            <a:off x="9875594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446EE2-453A-4AE8-85BD-C26CB2DED881}"/>
              </a:ext>
            </a:extLst>
          </p:cNvPr>
          <p:cNvSpPr/>
          <p:nvPr/>
        </p:nvSpPr>
        <p:spPr>
          <a:xfrm>
            <a:off x="5138695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E29FE-E6AF-413F-BF6F-DA58B3D627CE}"/>
              </a:ext>
            </a:extLst>
          </p:cNvPr>
          <p:cNvSpPr/>
          <p:nvPr/>
        </p:nvSpPr>
        <p:spPr>
          <a:xfrm>
            <a:off x="772336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45E7F8-DBC7-403B-B30E-BF879A44BC80}"/>
              </a:ext>
            </a:extLst>
          </p:cNvPr>
          <p:cNvSpPr/>
          <p:nvPr/>
        </p:nvSpPr>
        <p:spPr>
          <a:xfrm>
            <a:off x="3520147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西呱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DFAB491-5C3D-4011-A737-FB5BE80475E8}"/>
              </a:ext>
            </a:extLst>
          </p:cNvPr>
          <p:cNvSpPr/>
          <p:nvPr/>
        </p:nvSpPr>
        <p:spPr>
          <a:xfrm>
            <a:off x="5845070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哈密呱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28F5098-8374-4743-A093-1A768605EFEF}"/>
              </a:ext>
            </a:extLst>
          </p:cNvPr>
          <p:cNvSpPr/>
          <p:nvPr/>
        </p:nvSpPr>
        <p:spPr>
          <a:xfrm>
            <a:off x="8257046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地呱球</a:t>
            </a:r>
          </a:p>
        </p:txBody>
      </p:sp>
      <p:pic>
        <p:nvPicPr>
          <p:cNvPr id="7170" name="Picture 2" descr="無言] 鴨鴨跟XX交配？ - Stupid板- Disp BBS">
            <a:extLst>
              <a:ext uri="{FF2B5EF4-FFF2-40B4-BE49-F238E27FC236}">
                <a16:creationId xmlns:a16="http://schemas.microsoft.com/office/drawing/2014/main" id="{9F4B1996-DEE0-435B-A3E2-0A421E0D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72" y="4097350"/>
            <a:ext cx="1405233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哈密呱 | Dcard">
            <a:extLst>
              <a:ext uri="{FF2B5EF4-FFF2-40B4-BE49-F238E27FC236}">
                <a16:creationId xmlns:a16="http://schemas.microsoft.com/office/drawing/2014/main" id="{3C1F341B-D7B8-4942-9D94-D254E6878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8549"/>
          <a:stretch/>
        </p:blipFill>
        <p:spPr bwMode="auto">
          <a:xfrm>
            <a:off x="6014889" y="4084403"/>
            <a:ext cx="1108724" cy="1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這到底是想幹嘛😂 我記得好像還有苦呱跟西呱🤣 - 梗圖板 | Dcard">
            <a:extLst>
              <a:ext uri="{FF2B5EF4-FFF2-40B4-BE49-F238E27FC236}">
                <a16:creationId xmlns:a16="http://schemas.microsoft.com/office/drawing/2014/main" id="{980E311E-8AA5-4FC8-A16D-48B8C141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45" y="4097350"/>
            <a:ext cx="1501459" cy="9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0B266B-4EF9-49D6-AF1C-606A682A76FC}"/>
              </a:ext>
            </a:extLst>
          </p:cNvPr>
          <p:cNvSpPr/>
          <p:nvPr/>
        </p:nvSpPr>
        <p:spPr>
          <a:xfrm>
            <a:off x="10355213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AA365B-27A8-4CF6-A8C4-5EBBFFD97601}"/>
              </a:ext>
            </a:extLst>
          </p:cNvPr>
          <p:cNvSpPr/>
          <p:nvPr/>
        </p:nvSpPr>
        <p:spPr>
          <a:xfrm>
            <a:off x="11151798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53AD49-9826-408D-A91B-3A05771C69D6}"/>
              </a:ext>
            </a:extLst>
          </p:cNvPr>
          <p:cNvSpPr/>
          <p:nvPr/>
        </p:nvSpPr>
        <p:spPr>
          <a:xfrm>
            <a:off x="10713635" y="2967335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155C1D-598C-455C-AD78-0DD6A3A4B55A}"/>
              </a:ext>
            </a:extLst>
          </p:cNvPr>
          <p:cNvSpPr/>
          <p:nvPr/>
        </p:nvSpPr>
        <p:spPr>
          <a:xfrm>
            <a:off x="3604974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5AD306-21CD-4CCF-8FF1-A0EAEFA70D51}"/>
              </a:ext>
            </a:extLst>
          </p:cNvPr>
          <p:cNvSpPr/>
          <p:nvPr/>
        </p:nvSpPr>
        <p:spPr>
          <a:xfrm>
            <a:off x="4401559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57137F-47F5-4B4B-9592-F57BE666B5A1}"/>
              </a:ext>
            </a:extLst>
          </p:cNvPr>
          <p:cNvSpPr/>
          <p:nvPr/>
        </p:nvSpPr>
        <p:spPr>
          <a:xfrm>
            <a:off x="3928932" y="2098236"/>
            <a:ext cx="663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7518FF-10F5-4288-A1FF-6B62AA1E29A7}"/>
              </a:ext>
            </a:extLst>
          </p:cNvPr>
          <p:cNvSpPr/>
          <p:nvPr/>
        </p:nvSpPr>
        <p:spPr>
          <a:xfrm>
            <a:off x="5973423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187B4E-E45F-4BED-AA46-2CB9270D0BEA}"/>
              </a:ext>
            </a:extLst>
          </p:cNvPr>
          <p:cNvSpPr/>
          <p:nvPr/>
        </p:nvSpPr>
        <p:spPr>
          <a:xfrm>
            <a:off x="6770008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7D09FF-4644-46C0-A404-B78026B7DFF0}"/>
              </a:ext>
            </a:extLst>
          </p:cNvPr>
          <p:cNvSpPr/>
          <p:nvPr/>
        </p:nvSpPr>
        <p:spPr>
          <a:xfrm>
            <a:off x="6385546" y="2098236"/>
            <a:ext cx="487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0CAC35-7E79-423F-87CB-05D648E0F9C4}"/>
              </a:ext>
            </a:extLst>
          </p:cNvPr>
          <p:cNvSpPr/>
          <p:nvPr/>
        </p:nvSpPr>
        <p:spPr>
          <a:xfrm>
            <a:off x="8341873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C123FD-A861-4DBB-9855-C6CC45178414}"/>
              </a:ext>
            </a:extLst>
          </p:cNvPr>
          <p:cNvSpPr/>
          <p:nvPr/>
        </p:nvSpPr>
        <p:spPr>
          <a:xfrm>
            <a:off x="9138458" y="2098236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0654CA-3B66-48C5-A735-B5B686C0F807}"/>
              </a:ext>
            </a:extLst>
          </p:cNvPr>
          <p:cNvSpPr/>
          <p:nvPr/>
        </p:nvSpPr>
        <p:spPr>
          <a:xfrm>
            <a:off x="8693883" y="2098236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9218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3A115-1C6A-4C41-922F-9052D83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Storing Array in a Variable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919BF-18B8-443F-BBAD-F0B507459CE6}"/>
              </a:ext>
            </a:extLst>
          </p:cNvPr>
          <p:cNvSpPr/>
          <p:nvPr/>
        </p:nvSpPr>
        <p:spPr>
          <a:xfrm>
            <a:off x="4494205" y="297005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9F616-FFD6-4E64-ABE8-48217E75B91C}"/>
              </a:ext>
            </a:extLst>
          </p:cNvPr>
          <p:cNvSpPr/>
          <p:nvPr/>
        </p:nvSpPr>
        <p:spPr>
          <a:xfrm>
            <a:off x="11501960" y="2967335"/>
            <a:ext cx="479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]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446EE2-453A-4AE8-85BD-C26CB2DED881}"/>
              </a:ext>
            </a:extLst>
          </p:cNvPr>
          <p:cNvSpPr/>
          <p:nvPr/>
        </p:nvSpPr>
        <p:spPr>
          <a:xfrm>
            <a:off x="676506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E29FE-E6AF-413F-BF6F-DA58B3D627CE}"/>
              </a:ext>
            </a:extLst>
          </p:cNvPr>
          <p:cNvSpPr/>
          <p:nvPr/>
        </p:nvSpPr>
        <p:spPr>
          <a:xfrm>
            <a:off x="9349727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45E7F8-DBC7-403B-B30E-BF879A44BC80}"/>
              </a:ext>
            </a:extLst>
          </p:cNvPr>
          <p:cNvSpPr/>
          <p:nvPr/>
        </p:nvSpPr>
        <p:spPr>
          <a:xfrm>
            <a:off x="5146513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西呱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DFAB491-5C3D-4011-A737-FB5BE80475E8}"/>
              </a:ext>
            </a:extLst>
          </p:cNvPr>
          <p:cNvSpPr/>
          <p:nvPr/>
        </p:nvSpPr>
        <p:spPr>
          <a:xfrm>
            <a:off x="7471436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哈密呱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28F5098-8374-4743-A093-1A768605EFEF}"/>
              </a:ext>
            </a:extLst>
          </p:cNvPr>
          <p:cNvSpPr/>
          <p:nvPr/>
        </p:nvSpPr>
        <p:spPr>
          <a:xfrm>
            <a:off x="9883412" y="3114021"/>
            <a:ext cx="1445858" cy="629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地呱球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142F727-79CC-4E6F-BA13-F6933D26C06F}"/>
              </a:ext>
            </a:extLst>
          </p:cNvPr>
          <p:cNvSpPr/>
          <p:nvPr/>
        </p:nvSpPr>
        <p:spPr>
          <a:xfrm>
            <a:off x="2335051" y="3123616"/>
            <a:ext cx="1277229" cy="620363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ducks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15150F-11FE-4246-A3DF-F377BE1FE8AF}"/>
              </a:ext>
            </a:extLst>
          </p:cNvPr>
          <p:cNvSpPr/>
          <p:nvPr/>
        </p:nvSpPr>
        <p:spPr>
          <a:xfrm>
            <a:off x="1235955" y="3036093"/>
            <a:ext cx="920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var</a:t>
            </a:r>
            <a:endParaRPr lang="zh-TW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5959FA-B119-435C-8CC1-35945E17429C}"/>
              </a:ext>
            </a:extLst>
          </p:cNvPr>
          <p:cNvSpPr/>
          <p:nvPr/>
        </p:nvSpPr>
        <p:spPr>
          <a:xfrm>
            <a:off x="3836831" y="3075057"/>
            <a:ext cx="4924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=</a:t>
            </a:r>
            <a:endParaRPr lang="zh-TW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619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1935A-2F40-4F96-B608-447B4C30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Our Storyboard “Again”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C6102-F0A2-4C96-956D-9DA3C72B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169517"/>
          </a:xfrm>
        </p:spPr>
        <p:txBody>
          <a:bodyPr/>
          <a:lstStyle/>
          <a:p>
            <a:r>
              <a:rPr lang="en-US" altLang="zh-TW" dirty="0"/>
              <a:t>It’s hard to use the individually variable.</a:t>
            </a:r>
          </a:p>
          <a:p>
            <a:r>
              <a:rPr lang="en-US" altLang="zh-TW" dirty="0"/>
              <a:t>Instead, we can create an Array as an ordered sequence of items.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6CC078B-A67F-49F3-BB14-16232BE5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3212087"/>
            <a:ext cx="4018184" cy="341712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677C555-F63D-4140-80AC-D165E9932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41" y="4114158"/>
            <a:ext cx="4940554" cy="161298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D5EFC662-E40B-4D3F-AE55-8D0D7F1106C2}"/>
              </a:ext>
            </a:extLst>
          </p:cNvPr>
          <p:cNvSpPr/>
          <p:nvPr/>
        </p:nvSpPr>
        <p:spPr>
          <a:xfrm>
            <a:off x="5788404" y="4697835"/>
            <a:ext cx="98990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2F71B-A371-4EFB-A403-DBCAB1725485}"/>
              </a:ext>
            </a:extLst>
          </p:cNvPr>
          <p:cNvSpPr/>
          <p:nvPr/>
        </p:nvSpPr>
        <p:spPr>
          <a:xfrm>
            <a:off x="7105795" y="4027548"/>
            <a:ext cx="530492" cy="3141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64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328653A-DB7E-4E83-92E3-CFE1EC88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2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3B1F45D5-8EDF-17BB-5B7D-62C03F76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" r="-1" b="1124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05251-C499-419A-A565-918744F3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808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TW" sz="6000">
                <a:solidFill>
                  <a:srgbClr val="FFFFFF"/>
                </a:solidFill>
              </a:rPr>
              <a:t>Last Step…</a:t>
            </a:r>
          </a:p>
        </p:txBody>
      </p:sp>
    </p:spTree>
    <p:extLst>
      <p:ext uri="{BB962C8B-B14F-4D97-AF65-F5344CB8AC3E}">
        <p14:creationId xmlns:p14="http://schemas.microsoft.com/office/powerpoint/2010/main" val="352485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13130-E932-4750-9437-B27FD13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8B9D1-A3EE-4C4C-8D27-C795F2DB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use the </a:t>
            </a:r>
            <a:r>
              <a:rPr lang="en-US" altLang="zh-TW" b="1" u="sng" dirty="0" err="1"/>
              <a:t>Int.random</a:t>
            </a:r>
            <a:r>
              <a:rPr lang="en-US" altLang="zh-TW" b="1" u="sng" dirty="0"/>
              <a:t>() </a:t>
            </a:r>
            <a:r>
              <a:rPr lang="en-US" altLang="zh-TW" dirty="0"/>
              <a:t>function to generate a random integer, the usage is as below:</a:t>
            </a:r>
          </a:p>
          <a:p>
            <a:pPr lvl="1"/>
            <a:r>
              <a:rPr lang="en-US" altLang="zh-TW" dirty="0">
                <a:hlinkClick r:id="rId2"/>
              </a:rPr>
              <a:t>https://developer.apple.com/documentation/swift/int/2995648-random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7E7AEC-02CB-47C2-AA71-1CBAAD1B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89" y="4221995"/>
            <a:ext cx="7070332" cy="8466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8718C9-5D09-4E13-B35E-C385B753D295}"/>
              </a:ext>
            </a:extLst>
          </p:cNvPr>
          <p:cNvSpPr/>
          <p:nvPr/>
        </p:nvSpPr>
        <p:spPr>
          <a:xfrm>
            <a:off x="5125336" y="5222839"/>
            <a:ext cx="59490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generate a random integer in the range 1~100</a:t>
            </a:r>
            <a:endParaRPr lang="zh-TW" altLang="en-US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901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1B3D0-763B-49DF-A44D-148BB2AA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Finish Your Dice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3BEA3-991C-400A-A788-A577157B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436" y="1720266"/>
            <a:ext cx="9486690" cy="602020"/>
          </a:xfrm>
        </p:spPr>
        <p:txBody>
          <a:bodyPr/>
          <a:lstStyle/>
          <a:p>
            <a:r>
              <a:rPr lang="en-US" altLang="zh-TW" dirty="0"/>
              <a:t>Let your “Roll” button can randomize the dices.</a:t>
            </a:r>
            <a:endParaRPr lang="zh-TW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B449B89-1435-4E6B-810B-5AE4AEF4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36" y="2568696"/>
            <a:ext cx="2314575" cy="39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9638993D-E111-46D5-A7C7-99E48E70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111" y="2568696"/>
            <a:ext cx="2257425" cy="39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337F34D3-3724-46B9-99C1-DF3ACA8143E3}"/>
              </a:ext>
            </a:extLst>
          </p:cNvPr>
          <p:cNvSpPr/>
          <p:nvPr/>
        </p:nvSpPr>
        <p:spPr>
          <a:xfrm>
            <a:off x="5943599" y="4365172"/>
            <a:ext cx="1582057" cy="341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9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157-D5DC-4503-A7F4-439F9D8A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A3168-E089-4774-8D25-2A1E09DB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99325"/>
            <a:ext cx="10222709" cy="50853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Deadline:  </a:t>
            </a:r>
            <a:r>
              <a:rPr lang="en-US" altLang="zh-TW" b="1" u="sng" dirty="0">
                <a:solidFill>
                  <a:srgbClr val="FF0000"/>
                </a:solidFill>
              </a:rPr>
              <a:t>2022/4/15 23:59 </a:t>
            </a:r>
          </a:p>
          <a:p>
            <a:r>
              <a:rPr lang="en-US" altLang="zh-TW" dirty="0"/>
              <a:t>Please design an iOS app to </a:t>
            </a:r>
            <a:r>
              <a:rPr lang="en-US" altLang="zh-TW" u="sng" dirty="0"/>
              <a:t>play a dice game </a:t>
            </a:r>
            <a:r>
              <a:rPr lang="en-US" altLang="zh-TW" dirty="0"/>
              <a:t>which have the following </a:t>
            </a:r>
            <a:r>
              <a:rPr lang="en-US" altLang="zh-TW" b="1" u="sng" dirty="0"/>
              <a:t>buttons and functions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/>
              <a:t>Roll</a:t>
            </a:r>
            <a:r>
              <a:rPr lang="en-US" altLang="zh-TW" dirty="0"/>
              <a:t> : User can click the button and randomize the dice in the app – </a:t>
            </a:r>
            <a:r>
              <a:rPr lang="en-US" altLang="zh-TW" b="1" u="sng" dirty="0">
                <a:solidFill>
                  <a:srgbClr val="FF0000"/>
                </a:solidFill>
              </a:rPr>
              <a:t>70%</a:t>
            </a:r>
          </a:p>
          <a:p>
            <a:pPr lvl="1"/>
            <a:r>
              <a:rPr lang="en-US" altLang="zh-TW" b="1" u="sng" dirty="0"/>
              <a:t>Exchange :  </a:t>
            </a:r>
            <a:r>
              <a:rPr lang="en-US" altLang="zh-TW" dirty="0"/>
              <a:t>User can click it to exchange the faces of two dices – </a:t>
            </a:r>
            <a:r>
              <a:rPr lang="en-US" altLang="zh-TW" b="1" u="sng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en-US" altLang="zh-TW" b="1" u="sng" dirty="0"/>
              <a:t>Order : </a:t>
            </a:r>
            <a:r>
              <a:rPr lang="en-US" altLang="zh-TW" dirty="0"/>
              <a:t>User can click the button to order the faces by sequence of all dices – </a:t>
            </a:r>
            <a:r>
              <a:rPr lang="en-US" altLang="zh-TW" b="1" u="sng" dirty="0">
                <a:solidFill>
                  <a:srgbClr val="FF0000"/>
                </a:solidFill>
              </a:rPr>
              <a:t>10%</a:t>
            </a:r>
          </a:p>
          <a:p>
            <a:r>
              <a:rPr lang="en-US" altLang="zh-TW" dirty="0"/>
              <a:t>Please upload a word document to </a:t>
            </a:r>
            <a:r>
              <a:rPr lang="en-US" altLang="zh-TW" u="sng" dirty="0"/>
              <a:t>E-learning – Homework/Report  </a:t>
            </a:r>
            <a:r>
              <a:rPr lang="en-US" altLang="zh-TW" dirty="0"/>
              <a:t>contained of following things:</a:t>
            </a:r>
          </a:p>
          <a:p>
            <a:pPr lvl="1"/>
            <a:r>
              <a:rPr lang="en-US" altLang="zh-TW" b="1" u="sng" dirty="0"/>
              <a:t>Cover </a:t>
            </a:r>
            <a:r>
              <a:rPr lang="en-US" altLang="zh-TW" dirty="0"/>
              <a:t>: Exercise number / your name / your student ID</a:t>
            </a:r>
          </a:p>
          <a:p>
            <a:pPr lvl="1"/>
            <a:r>
              <a:rPr lang="en-US" altLang="zh-TW" b="1" u="sng" dirty="0"/>
              <a:t>Content</a:t>
            </a:r>
            <a:r>
              <a:rPr lang="en-US" altLang="zh-TW" dirty="0"/>
              <a:t> : Your project’s navigator(</a:t>
            </a:r>
            <a:r>
              <a:rPr lang="zh-TW" altLang="en-US" dirty="0"/>
              <a:t>專案架構</a:t>
            </a:r>
            <a:r>
              <a:rPr lang="en-US" altLang="zh-TW" dirty="0"/>
              <a:t>)/ Storyboard / </a:t>
            </a:r>
            <a:r>
              <a:rPr lang="en-US" altLang="zh-TW" dirty="0" err="1"/>
              <a:t>ViewController</a:t>
            </a:r>
            <a:r>
              <a:rPr lang="en-US" altLang="zh-TW" dirty="0"/>
              <a:t>, please describe it as detail as you can by the snapshot and source code</a:t>
            </a:r>
          </a:p>
          <a:p>
            <a:pPr lvl="1"/>
            <a:r>
              <a:rPr lang="en-US" altLang="zh-TW" b="1" u="sng" dirty="0"/>
              <a:t>Result</a:t>
            </a:r>
            <a:r>
              <a:rPr lang="en-US" altLang="zh-TW" dirty="0"/>
              <a:t> :  please illustrate the buttons and functions  you have done in your project from snapshots  </a:t>
            </a:r>
          </a:p>
          <a:p>
            <a:r>
              <a:rPr lang="en-US" altLang="zh-TW" b="1" u="sng" dirty="0">
                <a:solidFill>
                  <a:srgbClr val="FF0000"/>
                </a:solidFill>
              </a:rPr>
              <a:t>Free Style is Allowed</a:t>
            </a:r>
          </a:p>
        </p:txBody>
      </p:sp>
    </p:spTree>
    <p:extLst>
      <p:ext uri="{BB962C8B-B14F-4D97-AF65-F5344CB8AC3E}">
        <p14:creationId xmlns:p14="http://schemas.microsoft.com/office/powerpoint/2010/main" val="375237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2E18D3F1-7CF6-F07B-64C6-EE5A2603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7BB154-24BA-49BF-B268-78B55E1E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Swift Code Style</a:t>
            </a:r>
          </a:p>
        </p:txBody>
      </p:sp>
    </p:spTree>
    <p:extLst>
      <p:ext uri="{BB962C8B-B14F-4D97-AF65-F5344CB8AC3E}">
        <p14:creationId xmlns:p14="http://schemas.microsoft.com/office/powerpoint/2010/main" val="3665440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11C35F-991B-4DEC-8304-9479896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1247140"/>
            <a:ext cx="4690663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6000" dirty="0"/>
              <a:t>Exercise 1 - Sample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73A30F3-7533-4C96-A1AF-E42EC1A8B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0" y="557784"/>
            <a:ext cx="2642738" cy="5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FDA9F-162D-46D5-AAF6-6E3E245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F5B55-0F22-4C18-9B03-8615D2A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66401"/>
            <a:ext cx="9486690" cy="3926152"/>
          </a:xfrm>
        </p:spPr>
        <p:txBody>
          <a:bodyPr/>
          <a:lstStyle/>
          <a:p>
            <a:r>
              <a:rPr lang="en-US" altLang="zh-TW" dirty="0"/>
              <a:t>Head ever to File, New and select Playground, then it should create a new playground, use a blank playground to test your Swift code. 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59B7AA-9020-426B-BF87-35493D4D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9" y="3391153"/>
            <a:ext cx="5587199" cy="32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A21C9FF-6471-4E1E-A7D6-49E72EFA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91153"/>
            <a:ext cx="5967575" cy="32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60" name="Rectangle 7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061" name="Rectangle 7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7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63" name="Rectangle 8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31010F-7F23-4C3D-938A-0A95424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Commenting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6500A7-FBA9-4F69-9EF3-6CC4269C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8" y="2357082"/>
            <a:ext cx="8200942" cy="7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2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68E5A7D-B839-48EF-A2B0-1E008A51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Print Statement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80A44D-9ECF-4AEF-B6BB-14C5D773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8" y="2305826"/>
            <a:ext cx="8200942" cy="8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1935A-2F40-4F96-B608-447B4C30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Our Storyboard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C6102-F0A2-4C96-956D-9DA3C72B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169517"/>
          </a:xfrm>
        </p:spPr>
        <p:txBody>
          <a:bodyPr/>
          <a:lstStyle/>
          <a:p>
            <a:r>
              <a:rPr lang="en-US" altLang="zh-TW" dirty="0"/>
              <a:t>It’s hard to use the individually variable.</a:t>
            </a:r>
          </a:p>
          <a:p>
            <a:r>
              <a:rPr lang="en-US" altLang="zh-TW" dirty="0"/>
              <a:t>Instead, we can create an Array as an ordered sequence of items.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6CC078B-A67F-49F3-BB14-16232BE5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3212087"/>
            <a:ext cx="4018184" cy="341712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677C555-F63D-4140-80AC-D165E9932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41" y="4114158"/>
            <a:ext cx="4940554" cy="161298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D5EFC662-E40B-4D3F-AE55-8D0D7F1106C2}"/>
              </a:ext>
            </a:extLst>
          </p:cNvPr>
          <p:cNvSpPr/>
          <p:nvPr/>
        </p:nvSpPr>
        <p:spPr>
          <a:xfrm>
            <a:off x="5788404" y="4697835"/>
            <a:ext cx="98990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2F71B-A371-4EFB-A403-DBCAB1725485}"/>
              </a:ext>
            </a:extLst>
          </p:cNvPr>
          <p:cNvSpPr/>
          <p:nvPr/>
        </p:nvSpPr>
        <p:spPr>
          <a:xfrm>
            <a:off x="7105795" y="4027548"/>
            <a:ext cx="530492" cy="3141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3235298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096000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858559" cy="65002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596962" y="2352854"/>
            <a:ext cx="1311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Label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8808487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8746131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1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38668-EC38-43EC-AE07-E94840E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Variable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33321EE-3CD6-48DD-BD22-E8B3B031D2D9}"/>
              </a:ext>
            </a:extLst>
          </p:cNvPr>
          <p:cNvSpPr/>
          <p:nvPr/>
        </p:nvSpPr>
        <p:spPr>
          <a:xfrm>
            <a:off x="4205542" y="3235298"/>
            <a:ext cx="1647316" cy="68405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FF00"/>
                </a:solidFill>
              </a:rPr>
              <a:t>yellowDuck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57E0E6-A69F-4005-9721-BDE8EC8EC5B7}"/>
              </a:ext>
            </a:extLst>
          </p:cNvPr>
          <p:cNvSpPr/>
          <p:nvPr/>
        </p:nvSpPr>
        <p:spPr>
          <a:xfrm>
            <a:off x="6507829" y="3235298"/>
            <a:ext cx="2632681" cy="68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54088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EB34DE6-DA06-4537-8302-61FC95D37BC2}"/>
              </a:ext>
            </a:extLst>
          </p:cNvPr>
          <p:cNvSpPr/>
          <p:nvPr/>
        </p:nvSpPr>
        <p:spPr>
          <a:xfrm>
            <a:off x="3252751" y="2889783"/>
            <a:ext cx="858559" cy="650023"/>
          </a:xfrm>
          <a:custGeom>
            <a:avLst/>
            <a:gdLst>
              <a:gd name="connsiteX0" fmla="*/ 0 w 858559"/>
              <a:gd name="connsiteY0" fmla="*/ 0 h 650023"/>
              <a:gd name="connsiteX1" fmla="*/ 6980 w 858559"/>
              <a:gd name="connsiteY1" fmla="*/ 104702 h 650023"/>
              <a:gd name="connsiteX2" fmla="*/ 13960 w 858559"/>
              <a:gd name="connsiteY2" fmla="*/ 167524 h 650023"/>
              <a:gd name="connsiteX3" fmla="*/ 69802 w 858559"/>
              <a:gd name="connsiteY3" fmla="*/ 272226 h 650023"/>
              <a:gd name="connsiteX4" fmla="*/ 251286 w 858559"/>
              <a:gd name="connsiteY4" fmla="*/ 467670 h 650023"/>
              <a:gd name="connsiteX5" fmla="*/ 293167 w 858559"/>
              <a:gd name="connsiteY5" fmla="*/ 495591 h 650023"/>
              <a:gd name="connsiteX6" fmla="*/ 349008 w 858559"/>
              <a:gd name="connsiteY6" fmla="*/ 516532 h 650023"/>
              <a:gd name="connsiteX7" fmla="*/ 502571 w 858559"/>
              <a:gd name="connsiteY7" fmla="*/ 607273 h 650023"/>
              <a:gd name="connsiteX8" fmla="*/ 628214 w 858559"/>
              <a:gd name="connsiteY8" fmla="*/ 621234 h 650023"/>
              <a:gd name="connsiteX9" fmla="*/ 725936 w 858559"/>
              <a:gd name="connsiteY9" fmla="*/ 642174 h 650023"/>
              <a:gd name="connsiteX10" fmla="*/ 746876 w 858559"/>
              <a:gd name="connsiteY10" fmla="*/ 649154 h 650023"/>
              <a:gd name="connsiteX11" fmla="*/ 858559 w 858559"/>
              <a:gd name="connsiteY11" fmla="*/ 649154 h 6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559" h="650023">
                <a:moveTo>
                  <a:pt x="0" y="0"/>
                </a:moveTo>
                <a:cubicBezTo>
                  <a:pt x="2327" y="34901"/>
                  <a:pt x="4075" y="69845"/>
                  <a:pt x="6980" y="104702"/>
                </a:cubicBezTo>
                <a:cubicBezTo>
                  <a:pt x="8730" y="125699"/>
                  <a:pt x="8015" y="147311"/>
                  <a:pt x="13960" y="167524"/>
                </a:cubicBezTo>
                <a:cubicBezTo>
                  <a:pt x="17611" y="179937"/>
                  <a:pt x="60995" y="259565"/>
                  <a:pt x="69802" y="272226"/>
                </a:cubicBezTo>
                <a:cubicBezTo>
                  <a:pt x="128849" y="357106"/>
                  <a:pt x="164750" y="409979"/>
                  <a:pt x="251286" y="467670"/>
                </a:cubicBezTo>
                <a:cubicBezTo>
                  <a:pt x="265246" y="476977"/>
                  <a:pt x="278160" y="488087"/>
                  <a:pt x="293167" y="495591"/>
                </a:cubicBezTo>
                <a:cubicBezTo>
                  <a:pt x="310948" y="504482"/>
                  <a:pt x="331804" y="506572"/>
                  <a:pt x="349008" y="516532"/>
                </a:cubicBezTo>
                <a:cubicBezTo>
                  <a:pt x="417199" y="556012"/>
                  <a:pt x="424808" y="588503"/>
                  <a:pt x="502571" y="607273"/>
                </a:cubicBezTo>
                <a:cubicBezTo>
                  <a:pt x="543533" y="617160"/>
                  <a:pt x="628214" y="621234"/>
                  <a:pt x="628214" y="621234"/>
                </a:cubicBezTo>
                <a:cubicBezTo>
                  <a:pt x="680314" y="638601"/>
                  <a:pt x="619001" y="619260"/>
                  <a:pt x="725936" y="642174"/>
                </a:cubicBezTo>
                <a:cubicBezTo>
                  <a:pt x="733130" y="643716"/>
                  <a:pt x="739529" y="648767"/>
                  <a:pt x="746876" y="649154"/>
                </a:cubicBezTo>
                <a:cubicBezTo>
                  <a:pt x="784052" y="651111"/>
                  <a:pt x="821331" y="649154"/>
                  <a:pt x="858559" y="649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51111-0D6F-432F-AB74-C34B6ED64F37}"/>
              </a:ext>
            </a:extLst>
          </p:cNvPr>
          <p:cNvSpPr/>
          <p:nvPr/>
        </p:nvSpPr>
        <p:spPr>
          <a:xfrm>
            <a:off x="2596962" y="2352854"/>
            <a:ext cx="1311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Label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05DE30-7F88-4EBB-A9D7-2B011A519369}"/>
              </a:ext>
            </a:extLst>
          </p:cNvPr>
          <p:cNvSpPr/>
          <p:nvPr/>
        </p:nvSpPr>
        <p:spPr>
          <a:xfrm>
            <a:off x="9220316" y="2389689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</a:t>
            </a:r>
            <a:endParaRPr lang="zh-TW" altLang="en-US" sz="3200" b="1" cap="none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AA77121-718B-4D7A-93B8-971318FF1867}"/>
              </a:ext>
            </a:extLst>
          </p:cNvPr>
          <p:cNvSpPr/>
          <p:nvPr/>
        </p:nvSpPr>
        <p:spPr>
          <a:xfrm>
            <a:off x="9157960" y="2973545"/>
            <a:ext cx="600293" cy="572373"/>
          </a:xfrm>
          <a:custGeom>
            <a:avLst/>
            <a:gdLst>
              <a:gd name="connsiteX0" fmla="*/ 600293 w 600293"/>
              <a:gd name="connsiteY0" fmla="*/ 0 h 572373"/>
              <a:gd name="connsiteX1" fmla="*/ 572373 w 600293"/>
              <a:gd name="connsiteY1" fmla="*/ 76782 h 572373"/>
              <a:gd name="connsiteX2" fmla="*/ 565393 w 600293"/>
              <a:gd name="connsiteY2" fmla="*/ 111682 h 572373"/>
              <a:gd name="connsiteX3" fmla="*/ 530492 w 600293"/>
              <a:gd name="connsiteY3" fmla="*/ 153563 h 572373"/>
              <a:gd name="connsiteX4" fmla="*/ 502571 w 600293"/>
              <a:gd name="connsiteY4" fmla="*/ 202424 h 572373"/>
              <a:gd name="connsiteX5" fmla="*/ 481631 w 600293"/>
              <a:gd name="connsiteY5" fmla="*/ 244305 h 572373"/>
              <a:gd name="connsiteX6" fmla="*/ 446730 w 600293"/>
              <a:gd name="connsiteY6" fmla="*/ 293166 h 572373"/>
              <a:gd name="connsiteX7" fmla="*/ 383909 w 600293"/>
              <a:gd name="connsiteY7" fmla="*/ 349008 h 572373"/>
              <a:gd name="connsiteX8" fmla="*/ 328067 w 600293"/>
              <a:gd name="connsiteY8" fmla="*/ 404849 h 572373"/>
              <a:gd name="connsiteX9" fmla="*/ 279206 w 600293"/>
              <a:gd name="connsiteY9" fmla="*/ 446730 h 572373"/>
              <a:gd name="connsiteX10" fmla="*/ 244306 w 600293"/>
              <a:gd name="connsiteY10" fmla="*/ 467670 h 572373"/>
              <a:gd name="connsiteX11" fmla="*/ 209405 w 600293"/>
              <a:gd name="connsiteY11" fmla="*/ 474650 h 572373"/>
              <a:gd name="connsiteX12" fmla="*/ 181484 w 600293"/>
              <a:gd name="connsiteY12" fmla="*/ 488611 h 572373"/>
              <a:gd name="connsiteX13" fmla="*/ 125643 w 600293"/>
              <a:gd name="connsiteY13" fmla="*/ 502571 h 572373"/>
              <a:gd name="connsiteX14" fmla="*/ 62822 w 600293"/>
              <a:gd name="connsiteY14" fmla="*/ 523511 h 572373"/>
              <a:gd name="connsiteX15" fmla="*/ 41881 w 600293"/>
              <a:gd name="connsiteY15" fmla="*/ 537472 h 572373"/>
              <a:gd name="connsiteX16" fmla="*/ 27921 w 600293"/>
              <a:gd name="connsiteY16" fmla="*/ 558412 h 572373"/>
              <a:gd name="connsiteX17" fmla="*/ 6980 w 600293"/>
              <a:gd name="connsiteY17" fmla="*/ 565392 h 572373"/>
              <a:gd name="connsiteX18" fmla="*/ 0 w 600293"/>
              <a:gd name="connsiteY18" fmla="*/ 572373 h 5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293" h="572373">
                <a:moveTo>
                  <a:pt x="600293" y="0"/>
                </a:moveTo>
                <a:cubicBezTo>
                  <a:pt x="583603" y="83455"/>
                  <a:pt x="607367" y="-19452"/>
                  <a:pt x="572373" y="76782"/>
                </a:cubicBezTo>
                <a:cubicBezTo>
                  <a:pt x="568319" y="87931"/>
                  <a:pt x="571074" y="101267"/>
                  <a:pt x="565393" y="111682"/>
                </a:cubicBezTo>
                <a:cubicBezTo>
                  <a:pt x="556691" y="127635"/>
                  <a:pt x="542126" y="139603"/>
                  <a:pt x="530492" y="153563"/>
                </a:cubicBezTo>
                <a:cubicBezTo>
                  <a:pt x="510905" y="271088"/>
                  <a:pt x="542864" y="155416"/>
                  <a:pt x="502571" y="202424"/>
                </a:cubicBezTo>
                <a:cubicBezTo>
                  <a:pt x="492413" y="214274"/>
                  <a:pt x="489811" y="231012"/>
                  <a:pt x="481631" y="244305"/>
                </a:cubicBezTo>
                <a:cubicBezTo>
                  <a:pt x="471141" y="261351"/>
                  <a:pt x="460194" y="278356"/>
                  <a:pt x="446730" y="293166"/>
                </a:cubicBezTo>
                <a:cubicBezTo>
                  <a:pt x="383739" y="362456"/>
                  <a:pt x="438100" y="281269"/>
                  <a:pt x="383909" y="349008"/>
                </a:cubicBezTo>
                <a:cubicBezTo>
                  <a:pt x="338987" y="405161"/>
                  <a:pt x="377959" y="379904"/>
                  <a:pt x="328067" y="404849"/>
                </a:cubicBezTo>
                <a:cubicBezTo>
                  <a:pt x="306499" y="426417"/>
                  <a:pt x="306069" y="428821"/>
                  <a:pt x="279206" y="446730"/>
                </a:cubicBezTo>
                <a:cubicBezTo>
                  <a:pt x="267918" y="454255"/>
                  <a:pt x="256902" y="462632"/>
                  <a:pt x="244306" y="467670"/>
                </a:cubicBezTo>
                <a:cubicBezTo>
                  <a:pt x="233290" y="472076"/>
                  <a:pt x="221039" y="472323"/>
                  <a:pt x="209405" y="474650"/>
                </a:cubicBezTo>
                <a:cubicBezTo>
                  <a:pt x="200098" y="479304"/>
                  <a:pt x="191356" y="485320"/>
                  <a:pt x="181484" y="488611"/>
                </a:cubicBezTo>
                <a:cubicBezTo>
                  <a:pt x="163282" y="494678"/>
                  <a:pt x="143457" y="495445"/>
                  <a:pt x="125643" y="502571"/>
                </a:cubicBezTo>
                <a:cubicBezTo>
                  <a:pt x="81835" y="520094"/>
                  <a:pt x="102898" y="513492"/>
                  <a:pt x="62822" y="523511"/>
                </a:cubicBezTo>
                <a:cubicBezTo>
                  <a:pt x="55842" y="528165"/>
                  <a:pt x="47813" y="531540"/>
                  <a:pt x="41881" y="537472"/>
                </a:cubicBezTo>
                <a:cubicBezTo>
                  <a:pt x="35949" y="543404"/>
                  <a:pt x="34472" y="553172"/>
                  <a:pt x="27921" y="558412"/>
                </a:cubicBezTo>
                <a:cubicBezTo>
                  <a:pt x="22175" y="563008"/>
                  <a:pt x="13561" y="562101"/>
                  <a:pt x="6980" y="565392"/>
                </a:cubicBezTo>
                <a:cubicBezTo>
                  <a:pt x="4037" y="566864"/>
                  <a:pt x="2327" y="570046"/>
                  <a:pt x="0" y="5723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5A0799-19EC-43B7-8B61-685AE919413A}"/>
              </a:ext>
            </a:extLst>
          </p:cNvPr>
          <p:cNvSpPr/>
          <p:nvPr/>
        </p:nvSpPr>
        <p:spPr>
          <a:xfrm>
            <a:off x="2245797" y="3003003"/>
            <a:ext cx="1178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var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9706A4-D403-4E2E-B351-0DA17B2275F5}"/>
              </a:ext>
            </a:extLst>
          </p:cNvPr>
          <p:cNvSpPr/>
          <p:nvPr/>
        </p:nvSpPr>
        <p:spPr>
          <a:xfrm>
            <a:off x="5880835" y="3078141"/>
            <a:ext cx="60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=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07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612</Words>
  <Application>Microsoft Office PowerPoint</Application>
  <PresentationFormat>寬螢幕</PresentationFormat>
  <Paragraphs>158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Neue Haas Grotesk Text Pro</vt:lpstr>
      <vt:lpstr>InterweaveVTI</vt:lpstr>
      <vt:lpstr>Swift Programming Basics - 2</vt:lpstr>
      <vt:lpstr>Interface Builder (IB) and Storyboard</vt:lpstr>
      <vt:lpstr>Swift Code Style</vt:lpstr>
      <vt:lpstr>Test Your Code</vt:lpstr>
      <vt:lpstr>Commenting</vt:lpstr>
      <vt:lpstr>Print Statement</vt:lpstr>
      <vt:lpstr>Back to Our Storyboard</vt:lpstr>
      <vt:lpstr>Variable</vt:lpstr>
      <vt:lpstr>Creating a Variable</vt:lpstr>
      <vt:lpstr>Creating a Variable</vt:lpstr>
      <vt:lpstr>Variable as a Reference to Data</vt:lpstr>
      <vt:lpstr>Variable as a Reference to Data</vt:lpstr>
      <vt:lpstr>Variable as a Reference to Data</vt:lpstr>
      <vt:lpstr>Variable as a Reference to Data</vt:lpstr>
      <vt:lpstr>Variable as a Reference to Data</vt:lpstr>
      <vt:lpstr>Swift Cheat Sheet</vt:lpstr>
      <vt:lpstr>Variable and Print</vt:lpstr>
      <vt:lpstr>Challenge(搶答題-3名，加分題10%)</vt:lpstr>
      <vt:lpstr>Arrays</vt:lpstr>
      <vt:lpstr>Creating an Array</vt:lpstr>
      <vt:lpstr>Accessing Items from an Array</vt:lpstr>
      <vt:lpstr>Accessing Items from an Array</vt:lpstr>
      <vt:lpstr>Storing Array in a Variable</vt:lpstr>
      <vt:lpstr>Back to Our Storyboard “Again”</vt:lpstr>
      <vt:lpstr>PowerPoint 簡報</vt:lpstr>
      <vt:lpstr>Last Step…</vt:lpstr>
      <vt:lpstr>Randomization</vt:lpstr>
      <vt:lpstr>Finish Your Dice program</vt:lpstr>
      <vt:lpstr>Exercise 1</vt:lpstr>
      <vt:lpstr>Exercise 1 -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Programming Basics - 2</dc:title>
  <dc:creator>簡廷軒</dc:creator>
  <cp:lastModifiedBy>簡廷軒</cp:lastModifiedBy>
  <cp:revision>3</cp:revision>
  <dcterms:created xsi:type="dcterms:W3CDTF">2022-03-23T04:02:18Z</dcterms:created>
  <dcterms:modified xsi:type="dcterms:W3CDTF">2022-03-23T07:57:09Z</dcterms:modified>
</cp:coreProperties>
</file>