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4165E-67E4-440A-A96E-34507DAA630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0D5FE1-D02B-4842-A481-1E102F94833B}">
      <dgm:prSet/>
      <dgm:spPr/>
      <dgm:t>
        <a:bodyPr/>
        <a:lstStyle/>
        <a:p>
          <a:r>
            <a:rPr lang="en-US"/>
            <a:t>1. Designing user interface</a:t>
          </a:r>
        </a:p>
      </dgm:t>
    </dgm:pt>
    <dgm:pt modelId="{3FAE8AB2-577B-41F9-86CE-5DA4E5EFDD3C}" type="parTrans" cxnId="{C691BE4D-F1E4-40D4-9CCB-5C7B6240EE86}">
      <dgm:prSet/>
      <dgm:spPr/>
      <dgm:t>
        <a:bodyPr/>
        <a:lstStyle/>
        <a:p>
          <a:endParaRPr lang="en-US"/>
        </a:p>
      </dgm:t>
    </dgm:pt>
    <dgm:pt modelId="{781F3CD1-FE4D-4EBF-B30A-AD99A55AC20E}" type="sibTrans" cxnId="{C691BE4D-F1E4-40D4-9CCB-5C7B6240EE86}">
      <dgm:prSet/>
      <dgm:spPr/>
      <dgm:t>
        <a:bodyPr/>
        <a:lstStyle/>
        <a:p>
          <a:endParaRPr lang="en-US"/>
        </a:p>
      </dgm:t>
    </dgm:pt>
    <dgm:pt modelId="{F11C8C5D-C9FB-499A-A4D8-47229B198AC4}">
      <dgm:prSet/>
      <dgm:spPr/>
      <dgm:t>
        <a:bodyPr/>
        <a:lstStyle/>
        <a:p>
          <a:r>
            <a:rPr lang="en-US"/>
            <a:t>2. Changing UI Elements Programmatically</a:t>
          </a:r>
        </a:p>
      </dgm:t>
    </dgm:pt>
    <dgm:pt modelId="{CD04946A-A789-494C-BBA1-051D2AADB157}" type="parTrans" cxnId="{45C888EB-40FF-46DC-B281-14FAB8B789BB}">
      <dgm:prSet/>
      <dgm:spPr/>
      <dgm:t>
        <a:bodyPr/>
        <a:lstStyle/>
        <a:p>
          <a:endParaRPr lang="en-US"/>
        </a:p>
      </dgm:t>
    </dgm:pt>
    <dgm:pt modelId="{C31EC288-4C85-4672-ADE1-E4A6D4CB7DF3}" type="sibTrans" cxnId="{45C888EB-40FF-46DC-B281-14FAB8B789BB}">
      <dgm:prSet/>
      <dgm:spPr/>
      <dgm:t>
        <a:bodyPr/>
        <a:lstStyle/>
        <a:p>
          <a:endParaRPr lang="en-US"/>
        </a:p>
      </dgm:t>
    </dgm:pt>
    <dgm:pt modelId="{2A10CF16-6CF3-4C2A-BFF4-9839EB243230}">
      <dgm:prSet/>
      <dgm:spPr/>
      <dgm:t>
        <a:bodyPr/>
        <a:lstStyle/>
        <a:p>
          <a:r>
            <a:rPr lang="en-US"/>
            <a:t>3.Detect user integration and respond to it</a:t>
          </a:r>
        </a:p>
      </dgm:t>
    </dgm:pt>
    <dgm:pt modelId="{052E7E13-8BB4-42FE-B31E-3181A2940506}" type="parTrans" cxnId="{4BF46365-438F-4F98-92ED-608B736A0372}">
      <dgm:prSet/>
      <dgm:spPr/>
      <dgm:t>
        <a:bodyPr/>
        <a:lstStyle/>
        <a:p>
          <a:endParaRPr lang="en-US"/>
        </a:p>
      </dgm:t>
    </dgm:pt>
    <dgm:pt modelId="{23AE9C0A-F626-4DDF-9E6D-362D6A87C248}" type="sibTrans" cxnId="{4BF46365-438F-4F98-92ED-608B736A0372}">
      <dgm:prSet/>
      <dgm:spPr/>
      <dgm:t>
        <a:bodyPr/>
        <a:lstStyle/>
        <a:p>
          <a:endParaRPr lang="en-US"/>
        </a:p>
      </dgm:t>
    </dgm:pt>
    <dgm:pt modelId="{4BFDCAE3-74C9-475D-A033-43BBDF509A4F}">
      <dgm:prSet/>
      <dgm:spPr/>
      <dgm:t>
        <a:bodyPr/>
        <a:lstStyle/>
        <a:p>
          <a:r>
            <a:rPr lang="en-US"/>
            <a:t>4.Learn to use Swift Variables and Array to store data</a:t>
          </a:r>
        </a:p>
      </dgm:t>
    </dgm:pt>
    <dgm:pt modelId="{0448ABFC-F5F5-460B-A023-75349DC698E7}" type="parTrans" cxnId="{0CCAD202-BF9A-4AC5-A235-29481F4F6B23}">
      <dgm:prSet/>
      <dgm:spPr/>
      <dgm:t>
        <a:bodyPr/>
        <a:lstStyle/>
        <a:p>
          <a:endParaRPr lang="en-US"/>
        </a:p>
      </dgm:t>
    </dgm:pt>
    <dgm:pt modelId="{3D312EE8-719E-4B24-86C2-490C0DADE268}" type="sibTrans" cxnId="{0CCAD202-BF9A-4AC5-A235-29481F4F6B23}">
      <dgm:prSet/>
      <dgm:spPr/>
      <dgm:t>
        <a:bodyPr/>
        <a:lstStyle/>
        <a:p>
          <a:endParaRPr lang="en-US"/>
        </a:p>
      </dgm:t>
    </dgm:pt>
    <dgm:pt modelId="{3154E009-C9D1-468C-9F31-94E1D4C879CC}">
      <dgm:prSet/>
      <dgm:spPr/>
      <dgm:t>
        <a:bodyPr/>
        <a:lstStyle/>
        <a:p>
          <a:r>
            <a:rPr lang="en-US"/>
            <a:t>5.Learn about randomization in swift</a:t>
          </a:r>
        </a:p>
      </dgm:t>
    </dgm:pt>
    <dgm:pt modelId="{89C09584-2B80-4B3F-899C-83B0E5E082D0}" type="parTrans" cxnId="{3ECC74FD-5538-4256-8FA6-41C93AD4F205}">
      <dgm:prSet/>
      <dgm:spPr/>
      <dgm:t>
        <a:bodyPr/>
        <a:lstStyle/>
        <a:p>
          <a:endParaRPr lang="en-US"/>
        </a:p>
      </dgm:t>
    </dgm:pt>
    <dgm:pt modelId="{044FD54C-D878-4A53-9B06-C6217A1ECD22}" type="sibTrans" cxnId="{3ECC74FD-5538-4256-8FA6-41C93AD4F205}">
      <dgm:prSet/>
      <dgm:spPr/>
      <dgm:t>
        <a:bodyPr/>
        <a:lstStyle/>
        <a:p>
          <a:endParaRPr lang="en-US"/>
        </a:p>
      </dgm:t>
    </dgm:pt>
    <dgm:pt modelId="{36101AD9-2562-4F4E-B9C2-F64527453D87}" type="pres">
      <dgm:prSet presAssocID="{5B54165E-67E4-440A-A96E-34507DAA630C}" presName="vert0" presStyleCnt="0">
        <dgm:presLayoutVars>
          <dgm:dir/>
          <dgm:animOne val="branch"/>
          <dgm:animLvl val="lvl"/>
        </dgm:presLayoutVars>
      </dgm:prSet>
      <dgm:spPr/>
    </dgm:pt>
    <dgm:pt modelId="{8F3A811A-5C5F-4501-BB46-0AE7F4F648A3}" type="pres">
      <dgm:prSet presAssocID="{D00D5FE1-D02B-4842-A481-1E102F94833B}" presName="thickLine" presStyleLbl="alignNode1" presStyleIdx="0" presStyleCnt="5"/>
      <dgm:spPr/>
    </dgm:pt>
    <dgm:pt modelId="{C27C9D5F-EBF7-44F0-9AAB-2FAEB48FDF31}" type="pres">
      <dgm:prSet presAssocID="{D00D5FE1-D02B-4842-A481-1E102F94833B}" presName="horz1" presStyleCnt="0"/>
      <dgm:spPr/>
    </dgm:pt>
    <dgm:pt modelId="{5529D849-B0A5-40C9-9E65-E68227B3F1E0}" type="pres">
      <dgm:prSet presAssocID="{D00D5FE1-D02B-4842-A481-1E102F94833B}" presName="tx1" presStyleLbl="revTx" presStyleIdx="0" presStyleCnt="5"/>
      <dgm:spPr/>
    </dgm:pt>
    <dgm:pt modelId="{BEEFFF18-3331-4B06-A1CA-D0B32882CCC9}" type="pres">
      <dgm:prSet presAssocID="{D00D5FE1-D02B-4842-A481-1E102F94833B}" presName="vert1" presStyleCnt="0"/>
      <dgm:spPr/>
    </dgm:pt>
    <dgm:pt modelId="{F69DEB84-C3DF-47CF-8807-617756B93D4F}" type="pres">
      <dgm:prSet presAssocID="{F11C8C5D-C9FB-499A-A4D8-47229B198AC4}" presName="thickLine" presStyleLbl="alignNode1" presStyleIdx="1" presStyleCnt="5"/>
      <dgm:spPr/>
    </dgm:pt>
    <dgm:pt modelId="{3630116A-2926-492F-8588-E8592A951B9E}" type="pres">
      <dgm:prSet presAssocID="{F11C8C5D-C9FB-499A-A4D8-47229B198AC4}" presName="horz1" presStyleCnt="0"/>
      <dgm:spPr/>
    </dgm:pt>
    <dgm:pt modelId="{EF59B06F-C111-421A-BE51-766C50397115}" type="pres">
      <dgm:prSet presAssocID="{F11C8C5D-C9FB-499A-A4D8-47229B198AC4}" presName="tx1" presStyleLbl="revTx" presStyleIdx="1" presStyleCnt="5"/>
      <dgm:spPr/>
    </dgm:pt>
    <dgm:pt modelId="{BC3D662F-61CD-4B8F-A2DA-A9CE9D14D50B}" type="pres">
      <dgm:prSet presAssocID="{F11C8C5D-C9FB-499A-A4D8-47229B198AC4}" presName="vert1" presStyleCnt="0"/>
      <dgm:spPr/>
    </dgm:pt>
    <dgm:pt modelId="{945AE67C-D2A7-4789-BDD1-108BFF26DB4D}" type="pres">
      <dgm:prSet presAssocID="{2A10CF16-6CF3-4C2A-BFF4-9839EB243230}" presName="thickLine" presStyleLbl="alignNode1" presStyleIdx="2" presStyleCnt="5"/>
      <dgm:spPr/>
    </dgm:pt>
    <dgm:pt modelId="{086589CD-7AEA-42E6-AE05-F80BF16B73CA}" type="pres">
      <dgm:prSet presAssocID="{2A10CF16-6CF3-4C2A-BFF4-9839EB243230}" presName="horz1" presStyleCnt="0"/>
      <dgm:spPr/>
    </dgm:pt>
    <dgm:pt modelId="{ED9A509C-5A94-4A41-AE3E-4D1AAFF0E4AC}" type="pres">
      <dgm:prSet presAssocID="{2A10CF16-6CF3-4C2A-BFF4-9839EB243230}" presName="tx1" presStyleLbl="revTx" presStyleIdx="2" presStyleCnt="5"/>
      <dgm:spPr/>
    </dgm:pt>
    <dgm:pt modelId="{CC763D42-B61D-4092-BD0A-2E90015BB299}" type="pres">
      <dgm:prSet presAssocID="{2A10CF16-6CF3-4C2A-BFF4-9839EB243230}" presName="vert1" presStyleCnt="0"/>
      <dgm:spPr/>
    </dgm:pt>
    <dgm:pt modelId="{099C5688-6072-4C00-9A86-26BEEDD9A76D}" type="pres">
      <dgm:prSet presAssocID="{4BFDCAE3-74C9-475D-A033-43BBDF509A4F}" presName="thickLine" presStyleLbl="alignNode1" presStyleIdx="3" presStyleCnt="5"/>
      <dgm:spPr/>
    </dgm:pt>
    <dgm:pt modelId="{E9F3C17C-CA92-43C5-8355-3BEE4D19CA5F}" type="pres">
      <dgm:prSet presAssocID="{4BFDCAE3-74C9-475D-A033-43BBDF509A4F}" presName="horz1" presStyleCnt="0"/>
      <dgm:spPr/>
    </dgm:pt>
    <dgm:pt modelId="{B66CAECC-05EF-4A35-9F30-BE3D00C8C7DB}" type="pres">
      <dgm:prSet presAssocID="{4BFDCAE3-74C9-475D-A033-43BBDF509A4F}" presName="tx1" presStyleLbl="revTx" presStyleIdx="3" presStyleCnt="5"/>
      <dgm:spPr/>
    </dgm:pt>
    <dgm:pt modelId="{D27B8EE6-60DD-40A9-9CC4-51DD5299403C}" type="pres">
      <dgm:prSet presAssocID="{4BFDCAE3-74C9-475D-A033-43BBDF509A4F}" presName="vert1" presStyleCnt="0"/>
      <dgm:spPr/>
    </dgm:pt>
    <dgm:pt modelId="{FADAB3F8-717E-4F57-8D8D-B849B5E12A78}" type="pres">
      <dgm:prSet presAssocID="{3154E009-C9D1-468C-9F31-94E1D4C879CC}" presName="thickLine" presStyleLbl="alignNode1" presStyleIdx="4" presStyleCnt="5"/>
      <dgm:spPr/>
    </dgm:pt>
    <dgm:pt modelId="{17A2214F-CB2F-472F-B0EB-E834ECB52382}" type="pres">
      <dgm:prSet presAssocID="{3154E009-C9D1-468C-9F31-94E1D4C879CC}" presName="horz1" presStyleCnt="0"/>
      <dgm:spPr/>
    </dgm:pt>
    <dgm:pt modelId="{45499668-AFE7-468D-8522-29FFEFCF0C5E}" type="pres">
      <dgm:prSet presAssocID="{3154E009-C9D1-468C-9F31-94E1D4C879CC}" presName="tx1" presStyleLbl="revTx" presStyleIdx="4" presStyleCnt="5"/>
      <dgm:spPr/>
    </dgm:pt>
    <dgm:pt modelId="{DD41AF60-1662-438C-BFA7-076DE8D9DE05}" type="pres">
      <dgm:prSet presAssocID="{3154E009-C9D1-468C-9F31-94E1D4C879CC}" presName="vert1" presStyleCnt="0"/>
      <dgm:spPr/>
    </dgm:pt>
  </dgm:ptLst>
  <dgm:cxnLst>
    <dgm:cxn modelId="{0CCAD202-BF9A-4AC5-A235-29481F4F6B23}" srcId="{5B54165E-67E4-440A-A96E-34507DAA630C}" destId="{4BFDCAE3-74C9-475D-A033-43BBDF509A4F}" srcOrd="3" destOrd="0" parTransId="{0448ABFC-F5F5-460B-A023-75349DC698E7}" sibTransId="{3D312EE8-719E-4B24-86C2-490C0DADE268}"/>
    <dgm:cxn modelId="{3F24D318-8ABB-4C33-BF81-3F8273400FA6}" type="presOf" srcId="{F11C8C5D-C9FB-499A-A4D8-47229B198AC4}" destId="{EF59B06F-C111-421A-BE51-766C50397115}" srcOrd="0" destOrd="0" presId="urn:microsoft.com/office/officeart/2008/layout/LinedList"/>
    <dgm:cxn modelId="{AFA5F62F-116C-4F64-A169-B49291D09FFE}" type="presOf" srcId="{4BFDCAE3-74C9-475D-A033-43BBDF509A4F}" destId="{B66CAECC-05EF-4A35-9F30-BE3D00C8C7DB}" srcOrd="0" destOrd="0" presId="urn:microsoft.com/office/officeart/2008/layout/LinedList"/>
    <dgm:cxn modelId="{4BF46365-438F-4F98-92ED-608B736A0372}" srcId="{5B54165E-67E4-440A-A96E-34507DAA630C}" destId="{2A10CF16-6CF3-4C2A-BFF4-9839EB243230}" srcOrd="2" destOrd="0" parTransId="{052E7E13-8BB4-42FE-B31E-3181A2940506}" sibTransId="{23AE9C0A-F626-4DDF-9E6D-362D6A87C248}"/>
    <dgm:cxn modelId="{6E1FB065-A1D9-4A0D-BF21-2ECA2CD1F154}" type="presOf" srcId="{5B54165E-67E4-440A-A96E-34507DAA630C}" destId="{36101AD9-2562-4F4E-B9C2-F64527453D87}" srcOrd="0" destOrd="0" presId="urn:microsoft.com/office/officeart/2008/layout/LinedList"/>
    <dgm:cxn modelId="{C691BE4D-F1E4-40D4-9CCB-5C7B6240EE86}" srcId="{5B54165E-67E4-440A-A96E-34507DAA630C}" destId="{D00D5FE1-D02B-4842-A481-1E102F94833B}" srcOrd="0" destOrd="0" parTransId="{3FAE8AB2-577B-41F9-86CE-5DA4E5EFDD3C}" sibTransId="{781F3CD1-FE4D-4EBF-B30A-AD99A55AC20E}"/>
    <dgm:cxn modelId="{D5B49372-A5E5-4C1D-8C9E-9218556FE2B5}" type="presOf" srcId="{3154E009-C9D1-468C-9F31-94E1D4C879CC}" destId="{45499668-AFE7-468D-8522-29FFEFCF0C5E}" srcOrd="0" destOrd="0" presId="urn:microsoft.com/office/officeart/2008/layout/LinedList"/>
    <dgm:cxn modelId="{17C92F89-1C14-44C8-A22A-0CDE4E88CB26}" type="presOf" srcId="{2A10CF16-6CF3-4C2A-BFF4-9839EB243230}" destId="{ED9A509C-5A94-4A41-AE3E-4D1AAFF0E4AC}" srcOrd="0" destOrd="0" presId="urn:microsoft.com/office/officeart/2008/layout/LinedList"/>
    <dgm:cxn modelId="{225296E6-B6D2-423A-AF88-098BB7F68FDB}" type="presOf" srcId="{D00D5FE1-D02B-4842-A481-1E102F94833B}" destId="{5529D849-B0A5-40C9-9E65-E68227B3F1E0}" srcOrd="0" destOrd="0" presId="urn:microsoft.com/office/officeart/2008/layout/LinedList"/>
    <dgm:cxn modelId="{45C888EB-40FF-46DC-B281-14FAB8B789BB}" srcId="{5B54165E-67E4-440A-A96E-34507DAA630C}" destId="{F11C8C5D-C9FB-499A-A4D8-47229B198AC4}" srcOrd="1" destOrd="0" parTransId="{CD04946A-A789-494C-BBA1-051D2AADB157}" sibTransId="{C31EC288-4C85-4672-ADE1-E4A6D4CB7DF3}"/>
    <dgm:cxn modelId="{3ECC74FD-5538-4256-8FA6-41C93AD4F205}" srcId="{5B54165E-67E4-440A-A96E-34507DAA630C}" destId="{3154E009-C9D1-468C-9F31-94E1D4C879CC}" srcOrd="4" destOrd="0" parTransId="{89C09584-2B80-4B3F-899C-83B0E5E082D0}" sibTransId="{044FD54C-D878-4A53-9B06-C6217A1ECD22}"/>
    <dgm:cxn modelId="{6F1F2726-C75A-46C6-B075-CA114CAC082C}" type="presParOf" srcId="{36101AD9-2562-4F4E-B9C2-F64527453D87}" destId="{8F3A811A-5C5F-4501-BB46-0AE7F4F648A3}" srcOrd="0" destOrd="0" presId="urn:microsoft.com/office/officeart/2008/layout/LinedList"/>
    <dgm:cxn modelId="{D5756420-AB9F-4378-A712-23B3EB84EC7E}" type="presParOf" srcId="{36101AD9-2562-4F4E-B9C2-F64527453D87}" destId="{C27C9D5F-EBF7-44F0-9AAB-2FAEB48FDF31}" srcOrd="1" destOrd="0" presId="urn:microsoft.com/office/officeart/2008/layout/LinedList"/>
    <dgm:cxn modelId="{26CDFC97-B46B-4F9D-82EE-34E835CA25EA}" type="presParOf" srcId="{C27C9D5F-EBF7-44F0-9AAB-2FAEB48FDF31}" destId="{5529D849-B0A5-40C9-9E65-E68227B3F1E0}" srcOrd="0" destOrd="0" presId="urn:microsoft.com/office/officeart/2008/layout/LinedList"/>
    <dgm:cxn modelId="{F68D474F-9C5D-4B9B-B32A-A5D1EB7CFE54}" type="presParOf" srcId="{C27C9D5F-EBF7-44F0-9AAB-2FAEB48FDF31}" destId="{BEEFFF18-3331-4B06-A1CA-D0B32882CCC9}" srcOrd="1" destOrd="0" presId="urn:microsoft.com/office/officeart/2008/layout/LinedList"/>
    <dgm:cxn modelId="{24E6935B-F007-43B8-A595-FAAA8FF8B2F0}" type="presParOf" srcId="{36101AD9-2562-4F4E-B9C2-F64527453D87}" destId="{F69DEB84-C3DF-47CF-8807-617756B93D4F}" srcOrd="2" destOrd="0" presId="urn:microsoft.com/office/officeart/2008/layout/LinedList"/>
    <dgm:cxn modelId="{994ACE28-9B39-46F8-A8DD-104743B56F8E}" type="presParOf" srcId="{36101AD9-2562-4F4E-B9C2-F64527453D87}" destId="{3630116A-2926-492F-8588-E8592A951B9E}" srcOrd="3" destOrd="0" presId="urn:microsoft.com/office/officeart/2008/layout/LinedList"/>
    <dgm:cxn modelId="{6511A8A0-7805-409F-9614-0DEB10AEBA77}" type="presParOf" srcId="{3630116A-2926-492F-8588-E8592A951B9E}" destId="{EF59B06F-C111-421A-BE51-766C50397115}" srcOrd="0" destOrd="0" presId="urn:microsoft.com/office/officeart/2008/layout/LinedList"/>
    <dgm:cxn modelId="{777174A6-2F3F-4370-8D4C-297181B1AEF1}" type="presParOf" srcId="{3630116A-2926-492F-8588-E8592A951B9E}" destId="{BC3D662F-61CD-4B8F-A2DA-A9CE9D14D50B}" srcOrd="1" destOrd="0" presId="urn:microsoft.com/office/officeart/2008/layout/LinedList"/>
    <dgm:cxn modelId="{9D155F8C-F485-4CDC-B792-CAA1EA6AD8B3}" type="presParOf" srcId="{36101AD9-2562-4F4E-B9C2-F64527453D87}" destId="{945AE67C-D2A7-4789-BDD1-108BFF26DB4D}" srcOrd="4" destOrd="0" presId="urn:microsoft.com/office/officeart/2008/layout/LinedList"/>
    <dgm:cxn modelId="{9E6FF7A3-3F53-45DA-8D5C-B78C6721D2B7}" type="presParOf" srcId="{36101AD9-2562-4F4E-B9C2-F64527453D87}" destId="{086589CD-7AEA-42E6-AE05-F80BF16B73CA}" srcOrd="5" destOrd="0" presId="urn:microsoft.com/office/officeart/2008/layout/LinedList"/>
    <dgm:cxn modelId="{FCCAB4F5-23D7-40C3-BFAE-5791629C4ACC}" type="presParOf" srcId="{086589CD-7AEA-42E6-AE05-F80BF16B73CA}" destId="{ED9A509C-5A94-4A41-AE3E-4D1AAFF0E4AC}" srcOrd="0" destOrd="0" presId="urn:microsoft.com/office/officeart/2008/layout/LinedList"/>
    <dgm:cxn modelId="{15333FEA-8B9C-454F-975E-4DB178BBE207}" type="presParOf" srcId="{086589CD-7AEA-42E6-AE05-F80BF16B73CA}" destId="{CC763D42-B61D-4092-BD0A-2E90015BB299}" srcOrd="1" destOrd="0" presId="urn:microsoft.com/office/officeart/2008/layout/LinedList"/>
    <dgm:cxn modelId="{1F3A4084-F54A-4FF7-B033-E39F5DC527E4}" type="presParOf" srcId="{36101AD9-2562-4F4E-B9C2-F64527453D87}" destId="{099C5688-6072-4C00-9A86-26BEEDD9A76D}" srcOrd="6" destOrd="0" presId="urn:microsoft.com/office/officeart/2008/layout/LinedList"/>
    <dgm:cxn modelId="{03703C17-A159-4049-A3E0-63E4A8A29E8C}" type="presParOf" srcId="{36101AD9-2562-4F4E-B9C2-F64527453D87}" destId="{E9F3C17C-CA92-43C5-8355-3BEE4D19CA5F}" srcOrd="7" destOrd="0" presId="urn:microsoft.com/office/officeart/2008/layout/LinedList"/>
    <dgm:cxn modelId="{1232BBB3-1972-47AB-883B-514BCBCFEC35}" type="presParOf" srcId="{E9F3C17C-CA92-43C5-8355-3BEE4D19CA5F}" destId="{B66CAECC-05EF-4A35-9F30-BE3D00C8C7DB}" srcOrd="0" destOrd="0" presId="urn:microsoft.com/office/officeart/2008/layout/LinedList"/>
    <dgm:cxn modelId="{F74116B9-483F-4896-ACFC-52ACD49E5E6F}" type="presParOf" srcId="{E9F3C17C-CA92-43C5-8355-3BEE4D19CA5F}" destId="{D27B8EE6-60DD-40A9-9CC4-51DD5299403C}" srcOrd="1" destOrd="0" presId="urn:microsoft.com/office/officeart/2008/layout/LinedList"/>
    <dgm:cxn modelId="{C1DAF859-DECA-4C45-AB1D-8E6134B364DD}" type="presParOf" srcId="{36101AD9-2562-4F4E-B9C2-F64527453D87}" destId="{FADAB3F8-717E-4F57-8D8D-B849B5E12A78}" srcOrd="8" destOrd="0" presId="urn:microsoft.com/office/officeart/2008/layout/LinedList"/>
    <dgm:cxn modelId="{263A87A1-501E-44FB-AA1C-18A3EC38B044}" type="presParOf" srcId="{36101AD9-2562-4F4E-B9C2-F64527453D87}" destId="{17A2214F-CB2F-472F-B0EB-E834ECB52382}" srcOrd="9" destOrd="0" presId="urn:microsoft.com/office/officeart/2008/layout/LinedList"/>
    <dgm:cxn modelId="{FB46612E-8A4D-494C-85CA-192BEACE4967}" type="presParOf" srcId="{17A2214F-CB2F-472F-B0EB-E834ECB52382}" destId="{45499668-AFE7-468D-8522-29FFEFCF0C5E}" srcOrd="0" destOrd="0" presId="urn:microsoft.com/office/officeart/2008/layout/LinedList"/>
    <dgm:cxn modelId="{643BB79F-D825-4060-BAA1-64EBCB1D921D}" type="presParOf" srcId="{17A2214F-CB2F-472F-B0EB-E834ECB52382}" destId="{DD41AF60-1662-438C-BFA7-076DE8D9DE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A811A-5C5F-4501-BB46-0AE7F4F648A3}">
      <dsp:nvSpPr>
        <dsp:cNvPr id="0" name=""/>
        <dsp:cNvSpPr/>
      </dsp:nvSpPr>
      <dsp:spPr>
        <a:xfrm>
          <a:off x="0" y="466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9D849-B0A5-40C9-9E65-E68227B3F1E0}">
      <dsp:nvSpPr>
        <dsp:cNvPr id="0" name=""/>
        <dsp:cNvSpPr/>
      </dsp:nvSpPr>
      <dsp:spPr>
        <a:xfrm>
          <a:off x="0" y="466"/>
          <a:ext cx="10668000" cy="76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1. Designing user interface</a:t>
          </a:r>
        </a:p>
      </dsp:txBody>
      <dsp:txXfrm>
        <a:off x="0" y="466"/>
        <a:ext cx="10668000" cy="763430"/>
      </dsp:txXfrm>
    </dsp:sp>
    <dsp:sp modelId="{F69DEB84-C3DF-47CF-8807-617756B93D4F}">
      <dsp:nvSpPr>
        <dsp:cNvPr id="0" name=""/>
        <dsp:cNvSpPr/>
      </dsp:nvSpPr>
      <dsp:spPr>
        <a:xfrm>
          <a:off x="0" y="763896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9B06F-C111-421A-BE51-766C50397115}">
      <dsp:nvSpPr>
        <dsp:cNvPr id="0" name=""/>
        <dsp:cNvSpPr/>
      </dsp:nvSpPr>
      <dsp:spPr>
        <a:xfrm>
          <a:off x="0" y="763896"/>
          <a:ext cx="10668000" cy="76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2. Changing UI Elements Programmatically</a:t>
          </a:r>
        </a:p>
      </dsp:txBody>
      <dsp:txXfrm>
        <a:off x="0" y="763896"/>
        <a:ext cx="10668000" cy="763430"/>
      </dsp:txXfrm>
    </dsp:sp>
    <dsp:sp modelId="{945AE67C-D2A7-4789-BDD1-108BFF26DB4D}">
      <dsp:nvSpPr>
        <dsp:cNvPr id="0" name=""/>
        <dsp:cNvSpPr/>
      </dsp:nvSpPr>
      <dsp:spPr>
        <a:xfrm>
          <a:off x="0" y="1527326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A509C-5A94-4A41-AE3E-4D1AAFF0E4AC}">
      <dsp:nvSpPr>
        <dsp:cNvPr id="0" name=""/>
        <dsp:cNvSpPr/>
      </dsp:nvSpPr>
      <dsp:spPr>
        <a:xfrm>
          <a:off x="0" y="1527326"/>
          <a:ext cx="10668000" cy="76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3.Detect user integration and respond to it</a:t>
          </a:r>
        </a:p>
      </dsp:txBody>
      <dsp:txXfrm>
        <a:off x="0" y="1527326"/>
        <a:ext cx="10668000" cy="763430"/>
      </dsp:txXfrm>
    </dsp:sp>
    <dsp:sp modelId="{099C5688-6072-4C00-9A86-26BEEDD9A76D}">
      <dsp:nvSpPr>
        <dsp:cNvPr id="0" name=""/>
        <dsp:cNvSpPr/>
      </dsp:nvSpPr>
      <dsp:spPr>
        <a:xfrm>
          <a:off x="0" y="2290756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CAECC-05EF-4A35-9F30-BE3D00C8C7DB}">
      <dsp:nvSpPr>
        <dsp:cNvPr id="0" name=""/>
        <dsp:cNvSpPr/>
      </dsp:nvSpPr>
      <dsp:spPr>
        <a:xfrm>
          <a:off x="0" y="2290756"/>
          <a:ext cx="10668000" cy="76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4.Learn to use Swift Variables and Array to store data</a:t>
          </a:r>
        </a:p>
      </dsp:txBody>
      <dsp:txXfrm>
        <a:off x="0" y="2290756"/>
        <a:ext cx="10668000" cy="763430"/>
      </dsp:txXfrm>
    </dsp:sp>
    <dsp:sp modelId="{FADAB3F8-717E-4F57-8D8D-B849B5E12A78}">
      <dsp:nvSpPr>
        <dsp:cNvPr id="0" name=""/>
        <dsp:cNvSpPr/>
      </dsp:nvSpPr>
      <dsp:spPr>
        <a:xfrm>
          <a:off x="0" y="3054186"/>
          <a:ext cx="1066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99668-AFE7-468D-8522-29FFEFCF0C5E}">
      <dsp:nvSpPr>
        <dsp:cNvPr id="0" name=""/>
        <dsp:cNvSpPr/>
      </dsp:nvSpPr>
      <dsp:spPr>
        <a:xfrm>
          <a:off x="0" y="3054186"/>
          <a:ext cx="10668000" cy="76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5.Learn about randomization in swift</a:t>
          </a:r>
        </a:p>
      </dsp:txBody>
      <dsp:txXfrm>
        <a:off x="0" y="3054186"/>
        <a:ext cx="10668000" cy="76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CA29-56E6-40ED-86C0-F0988019B12D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E0C0F-A435-4AE8-AD4C-5F953EB95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7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E0C0F-A435-4AE8-AD4C-5F953EB9591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3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1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6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02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pu.edu.tw/learn/path/download.php?path=e1FE5NPfGWGOBkHoEY8EMROlxbpybBZA-qwG70Zzjj_0WfYIJ6--Aa67o5r-Lzx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 descr="101010 data lines to infinity">
            <a:extLst>
              <a:ext uri="{FF2B5EF4-FFF2-40B4-BE49-F238E27FC236}">
                <a16:creationId xmlns:a16="http://schemas.microsoft.com/office/drawing/2014/main" id="{3E8CEE44-E5B2-0505-C73D-77521CB2D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63D929-5753-4170-B472-649273D37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dirty="0"/>
              <a:t>Week 4 </a:t>
            </a:r>
          </a:p>
          <a:p>
            <a:pPr algn="l"/>
            <a:r>
              <a:rPr lang="en-US" altLang="zh-TW" dirty="0"/>
              <a:t>2022/3/16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422793-8797-44CD-B87F-C8152E21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/>
              <a:t>Swift Programming Basics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2422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11C07C-0FC0-42BC-AD0B-3979CE8A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The logo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27C20-55D3-4904-A894-36340910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All the image we need is contained in the Assets, please finish this step your own…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F1843EA-4666-4AE7-AF13-C40FE870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6998" y="753762"/>
            <a:ext cx="2972004" cy="533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9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reeform: Shape 13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101" name="Freeform: Shape 13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02" name="Freeform: Shape 13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103" name="Rectangle 14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104" name="Freeform: Shape 142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5" name="Freeform: Shape 144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11C07C-0FC0-42BC-AD0B-3979CE8A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Two 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Dice Images and One Button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27C20-55D3-4904-A894-36340910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All the image we need is contained in the Assets, please finish this step your own…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8FEB48-FCA2-4D37-9377-F47A0616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8771" y="762000"/>
            <a:ext cx="36404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5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DAB05FC-A991-45E1-9141-E3A1B11E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Resort The Code?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0E107F-83FF-48E3-9EFB-32FBDF068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3861" b="3"/>
          <a:stretch/>
        </p:blipFill>
        <p:spPr bwMode="auto">
          <a:xfrm>
            <a:off x="4572000" y="753763"/>
            <a:ext cx="3268133" cy="534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C49ED88-6880-48C6-9500-EED8DD781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150"/>
          <a:stretch/>
        </p:blipFill>
        <p:spPr bwMode="auto">
          <a:xfrm>
            <a:off x="8161867" y="753766"/>
            <a:ext cx="3268133" cy="53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4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lose up of a control panel of an aeroplane flying at night">
            <a:extLst>
              <a:ext uri="{FF2B5EF4-FFF2-40B4-BE49-F238E27FC236}">
                <a16:creationId xmlns:a16="http://schemas.microsoft.com/office/drawing/2014/main" id="{9E42A6C1-3381-FC56-42AE-C1D6CA494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7" b="5168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7A93AB-4CB8-4A1A-9F7C-D9BAFF28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4834569" cy="30480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TW" sz="7200" kern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View Controller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0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14E9F-4900-4177-9274-5580583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View Controller?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67598A-B601-4365-9712-FBA015B1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you create any </a:t>
            </a:r>
            <a:r>
              <a:rPr lang="en-US" altLang="zh-TW" dirty="0" err="1"/>
              <a:t>Xcode</a:t>
            </a:r>
            <a:r>
              <a:rPr lang="en-US" altLang="zh-TW" dirty="0"/>
              <a:t> project, the </a:t>
            </a:r>
            <a:r>
              <a:rPr lang="en-US" altLang="zh-TW" dirty="0" err="1"/>
              <a:t>ViewController.swift</a:t>
            </a:r>
            <a:r>
              <a:rPr lang="en-US" altLang="zh-TW" dirty="0"/>
              <a:t> always comes with the template.</a:t>
            </a:r>
          </a:p>
          <a:p>
            <a:r>
              <a:rPr lang="en-US" altLang="zh-TW" dirty="0"/>
              <a:t>Notice these are two separate files: the </a:t>
            </a:r>
            <a:r>
              <a:rPr lang="en-US" altLang="zh-TW" dirty="0" err="1"/>
              <a:t>ViewController.swift</a:t>
            </a:r>
            <a:r>
              <a:rPr lang="en-US" altLang="zh-TW" dirty="0"/>
              <a:t> is our code file and the </a:t>
            </a:r>
            <a:r>
              <a:rPr lang="en-US" altLang="zh-TW" dirty="0" err="1"/>
              <a:t>Main.storyboard</a:t>
            </a:r>
            <a:r>
              <a:rPr lang="en-US" altLang="zh-TW" dirty="0"/>
              <a:t> is our design file.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695FBC-6D46-4ACA-BF2C-4DE3D17C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83" y="4721459"/>
            <a:ext cx="3977778" cy="197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6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FC06C-87D1-4111-B5B9-C87B8682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Assistant Editor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0E1FB-CFD1-4D2D-941A-C575117D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Given that we can only write our code in this </a:t>
            </a:r>
            <a:r>
              <a:rPr lang="en-US" altLang="zh-TW" dirty="0" err="1"/>
              <a:t>ViewController</a:t>
            </a:r>
            <a:r>
              <a:rPr lang="en-US" altLang="zh-TW" dirty="0"/>
              <a:t> file, how can we access the components in the </a:t>
            </a:r>
            <a:r>
              <a:rPr lang="en-US" altLang="zh-TW" dirty="0" err="1"/>
              <a:t>Main.storyboard</a:t>
            </a:r>
            <a:r>
              <a:rPr lang="en-US" altLang="zh-TW" dirty="0"/>
              <a:t> file?</a:t>
            </a:r>
          </a:p>
          <a:p>
            <a:r>
              <a:rPr lang="en-US" altLang="zh-TW" dirty="0"/>
              <a:t>Assistant editor can help.</a:t>
            </a:r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B2CB754-E77D-41E6-82F9-A36B1789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05" y="4309809"/>
            <a:ext cx="6024590" cy="25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FDD3249-0CA5-4658-B0D2-C14A1D81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70" y="3933825"/>
            <a:ext cx="362902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5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0AE5580-BBCF-4D98-9E49-AF40160B5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1" b="-1"/>
          <a:stretch/>
        </p:blipFill>
        <p:spPr bwMode="auto"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A27F50-B331-46D5-AFEE-A8EEC519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Editor Interface</a:t>
            </a:r>
          </a:p>
        </p:txBody>
      </p:sp>
    </p:spTree>
    <p:extLst>
      <p:ext uri="{BB962C8B-B14F-4D97-AF65-F5344CB8AC3E}">
        <p14:creationId xmlns:p14="http://schemas.microsoft.com/office/powerpoint/2010/main" val="270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41CED28-6FBE-495B-B9C4-03E3492A3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r="43003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388CD-2223-4A5B-800B-32A082BC6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algn="just"/>
            <a:r>
              <a:rPr lang="en-US" altLang="zh-TW" sz="3200" b="0" i="0" dirty="0">
                <a:effectLst/>
                <a:latin typeface="sf pro text"/>
              </a:rPr>
              <a:t>Hold down the </a:t>
            </a:r>
            <a:r>
              <a:rPr lang="en-US" altLang="zh-TW" sz="3200" b="1" i="0" u="sng" dirty="0">
                <a:effectLst/>
                <a:latin typeface="sf pro text"/>
              </a:rPr>
              <a:t>control</a:t>
            </a:r>
            <a:r>
              <a:rPr lang="en-US" altLang="zh-TW" sz="3200" b="0" i="0" dirty="0">
                <a:effectLst/>
                <a:latin typeface="sf pro text"/>
              </a:rPr>
              <a:t> button on our</a:t>
            </a:r>
            <a:r>
              <a:rPr lang="en-US" altLang="zh-TW" sz="3200" dirty="0">
                <a:latin typeface="sf pro text"/>
              </a:rPr>
              <a:t> </a:t>
            </a:r>
            <a:r>
              <a:rPr lang="en-US" altLang="zh-TW" sz="3200" b="0" i="0" dirty="0">
                <a:effectLst/>
                <a:latin typeface="sf pro text"/>
              </a:rPr>
              <a:t>keyboard, not the </a:t>
            </a:r>
            <a:r>
              <a:rPr lang="en-US" altLang="zh-TW" sz="3200" b="0" i="0" u="sng" dirty="0">
                <a:effectLst/>
                <a:latin typeface="sf pro text"/>
              </a:rPr>
              <a:t>command</a:t>
            </a:r>
            <a:r>
              <a:rPr lang="en-US" altLang="zh-TW" sz="3200" b="0" i="0" dirty="0">
                <a:effectLst/>
                <a:latin typeface="sf pro text"/>
              </a:rPr>
              <a:t> button, and click on the Image View </a:t>
            </a:r>
            <a:r>
              <a:rPr lang="en-US" altLang="zh-TW" sz="3200" b="0" i="0" dirty="0" err="1">
                <a:effectLst/>
                <a:latin typeface="sf pro text"/>
              </a:rPr>
              <a:t>DiceOne</a:t>
            </a:r>
            <a:r>
              <a:rPr lang="en-US" altLang="zh-TW" sz="3200" b="0" i="0" dirty="0">
                <a:effectLst/>
                <a:latin typeface="sf pro text"/>
              </a:rPr>
              <a:t>, and then drag it over to our code file.</a:t>
            </a:r>
          </a:p>
          <a:p>
            <a:pPr algn="just"/>
            <a:endParaRPr lang="zh-TW" altLang="en-US" sz="32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D8F715-42A4-49EB-BA07-6ECF2FB8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How to Use Assistant Editor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323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B3D4A-5B23-45D3-9527-0F6C5448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First Program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1A79E-8A4B-4E0D-B450-D699A596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place where we want to put it is just below this class </a:t>
            </a:r>
            <a:r>
              <a:rPr lang="en-US" altLang="zh-TW" dirty="0" err="1"/>
              <a:t>ViewController</a:t>
            </a:r>
            <a:r>
              <a:rPr lang="en-US" altLang="zh-TW" dirty="0"/>
              <a:t> on line 10 and before the override function: </a:t>
            </a:r>
            <a:r>
              <a:rPr lang="en-US" altLang="zh-TW" dirty="0" err="1"/>
              <a:t>viewDidLoad</a:t>
            </a:r>
            <a:r>
              <a:rPr lang="en-US" altLang="zh-TW" dirty="0"/>
              <a:t>, so anywhere between </a:t>
            </a:r>
            <a:r>
              <a:rPr lang="en-US" altLang="zh-TW" b="1" u="sng" dirty="0"/>
              <a:t>10 and 12.</a:t>
            </a:r>
            <a:endParaRPr lang="zh-TW" altLang="en-US" b="1" u="sng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983098D-2D2D-4126-9EE8-9E9B4A54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323490"/>
            <a:ext cx="67437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18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08927-39F8-4791-95FE-F7E8B7C7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8036"/>
            <a:ext cx="10668000" cy="1524000"/>
          </a:xfrm>
        </p:spPr>
        <p:txBody>
          <a:bodyPr/>
          <a:lstStyle/>
          <a:p>
            <a:r>
              <a:rPr lang="en-US" altLang="zh-TW" dirty="0"/>
              <a:t>The Connection Between View and Control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8C970-C4C2-4185-995F-FE93E1881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72448"/>
            <a:ext cx="10668000" cy="3818083"/>
          </a:xfrm>
        </p:spPr>
        <p:txBody>
          <a:bodyPr/>
          <a:lstStyle/>
          <a:p>
            <a:r>
              <a:rPr lang="en-US" altLang="zh-TW" dirty="0"/>
              <a:t>First, set the name that we'll use in our code file to refer to this specific Image View.</a:t>
            </a:r>
          </a:p>
          <a:p>
            <a:r>
              <a:rPr lang="en-US" altLang="zh-TW" dirty="0"/>
              <a:t>You can set the name you own, I set “</a:t>
            </a:r>
            <a:r>
              <a:rPr lang="en-US" altLang="zh-TW" dirty="0" err="1"/>
              <a:t>diceImageView</a:t>
            </a:r>
            <a:r>
              <a:rPr lang="en-US" altLang="zh-TW" dirty="0"/>
              <a:t>” here.</a:t>
            </a:r>
          </a:p>
          <a:p>
            <a:r>
              <a:rPr lang="en-US" altLang="zh-TW" dirty="0"/>
              <a:t>Click connect, then you'll see that we've created an Interface Builder Outlets.</a:t>
            </a:r>
            <a:endParaRPr lang="zh-TW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50AA028-0C03-4E7D-ABAD-8CDAB21F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62" y="4294193"/>
            <a:ext cx="8056524" cy="24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2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B2343AD-3BDE-4D2F-9106-31120672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6" y="1072963"/>
            <a:ext cx="5334000" cy="42066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altLang="zh-TW" dirty="0"/>
              <a:t>H</a:t>
            </a:r>
            <a:r>
              <a:rPr lang="en-US" altLang="zh-TW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ow do we go from a </a:t>
            </a:r>
            <a:r>
              <a:rPr lang="en-US" altLang="zh-TW" b="1" i="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display-only</a:t>
            </a:r>
            <a:r>
              <a:rPr lang="en-US" altLang="zh-TW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app </a:t>
            </a:r>
            <a:br>
              <a:rPr lang="en-US" altLang="zh-TW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zh-TW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 </a:t>
            </a:r>
            <a:br>
              <a:rPr lang="en-US" altLang="zh-TW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zh-TW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something that has </a:t>
            </a:r>
            <a:r>
              <a:rPr lang="en-US" altLang="zh-TW" b="1" i="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user interaction</a:t>
            </a:r>
            <a:endParaRPr lang="en-US" altLang="zh-TW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AFCB3D-874F-47A9-9C12-CA7BC3A93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09" y="753762"/>
            <a:ext cx="2572182" cy="53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7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2FE42-710E-4F49-B724-E7F80B9F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Can We Know the Name of Objects?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F7828-B200-4725-B70F-6CD4A47A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Behind the scenes when we create each of these outlets, there's code that's being written in the </a:t>
            </a:r>
            <a:r>
              <a:rPr lang="en-US" altLang="zh-TW" dirty="0" err="1"/>
              <a:t>Main.storyboard</a:t>
            </a:r>
            <a:r>
              <a:rPr lang="en-US" altLang="zh-TW" dirty="0"/>
              <a:t>, and you can view it by right-clicking and opening as Source Code.</a:t>
            </a:r>
            <a:endParaRPr lang="zh-TW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6BAA43C-FEEA-4405-85F6-50511AB27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3" y="4322572"/>
            <a:ext cx="41243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E0C774F-E995-463C-8863-6E278586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74" y="4056355"/>
            <a:ext cx="5645426" cy="27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8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12D19-F43C-48E9-8FDB-44E4C914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The Connection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7C3E-A922-4C65-840F-23C0418A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you have connection errors, what you need  to do is to simply right click and just delete this connection.</a:t>
            </a:r>
            <a:endParaRPr lang="zh-TW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358DB80-2134-47BA-99DC-9D60DBCE2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0" y="3810000"/>
            <a:ext cx="63531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40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D95B5-131A-4AC4-A21D-0DA3D87C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Quickly Rename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C5040A-5296-4B8D-BE9A-F802363B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best way for renaming is to right-click on the name you want to change,  then go to Refactor, Rename.</a:t>
            </a:r>
            <a:endParaRPr lang="zh-TW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54DB534-0E90-4660-8C6C-0C54AD65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83" y="3610847"/>
            <a:ext cx="5432234" cy="324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766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CE90D-1F34-4A98-81EF-61B1EBA4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Observe The Connection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B7F9C-C86A-4EC3-B1B7-27A42D61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you hover over this little circle, you can see that it's now highlighting the element that's linked to this name. </a:t>
            </a:r>
          </a:p>
          <a:p>
            <a:r>
              <a:rPr lang="en-US" altLang="zh-TW" dirty="0"/>
              <a:t>So, we can now use this name and change the properties of this Image View.</a:t>
            </a:r>
            <a:endParaRPr lang="zh-TW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87CA538-A981-4F3A-A355-8E587308B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65" y="4661651"/>
            <a:ext cx="8403069" cy="21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93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A7EAC-0772-46A9-B324-19F599A9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viewDidLoad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1316D-00A6-4D13-9212-559E35F0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is only two lines of code inside the </a:t>
            </a:r>
            <a:r>
              <a:rPr lang="en-US" altLang="zh-TW" dirty="0" err="1"/>
              <a:t>viewDidLoad</a:t>
            </a:r>
            <a:r>
              <a:rPr lang="en-US" altLang="zh-TW" dirty="0"/>
              <a:t> and they're all going to be activated depending on when the view loads up.</a:t>
            </a:r>
            <a:endParaRPr lang="zh-TW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1AD591D-529A-46AC-906F-554AAC2E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537401"/>
            <a:ext cx="5715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1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8FCC9-C96E-4AF0-8B5C-7F5A08B1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Dot Notation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A22AC-3366-4B5E-803F-7AB62AD2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 use the dot notation. The way that we would write our code is </a:t>
            </a:r>
          </a:p>
          <a:p>
            <a:pPr lvl="1"/>
            <a:r>
              <a:rPr lang="en-US" altLang="zh-TW" sz="1800" dirty="0"/>
              <a:t>"Who needs to be changed?" (Dot. ) "What property about this thing needs to change?"</a:t>
            </a:r>
            <a:endParaRPr lang="zh-TW" altLang="en-US" sz="18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607F373-F525-4A2B-B86C-13012A77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4376623"/>
            <a:ext cx="70008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3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48126-79FB-466C-B2FE-08113407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The Image When Loads 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15B25-A5A2-40A0-B994-404CD02A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</a:t>
            </a:r>
            <a:r>
              <a:rPr lang="en-US" altLang="zh-TW" dirty="0" err="1"/>
              <a:t>imageView’s</a:t>
            </a:r>
            <a:r>
              <a:rPr lang="en-US" altLang="zh-TW" dirty="0"/>
              <a:t> name: diceImageView1 and the image property as “</a:t>
            </a:r>
            <a:r>
              <a:rPr lang="en-US" altLang="zh-TW" dirty="0" err="1"/>
              <a:t>Who.What</a:t>
            </a:r>
            <a:r>
              <a:rPr lang="en-US" altLang="zh-TW" dirty="0"/>
              <a:t>”.</a:t>
            </a:r>
          </a:p>
          <a:p>
            <a:r>
              <a:rPr lang="en-US" altLang="zh-TW" dirty="0"/>
              <a:t>Set the Image you want to replace as value.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D26028-976E-4633-A643-2EB32A833CCA}"/>
              </a:ext>
            </a:extLst>
          </p:cNvPr>
          <p:cNvSpPr txBox="1"/>
          <p:nvPr/>
        </p:nvSpPr>
        <p:spPr>
          <a:xfrm>
            <a:off x="2551043" y="4796332"/>
            <a:ext cx="7089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Who.What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UIImage</a:t>
            </a:r>
            <a:r>
              <a:rPr lang="en-US" altLang="zh-TW" sz="2800" dirty="0"/>
              <a:t>(named: “</a:t>
            </a:r>
            <a:r>
              <a:rPr lang="en-US" altLang="zh-TW" sz="2800" dirty="0" err="1"/>
              <a:t>DiceSix</a:t>
            </a:r>
            <a:r>
              <a:rPr lang="en-US" altLang="zh-TW" sz="2800" dirty="0"/>
              <a:t>")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9312ED-4454-4786-B83E-8EA233D87D5F}"/>
              </a:ext>
            </a:extLst>
          </p:cNvPr>
          <p:cNvSpPr/>
          <p:nvPr/>
        </p:nvSpPr>
        <p:spPr>
          <a:xfrm>
            <a:off x="4691270" y="4796332"/>
            <a:ext cx="4949686" cy="523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81A08049-4DEB-4CF6-81C1-16F055630D72}"/>
              </a:ext>
            </a:extLst>
          </p:cNvPr>
          <p:cNvSpPr/>
          <p:nvPr/>
        </p:nvSpPr>
        <p:spPr>
          <a:xfrm>
            <a:off x="7557571" y="4021157"/>
            <a:ext cx="286439" cy="649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961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A11FBBF-BEE8-47E6-97AC-A59374513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5" r="1" b="1"/>
          <a:stretch/>
        </p:blipFill>
        <p:spPr bwMode="auto"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C82086-040E-49EC-A663-79FFB2AA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TW" sz="2400" dirty="0"/>
              <a:t>Hold down the control button, click and drag, drop it right here just above that final curly brace, notice that the Connection type is usually automatically selected as an Action.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6FFAB8-97D0-4901-A29D-4EA220F8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altLang="zh-TW" sz="3200"/>
              <a:t>Use The IB Action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139913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88532-6AC9-47F7-BBD9-31776F3A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 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65C8F-7DC3-434F-97F4-F57A59B3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Because the Roll button is a button, so the natural way of interacting with it or the natural connection you would want to create is an Action.</a:t>
            </a:r>
            <a:endParaRPr lang="zh-TW" alt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B7E8FA5-7704-44E2-ADC7-06FFE3034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36" y="3429000"/>
            <a:ext cx="4514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4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1E7CA-1AEA-407F-AD3C-C57316DC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n-US" altLang="zh-TW" sz="2200" dirty="0"/>
              <a:t>Here I set the action’s name as “</a:t>
            </a:r>
            <a:r>
              <a:rPr lang="en-US" altLang="zh-TW" sz="2200" dirty="0" err="1"/>
              <a:t>rollButtonPressed</a:t>
            </a:r>
            <a:r>
              <a:rPr lang="en-US" altLang="zh-TW" sz="2200" dirty="0"/>
              <a:t>” to describe the fact that it was tapped, or it was pressed.</a:t>
            </a:r>
          </a:p>
          <a:p>
            <a:pPr algn="just">
              <a:lnSpc>
                <a:spcPct val="115000"/>
              </a:lnSpc>
            </a:pPr>
            <a:r>
              <a:rPr lang="en-US" altLang="zh-TW" sz="2200" dirty="0"/>
              <a:t>Change the type of thing that triggered the action.</a:t>
            </a:r>
          </a:p>
          <a:p>
            <a:pPr algn="just">
              <a:lnSpc>
                <a:spcPct val="115000"/>
              </a:lnSpc>
            </a:pPr>
            <a:r>
              <a:rPr lang="en-US" altLang="zh-TW" sz="2200" dirty="0"/>
              <a:t>If you click on the dropdown list, you can see that we can select that it was a button that triggered the Action</a:t>
            </a:r>
            <a:endParaRPr lang="zh-TW" altLang="en-US" sz="22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86DE65-6627-4C18-9162-F2B8AA64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/>
              <a:t>Action Properties</a:t>
            </a:r>
            <a:endParaRPr lang="zh-TW" altLang="en-US" sz="3200"/>
          </a:p>
        </p:txBody>
      </p:sp>
      <p:pic>
        <p:nvPicPr>
          <p:cNvPr id="21506" name="Picture 2" descr="一張含有 文字 的圖片&#10;&#10;自動產生的描述">
            <a:extLst>
              <a:ext uri="{FF2B5EF4-FFF2-40B4-BE49-F238E27FC236}">
                <a16:creationId xmlns:a16="http://schemas.microsoft.com/office/drawing/2014/main" id="{87E5145F-5623-45B1-884B-57C76414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1624965"/>
            <a:ext cx="5334000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1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01BAE-5D6F-4DCA-B3ED-204B4216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 Interaction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82AE14-6F37-496F-A28F-689C8C28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74" y="2610996"/>
            <a:ext cx="2635734" cy="24941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77683C-5C0F-4FD5-81AA-D4E2AD7E8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1" y="2610996"/>
            <a:ext cx="1343025" cy="249417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98D80D-6605-49AF-81FE-CCE7B10F9EA5}"/>
              </a:ext>
            </a:extLst>
          </p:cNvPr>
          <p:cNvSpPr/>
          <p:nvPr/>
        </p:nvSpPr>
        <p:spPr>
          <a:xfrm>
            <a:off x="4168049" y="3655647"/>
            <a:ext cx="2776251" cy="40487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文字, 監視器, 電子用品, 顯示 的圖片&#10;&#10;自動產生的描述">
            <a:extLst>
              <a:ext uri="{FF2B5EF4-FFF2-40B4-BE49-F238E27FC236}">
                <a16:creationId xmlns:a16="http://schemas.microsoft.com/office/drawing/2014/main" id="{5C876200-984A-4C9C-AC18-FD341B400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94" y="2610996"/>
            <a:ext cx="1385863" cy="25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FB80C-7CB4-4F66-ADF8-37AAFA8C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The Button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D46C2-49E8-4204-BD99-A84627AD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 print command in the </a:t>
            </a:r>
            <a:r>
              <a:rPr lang="en-US" altLang="zh-TW" dirty="0" err="1"/>
              <a:t>rollButtonPressed</a:t>
            </a:r>
            <a:r>
              <a:rPr lang="en-US" altLang="zh-TW" dirty="0"/>
              <a:t> function and see the result.</a:t>
            </a:r>
            <a:endParaRPr lang="zh-TW" altLang="en-US" dirty="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87F36F3D-4FEE-4412-9F59-E17F0EC0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20" y="4024943"/>
            <a:ext cx="56102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66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23A0CC06-8ED6-44BC-A007-E107AED54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" r="36296"/>
          <a:stretch/>
        </p:blipFill>
        <p:spPr bwMode="auto"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423FDF-B9A3-4320-B95F-5F575EA5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Combined the two part we learned today and let button’s action to be the modification the two dices.</a:t>
            </a:r>
            <a:endParaRPr lang="zh-TW" altLang="en-US" sz="24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31104D-066A-4CF5-A43A-B086A69E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altLang="zh-TW" sz="3200"/>
              <a:t>Today’s Work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53124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066DDD-92D1-4463-8C99-7BDC90AB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058" y="1486015"/>
            <a:ext cx="5334000" cy="3056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Will We Make Today…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49F3C-2B4A-44F3-990B-1FB1A685A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3" r="2" b="21688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39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3D358-65AB-4728-A4C5-FD11D494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7514DC8-5B45-CDB5-6C68-53D60D6AA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15683"/>
              </p:ext>
            </p:extLst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35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5D911-BBF0-414D-AC92-C90214ED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the initial Project </a:t>
            </a:r>
            <a:r>
              <a:rPr lang="en-US" altLang="zh-TW" b="1" u="sng" dirty="0"/>
              <a:t>duckdice.zip </a:t>
            </a:r>
            <a:r>
              <a:rPr lang="en-US" altLang="zh-TW" dirty="0"/>
              <a:t>from E-learning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0A398-0BA0-4554-BA1A-C27CBB01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>
                <a:hlinkClick r:id="rId2"/>
              </a:rPr>
              <a:t>https://elearning.pu.edu.tw/learn/path/download.php?path=e1FE5NPfGWGOBkHoEY8EMROlxbpybBZA-qwG70Zzjj_0WfYIJ6--Aa67o5r-Lzxz</a:t>
            </a:r>
            <a:endParaRPr lang="en-US" altLang="zh-TW" dirty="0"/>
          </a:p>
          <a:p>
            <a:pPr algn="just"/>
            <a:r>
              <a:rPr lang="en-US" altLang="zh-TW" dirty="0"/>
              <a:t>This project  only  contains  the image set we will use in the lesson, so you can make it your own.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EDF4E-57BB-4219-A2AA-21BAA5B3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The Background Image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52BA6D-E247-491E-B13C-83952544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first thing is to grab an Image view to cover the entire area of the app and give our app a background image.</a:t>
            </a:r>
          </a:p>
          <a:p>
            <a:r>
              <a:rPr lang="en-US" altLang="zh-TW" dirty="0"/>
              <a:t>place an </a:t>
            </a:r>
            <a:r>
              <a:rPr lang="en-US" altLang="zh-TW" b="1" u="sng" dirty="0">
                <a:solidFill>
                  <a:srgbClr val="FF0000">
                    <a:alpha val="70000"/>
                  </a:srgbClr>
                </a:solidFill>
              </a:rPr>
              <a:t>image View </a:t>
            </a:r>
            <a:r>
              <a:rPr lang="en-US" altLang="zh-TW" dirty="0"/>
              <a:t>on the top right corner and we're going to drag the toggles so that it fills the entire screen.</a:t>
            </a:r>
          </a:p>
          <a:p>
            <a:r>
              <a:rPr lang="en-US" altLang="zh-TW" dirty="0"/>
              <a:t>Choose image called </a:t>
            </a:r>
            <a:r>
              <a:rPr lang="en-US" altLang="zh-TW" dirty="0">
                <a:solidFill>
                  <a:srgbClr val="FF0000">
                    <a:alpha val="70000"/>
                  </a:srgbClr>
                </a:solidFill>
              </a:rPr>
              <a:t>green background </a:t>
            </a:r>
            <a:r>
              <a:rPr lang="en-US" altLang="zh-TW" dirty="0"/>
              <a:t>by Attribute Inspector</a:t>
            </a:r>
          </a:p>
          <a:p>
            <a:r>
              <a:rPr lang="en-US" altLang="zh-TW" dirty="0"/>
              <a:t>Next page you can see the example.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84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0247C0-8D2E-4356-91CD-717A6202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1" y="559178"/>
            <a:ext cx="33432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D9D8B1-A5C0-4F11-92E5-E0791FA9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86" y="559178"/>
            <a:ext cx="334327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7F900B-5551-4033-8A3F-670C1BC94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715" y="559177"/>
            <a:ext cx="5292285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123A2F-23AC-43E5-8907-6D1507398924}"/>
              </a:ext>
            </a:extLst>
          </p:cNvPr>
          <p:cNvSpPr/>
          <p:nvPr/>
        </p:nvSpPr>
        <p:spPr>
          <a:xfrm>
            <a:off x="1725840" y="3958853"/>
            <a:ext cx="631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6B4730-249F-4B7D-84D9-3002463C68A5}"/>
              </a:ext>
            </a:extLst>
          </p:cNvPr>
          <p:cNvSpPr/>
          <p:nvPr/>
        </p:nvSpPr>
        <p:spPr>
          <a:xfrm>
            <a:off x="5112637" y="3958853"/>
            <a:ext cx="631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B595B5-3129-4C3D-95DD-CB9F8E4C39E4}"/>
              </a:ext>
            </a:extLst>
          </p:cNvPr>
          <p:cNvSpPr/>
          <p:nvPr/>
        </p:nvSpPr>
        <p:spPr>
          <a:xfrm>
            <a:off x="9229905" y="3958853"/>
            <a:ext cx="631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zh-TW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90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353BE-5A1F-40F5-817C-64A4D057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38539"/>
            <a:ext cx="10668000" cy="1524000"/>
          </a:xfrm>
        </p:spPr>
        <p:txBody>
          <a:bodyPr/>
          <a:lstStyle/>
          <a:p>
            <a:r>
              <a:rPr lang="en-US" altLang="zh-TW" dirty="0"/>
              <a:t>Change The Content Model of Image View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3FB45C-778B-44C8-A51B-5BED3D46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09" y="2047461"/>
            <a:ext cx="842838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87C33F-CFEB-469B-A0FC-9DFF66BCA2C4}"/>
              </a:ext>
            </a:extLst>
          </p:cNvPr>
          <p:cNvSpPr/>
          <p:nvPr/>
        </p:nvSpPr>
        <p:spPr>
          <a:xfrm>
            <a:off x="8030817" y="3538330"/>
            <a:ext cx="2279373" cy="2517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16D8BF-3BFA-4F7C-A9D9-33D81DEC2B7C}"/>
              </a:ext>
            </a:extLst>
          </p:cNvPr>
          <p:cNvSpPr/>
          <p:nvPr/>
        </p:nvSpPr>
        <p:spPr>
          <a:xfrm>
            <a:off x="3314156" y="3494949"/>
            <a:ext cx="724942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 to Scale to Fill</a:t>
            </a:r>
            <a:endParaRPr lang="zh-TW" alt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894877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885</Words>
  <Application>Microsoft Office PowerPoint</Application>
  <PresentationFormat>寬螢幕</PresentationFormat>
  <Paragraphs>77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sf pro text</vt:lpstr>
      <vt:lpstr>Arial</vt:lpstr>
      <vt:lpstr>Avenir Next LT Pro</vt:lpstr>
      <vt:lpstr>Avenir Next LT Pro Light</vt:lpstr>
      <vt:lpstr>Calibri</vt:lpstr>
      <vt:lpstr>Sitka Subheading</vt:lpstr>
      <vt:lpstr>PebbleVTI</vt:lpstr>
      <vt:lpstr>Swift Programming Basics</vt:lpstr>
      <vt:lpstr>How do we go from a display-only app  to  something that has user interaction</vt:lpstr>
      <vt:lpstr>User Interaction</vt:lpstr>
      <vt:lpstr>What Will We Make Today…</vt:lpstr>
      <vt:lpstr>Outline</vt:lpstr>
      <vt:lpstr>Download the initial Project duckdice.zip from E-learning</vt:lpstr>
      <vt:lpstr>Set The Background Image</vt:lpstr>
      <vt:lpstr>PowerPoint 簡報</vt:lpstr>
      <vt:lpstr>Change The Content Model of Image View</vt:lpstr>
      <vt:lpstr>Add The logo</vt:lpstr>
      <vt:lpstr>Add Two Dice Images and One Button</vt:lpstr>
      <vt:lpstr>How to Resort The Code?</vt:lpstr>
      <vt:lpstr>View Controller</vt:lpstr>
      <vt:lpstr>What is View Controller?</vt:lpstr>
      <vt:lpstr>Assistant Editor</vt:lpstr>
      <vt:lpstr>Editor Interface</vt:lpstr>
      <vt:lpstr>How to Use Assistant Editor</vt:lpstr>
      <vt:lpstr>Our First Program</vt:lpstr>
      <vt:lpstr>The Connection Between View and Control</vt:lpstr>
      <vt:lpstr>How Can We Know the Name of Objects? </vt:lpstr>
      <vt:lpstr>Delete The Connection</vt:lpstr>
      <vt:lpstr>Quickly Rename</vt:lpstr>
      <vt:lpstr>Observe The Connection </vt:lpstr>
      <vt:lpstr>viewDidLoad</vt:lpstr>
      <vt:lpstr>Dot Notation</vt:lpstr>
      <vt:lpstr>Change The Image When Loads Up</vt:lpstr>
      <vt:lpstr>Use The IB Action</vt:lpstr>
      <vt:lpstr>IB Action</vt:lpstr>
      <vt:lpstr>Action Properties</vt:lpstr>
      <vt:lpstr>Test The Button</vt:lpstr>
      <vt:lpstr>Today’s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Programming Basics</dc:title>
  <dc:creator>簡廷軒</dc:creator>
  <cp:lastModifiedBy>簡廷軒</cp:lastModifiedBy>
  <cp:revision>3</cp:revision>
  <dcterms:created xsi:type="dcterms:W3CDTF">2022-03-16T05:28:57Z</dcterms:created>
  <dcterms:modified xsi:type="dcterms:W3CDTF">2022-03-16T08:18:41Z</dcterms:modified>
</cp:coreProperties>
</file>