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3" r:id="rId4"/>
    <p:sldId id="274" r:id="rId5"/>
    <p:sldId id="275" r:id="rId6"/>
    <p:sldId id="276" r:id="rId7"/>
    <p:sldId id="259" r:id="rId8"/>
    <p:sldId id="257" r:id="rId9"/>
    <p:sldId id="258"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pieChart>
        <c:varyColors val="1"/>
        <c:ser>
          <c:idx val="0"/>
          <c:order val="0"/>
          <c:tx>
            <c:strRef>
              <c:f>Sheet1!$B$1</c:f>
              <c:strCache>
                <c:ptCount val="1"/>
                <c:pt idx="0">
                  <c:v>Total Energy Less Energy From Protein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Sheet1!$A$2:$A$4</c:f>
              <c:strCache>
                <c:ptCount val="3"/>
                <c:pt idx="0">
                  <c:v>Fat</c:v>
                </c:pt>
                <c:pt idx="1">
                  <c:v>Carbohydrate</c:v>
                </c:pt>
                <c:pt idx="2">
                  <c:v>Sugar</c:v>
                </c:pt>
              </c:strCache>
            </c:strRef>
          </c:cat>
          <c:val>
            <c:numRef>
              <c:f>Sheet1!$B$2:$B$4</c:f>
              <c:numCache>
                <c:formatCode>General</c:formatCode>
                <c:ptCount val="3"/>
                <c:pt idx="0">
                  <c:v>0.25568181818181818</c:v>
                </c:pt>
                <c:pt idx="1">
                  <c:v>0.71022727272727271</c:v>
                </c:pt>
                <c:pt idx="2">
                  <c:v>3.4090909090909088E-2</c:v>
                </c:pt>
              </c:numCache>
            </c:numRef>
          </c:val>
          <c:extLst>
            <c:ext xmlns:c16="http://schemas.microsoft.com/office/drawing/2014/chart" uri="{C3380CC4-5D6E-409C-BE32-E72D297353CC}">
              <c16:uniqueId val="{00000000-8ABA-4C8E-A4A6-FF208567134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6700-0381-4A7A-9104-7C70CBA81527}"/>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81FB2ECA-DA6F-43DC-BB57-CB242B110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2F2A5728-75DD-4D8F-A5B8-3BCEE78574F2}"/>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5" name="Footer Placeholder 4">
            <a:extLst>
              <a:ext uri="{FF2B5EF4-FFF2-40B4-BE49-F238E27FC236}">
                <a16:creationId xmlns:a16="http://schemas.microsoft.com/office/drawing/2014/main" id="{CA16B40F-3698-40BD-A934-7E307D356DDB}"/>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E74A74D7-F479-481A-967F-B03BE72F1404}"/>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108691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B19E-8526-4044-B0AD-AD0C9902E41E}"/>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8D951647-98DA-4F83-A41F-7D5A16F16720}"/>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0182E76-890F-4B14-9354-A7B1AD2A5875}"/>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5" name="Footer Placeholder 4">
            <a:extLst>
              <a:ext uri="{FF2B5EF4-FFF2-40B4-BE49-F238E27FC236}">
                <a16:creationId xmlns:a16="http://schemas.microsoft.com/office/drawing/2014/main" id="{C1E21CA0-4D20-4776-A706-26405E785801}"/>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9AD5F86-9CEF-4DA7-B4D3-2F3EB66B5875}"/>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17410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1C71B-003B-448E-95BB-6F415B69B17F}"/>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25082F31-7BEE-45DF-977D-08E268DC51D3}"/>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E0C2F9D-8B4A-425A-860D-A2DB0799DB87}"/>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5" name="Footer Placeholder 4">
            <a:extLst>
              <a:ext uri="{FF2B5EF4-FFF2-40B4-BE49-F238E27FC236}">
                <a16:creationId xmlns:a16="http://schemas.microsoft.com/office/drawing/2014/main" id="{D21CB154-8D4D-46D5-85B1-0450838EA69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A8B0256A-911D-4C2E-A69A-95DF74755BFB}"/>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209152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5F27-6CC6-4F39-AFAC-A0B0994CFE34}"/>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B9F51EE7-D68A-411E-B476-5036A4D9A6DD}"/>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4ECBE8E0-1BEA-493B-9994-3B786E0C3F9D}"/>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5" name="Footer Placeholder 4">
            <a:extLst>
              <a:ext uri="{FF2B5EF4-FFF2-40B4-BE49-F238E27FC236}">
                <a16:creationId xmlns:a16="http://schemas.microsoft.com/office/drawing/2014/main" id="{5E2AED08-7B94-49B3-8463-4FFB1273EAA8}"/>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9E264D5-35C0-4DC8-A1DA-6CAEACA72731}"/>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65947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4FB1-7AB3-44D1-A24E-FAFEEEC1618C}"/>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5DC3EA8B-1EFE-4D14-BE9B-3FD0655F0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4DA3962F-EACF-4488-A08F-9E38B5CB2685}"/>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5" name="Footer Placeholder 4">
            <a:extLst>
              <a:ext uri="{FF2B5EF4-FFF2-40B4-BE49-F238E27FC236}">
                <a16:creationId xmlns:a16="http://schemas.microsoft.com/office/drawing/2014/main" id="{8B14A450-EBD3-4E2F-BF5E-4E06BD1E0045}"/>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10B44E26-B86A-4B37-80DD-6D515AC44B8E}"/>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349726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D528-095C-4A6F-BE70-E05D283A83A7}"/>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51B2C201-13AF-4F81-928E-C3ABBA8B105D}"/>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3276B8E1-9969-4F08-B828-6AF0B89042A2}"/>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6406684-75D6-49B8-9EA3-E4474889F42F}"/>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6" name="Footer Placeholder 5">
            <a:extLst>
              <a:ext uri="{FF2B5EF4-FFF2-40B4-BE49-F238E27FC236}">
                <a16:creationId xmlns:a16="http://schemas.microsoft.com/office/drawing/2014/main" id="{5C1AC0DE-7C87-4085-8E76-E93FC53D1649}"/>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E46E1122-9F0E-494B-B256-0EAF801FA4E3}"/>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66732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022-E124-4B97-A8EF-2DD079C0E1EA}"/>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4B34B80-92B7-431D-870C-4CAF0D0342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A2F524FC-162E-40C1-9E03-7FBB0C00DD1E}"/>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EB7EC0E2-A2F1-4813-BBF3-7CD37BA14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14DCEA52-03C6-486B-9B5F-940508222386}"/>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2F4E56C9-606A-48F3-B13D-4316D41ADCC6}"/>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8" name="Footer Placeholder 7">
            <a:extLst>
              <a:ext uri="{FF2B5EF4-FFF2-40B4-BE49-F238E27FC236}">
                <a16:creationId xmlns:a16="http://schemas.microsoft.com/office/drawing/2014/main" id="{27ECD33B-E820-4653-B281-3D137433A89E}"/>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210815E6-4230-4053-882F-54A5D793B97F}"/>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64413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B306-B284-4DE2-8093-A4111B2CB087}"/>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F972949B-8D5D-44BD-9B0A-D92899A0D08E}"/>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4" name="Footer Placeholder 3">
            <a:extLst>
              <a:ext uri="{FF2B5EF4-FFF2-40B4-BE49-F238E27FC236}">
                <a16:creationId xmlns:a16="http://schemas.microsoft.com/office/drawing/2014/main" id="{0EE1966C-5D41-4AA9-9F40-E88422F28381}"/>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0C1D4DC2-E7ED-4F94-B8EF-DF30919F2551}"/>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60738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DA23F-E00F-4957-920E-6D1D67A95277}"/>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3" name="Footer Placeholder 2">
            <a:extLst>
              <a:ext uri="{FF2B5EF4-FFF2-40B4-BE49-F238E27FC236}">
                <a16:creationId xmlns:a16="http://schemas.microsoft.com/office/drawing/2014/main" id="{CAD640D9-8E15-4C44-9FB3-723C61D03793}"/>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87135E22-74CA-4328-BC50-ADFB27A9F2D5}"/>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225319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D79E-A5EE-4514-B15D-66DE7748B991}"/>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3FC3993C-C8AD-42AE-85E4-6C5FBE174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CB1C63F9-732F-48E6-8130-943FAE4F9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20AF8E4F-D30A-4FD6-8298-09CA104397E0}"/>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6" name="Footer Placeholder 5">
            <a:extLst>
              <a:ext uri="{FF2B5EF4-FFF2-40B4-BE49-F238E27FC236}">
                <a16:creationId xmlns:a16="http://schemas.microsoft.com/office/drawing/2014/main" id="{84934ACB-8018-4689-9B80-EC08D54E0D74}"/>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B2A33568-166C-4FEA-B491-86C69D278D7B}"/>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9874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5790-E97D-44A8-8AB8-F0194ED26123}"/>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E17714E7-CAF4-4848-B522-FBD72F383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EAE3FCF1-ECC1-43D4-95EF-5A5626894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13836F63-6F96-4CF5-BE27-BF180A588C03}"/>
              </a:ext>
            </a:extLst>
          </p:cNvPr>
          <p:cNvSpPr>
            <a:spLocks noGrp="1"/>
          </p:cNvSpPr>
          <p:nvPr>
            <p:ph type="dt" sz="half" idx="10"/>
          </p:nvPr>
        </p:nvSpPr>
        <p:spPr/>
        <p:txBody>
          <a:bodyPr/>
          <a:lstStyle/>
          <a:p>
            <a:fld id="{1732FEF0-AD84-4109-9409-CE3EF4FEFC9D}" type="datetimeFigureOut">
              <a:rPr lang="zh-TW" altLang="en-US" smtClean="0"/>
              <a:t>2020/10/3</a:t>
            </a:fld>
            <a:endParaRPr lang="zh-TW" altLang="en-US"/>
          </a:p>
        </p:txBody>
      </p:sp>
      <p:sp>
        <p:nvSpPr>
          <p:cNvPr id="6" name="Footer Placeholder 5">
            <a:extLst>
              <a:ext uri="{FF2B5EF4-FFF2-40B4-BE49-F238E27FC236}">
                <a16:creationId xmlns:a16="http://schemas.microsoft.com/office/drawing/2014/main" id="{3E1E6F2F-D011-4F5E-9764-ACF7A19326AE}"/>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3AFE5D5E-6FEC-4E66-9F4D-BC71FEC201C3}"/>
              </a:ext>
            </a:extLst>
          </p:cNvPr>
          <p:cNvSpPr>
            <a:spLocks noGrp="1"/>
          </p:cNvSpPr>
          <p:nvPr>
            <p:ph type="sldNum" sz="quarter" idx="12"/>
          </p:nvPr>
        </p:nvSpPr>
        <p:spPr/>
        <p:txBody>
          <a:body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97160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09E23-AF26-40A6-8A28-2E871E499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232B2505-779C-422A-BFBD-55E599F1B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BC1588B7-9EB5-491A-ACBC-9BD4C0F914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2FEF0-AD84-4109-9409-CE3EF4FEFC9D}" type="datetimeFigureOut">
              <a:rPr lang="zh-TW" altLang="en-US" smtClean="0"/>
              <a:t>2020/10/3</a:t>
            </a:fld>
            <a:endParaRPr lang="zh-TW" altLang="en-US"/>
          </a:p>
        </p:txBody>
      </p:sp>
      <p:sp>
        <p:nvSpPr>
          <p:cNvPr id="5" name="Footer Placeholder 4">
            <a:extLst>
              <a:ext uri="{FF2B5EF4-FFF2-40B4-BE49-F238E27FC236}">
                <a16:creationId xmlns:a16="http://schemas.microsoft.com/office/drawing/2014/main" id="{E5CE0B50-D9AF-428E-8337-BC9FB03D1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C16A4F22-DD1E-4E1F-A18E-CA2CAFA4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36F7B-BD20-46A9-8D22-AD56E61ED4C1}" type="slidenum">
              <a:rPr lang="zh-TW" altLang="en-US" smtClean="0"/>
              <a:t>‹#›</a:t>
            </a:fld>
            <a:endParaRPr lang="zh-TW" altLang="en-US"/>
          </a:p>
        </p:txBody>
      </p:sp>
    </p:spTree>
    <p:extLst>
      <p:ext uri="{BB962C8B-B14F-4D97-AF65-F5344CB8AC3E}">
        <p14:creationId xmlns:p14="http://schemas.microsoft.com/office/powerpoint/2010/main" val="3928803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07F0-BEF3-4167-9E12-F0022A094169}"/>
              </a:ext>
            </a:extLst>
          </p:cNvPr>
          <p:cNvSpPr>
            <a:spLocks noGrp="1"/>
          </p:cNvSpPr>
          <p:nvPr>
            <p:ph type="ctrTitle"/>
          </p:nvPr>
        </p:nvSpPr>
        <p:spPr/>
        <p:txBody>
          <a:bodyPr/>
          <a:lstStyle/>
          <a:p>
            <a:r>
              <a:rPr lang="en-US" altLang="zh-TW" dirty="0"/>
              <a:t>Summary of logics</a:t>
            </a:r>
            <a:endParaRPr lang="zh-TW" altLang="en-US" dirty="0"/>
          </a:p>
        </p:txBody>
      </p:sp>
      <p:sp>
        <p:nvSpPr>
          <p:cNvPr id="3" name="Subtitle 2">
            <a:extLst>
              <a:ext uri="{FF2B5EF4-FFF2-40B4-BE49-F238E27FC236}">
                <a16:creationId xmlns:a16="http://schemas.microsoft.com/office/drawing/2014/main" id="{26EDA02A-8B0C-4232-B205-F1690BF647C0}"/>
              </a:ext>
            </a:extLst>
          </p:cNvPr>
          <p:cNvSpPr>
            <a:spLocks noGrp="1"/>
          </p:cNvSpPr>
          <p:nvPr>
            <p:ph type="subTitle" idx="1"/>
          </p:nvPr>
        </p:nvSpPr>
        <p:spPr/>
        <p:txBody>
          <a:bodyPr/>
          <a:lstStyle/>
          <a:p>
            <a:r>
              <a:rPr lang="en-US" altLang="zh-TW" dirty="0"/>
              <a:t>Team Legacy</a:t>
            </a:r>
          </a:p>
          <a:p>
            <a:r>
              <a:rPr lang="en-US" altLang="zh-TW" dirty="0"/>
              <a:t>04.October.2020</a:t>
            </a:r>
            <a:endParaRPr lang="zh-TW" altLang="en-US" dirty="0"/>
          </a:p>
        </p:txBody>
      </p:sp>
    </p:spTree>
    <p:extLst>
      <p:ext uri="{BB962C8B-B14F-4D97-AF65-F5344CB8AC3E}">
        <p14:creationId xmlns:p14="http://schemas.microsoft.com/office/powerpoint/2010/main" val="311578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81F5-AA13-436C-B49F-C2DF35CC7725}"/>
              </a:ext>
            </a:extLst>
          </p:cNvPr>
          <p:cNvSpPr>
            <a:spLocks noGrp="1"/>
          </p:cNvSpPr>
          <p:nvPr>
            <p:ph type="title"/>
          </p:nvPr>
        </p:nvSpPr>
        <p:spPr/>
        <p:txBody>
          <a:bodyPr/>
          <a:lstStyle/>
          <a:p>
            <a:r>
              <a:rPr lang="en-US" altLang="zh-TW" dirty="0"/>
              <a:t>Nutrition – what to eat</a:t>
            </a:r>
            <a:endParaRPr lang="zh-TW" altLang="en-US" dirty="0"/>
          </a:p>
        </p:txBody>
      </p:sp>
      <p:sp>
        <p:nvSpPr>
          <p:cNvPr id="3" name="Content Placeholder 2">
            <a:extLst>
              <a:ext uri="{FF2B5EF4-FFF2-40B4-BE49-F238E27FC236}">
                <a16:creationId xmlns:a16="http://schemas.microsoft.com/office/drawing/2014/main" id="{A6B9F0CD-7459-4977-BA2F-CB8C9D2F564C}"/>
              </a:ext>
            </a:extLst>
          </p:cNvPr>
          <p:cNvSpPr>
            <a:spLocks noGrp="1"/>
          </p:cNvSpPr>
          <p:nvPr>
            <p:ph idx="1"/>
          </p:nvPr>
        </p:nvSpPr>
        <p:spPr>
          <a:xfrm>
            <a:off x="838200" y="1825625"/>
            <a:ext cx="10515600" cy="2914155"/>
          </a:xfrm>
        </p:spPr>
        <p:txBody>
          <a:bodyPr>
            <a:normAutofit/>
          </a:bodyPr>
          <a:lstStyle/>
          <a:p>
            <a:r>
              <a:rPr lang="en-US" altLang="zh-TW" b="1" dirty="0"/>
              <a:t>Protein</a:t>
            </a:r>
          </a:p>
          <a:p>
            <a:endParaRPr lang="en-US" altLang="zh-TW" b="1" dirty="0"/>
          </a:p>
          <a:p>
            <a:r>
              <a:rPr lang="en-US" altLang="zh-TW" dirty="0"/>
              <a:t>Minimum protein intake per day is 0.83 g/</a:t>
            </a:r>
            <a:r>
              <a:rPr lang="en-US" altLang="zh-TW" dirty="0" err="1"/>
              <a:t>kg</a:t>
            </a:r>
            <a:r>
              <a:rPr lang="en-US" altLang="zh-TW" sz="1500" dirty="0" err="1"/>
              <a:t>human</a:t>
            </a:r>
            <a:r>
              <a:rPr lang="en-US" altLang="zh-TW" sz="1500" dirty="0"/>
              <a:t> weight</a:t>
            </a:r>
            <a:endParaRPr lang="en-US" altLang="zh-TW" dirty="0"/>
          </a:p>
          <a:p>
            <a:endParaRPr lang="en-US" altLang="zh-TW" dirty="0"/>
          </a:p>
          <a:p>
            <a:r>
              <a:rPr lang="en-US" altLang="zh-TW" dirty="0"/>
              <a:t>Suggested protein intake 1.2-2.0 g/</a:t>
            </a:r>
            <a:r>
              <a:rPr lang="en-US" altLang="zh-TW" dirty="0" err="1"/>
              <a:t>kg</a:t>
            </a:r>
            <a:r>
              <a:rPr lang="en-US" altLang="zh-TW" sz="1500" dirty="0" err="1"/>
              <a:t>human</a:t>
            </a:r>
            <a:r>
              <a:rPr lang="en-US" altLang="zh-TW" sz="1500" dirty="0"/>
              <a:t> weight</a:t>
            </a:r>
          </a:p>
        </p:txBody>
      </p:sp>
      <p:sp>
        <p:nvSpPr>
          <p:cNvPr id="4" name="TextBox 3">
            <a:extLst>
              <a:ext uri="{FF2B5EF4-FFF2-40B4-BE49-F238E27FC236}">
                <a16:creationId xmlns:a16="http://schemas.microsoft.com/office/drawing/2014/main" id="{464D9367-B1EE-4E42-8714-06DCA199B6BE}"/>
              </a:ext>
            </a:extLst>
          </p:cNvPr>
          <p:cNvSpPr txBox="1"/>
          <p:nvPr/>
        </p:nvSpPr>
        <p:spPr>
          <a:xfrm>
            <a:off x="7038364" y="3305889"/>
            <a:ext cx="3946914" cy="246221"/>
          </a:xfrm>
          <a:prstGeom prst="rect">
            <a:avLst/>
          </a:prstGeom>
          <a:noFill/>
        </p:spPr>
        <p:txBody>
          <a:bodyPr wrap="none" rtlCol="0">
            <a:spAutoFit/>
          </a:bodyPr>
          <a:lstStyle/>
          <a:p>
            <a:r>
              <a:rPr lang="en-US" altLang="zh-TW" sz="1000" dirty="0"/>
              <a:t>“Protein and Amino Acid Requirements in Human Nutrition” WHO, 2002</a:t>
            </a:r>
            <a:endParaRPr lang="zh-TW" altLang="en-US" sz="1000" dirty="0"/>
          </a:p>
        </p:txBody>
      </p:sp>
      <p:sp>
        <p:nvSpPr>
          <p:cNvPr id="5" name="TextBox 4">
            <a:extLst>
              <a:ext uri="{FF2B5EF4-FFF2-40B4-BE49-F238E27FC236}">
                <a16:creationId xmlns:a16="http://schemas.microsoft.com/office/drawing/2014/main" id="{68F28C4C-DE70-424C-A3EF-0919A1C0AE18}"/>
              </a:ext>
            </a:extLst>
          </p:cNvPr>
          <p:cNvSpPr txBox="1"/>
          <p:nvPr/>
        </p:nvSpPr>
        <p:spPr>
          <a:xfrm>
            <a:off x="7038364" y="4302395"/>
            <a:ext cx="2101857" cy="246221"/>
          </a:xfrm>
          <a:prstGeom prst="rect">
            <a:avLst/>
          </a:prstGeom>
          <a:noFill/>
        </p:spPr>
        <p:txBody>
          <a:bodyPr wrap="none" rtlCol="0">
            <a:spAutoFit/>
          </a:bodyPr>
          <a:lstStyle/>
          <a:p>
            <a:r>
              <a:rPr lang="en-US" altLang="zh-TW" sz="1000" dirty="0"/>
              <a:t>American College of Sports Medicine</a:t>
            </a:r>
            <a:endParaRPr lang="zh-TW" altLang="en-US" sz="1000" dirty="0"/>
          </a:p>
        </p:txBody>
      </p:sp>
      <p:sp>
        <p:nvSpPr>
          <p:cNvPr id="6" name="TextBox 5">
            <a:extLst>
              <a:ext uri="{FF2B5EF4-FFF2-40B4-BE49-F238E27FC236}">
                <a16:creationId xmlns:a16="http://schemas.microsoft.com/office/drawing/2014/main" id="{30F8A98F-AACD-469E-8B51-8DC2A227BFEA}"/>
              </a:ext>
            </a:extLst>
          </p:cNvPr>
          <p:cNvSpPr txBox="1"/>
          <p:nvPr/>
        </p:nvSpPr>
        <p:spPr>
          <a:xfrm>
            <a:off x="838200" y="5298901"/>
            <a:ext cx="10814564" cy="830997"/>
          </a:xfrm>
          <a:prstGeom prst="rect">
            <a:avLst/>
          </a:prstGeom>
          <a:noFill/>
        </p:spPr>
        <p:txBody>
          <a:bodyPr wrap="none" rtlCol="0">
            <a:spAutoFit/>
          </a:bodyPr>
          <a:lstStyle/>
          <a:p>
            <a:r>
              <a:rPr lang="en-US" altLang="zh-TW" sz="2400" dirty="0"/>
              <a:t>We therefore propose astronaut to have 1.2g/kg of protein if no exercises on the day </a:t>
            </a:r>
          </a:p>
          <a:p>
            <a:r>
              <a:rPr lang="en-US" altLang="zh-TW" sz="2400" dirty="0"/>
              <a:t>and 1.6g/kg of protein if exercised on the day</a:t>
            </a:r>
            <a:endParaRPr lang="zh-TW" altLang="en-US" sz="2400" dirty="0"/>
          </a:p>
        </p:txBody>
      </p:sp>
    </p:spTree>
    <p:extLst>
      <p:ext uri="{BB962C8B-B14F-4D97-AF65-F5344CB8AC3E}">
        <p14:creationId xmlns:p14="http://schemas.microsoft.com/office/powerpoint/2010/main" val="330020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136A-6BDD-4473-91E7-122B868B1180}"/>
              </a:ext>
            </a:extLst>
          </p:cNvPr>
          <p:cNvSpPr>
            <a:spLocks noGrp="1"/>
          </p:cNvSpPr>
          <p:nvPr>
            <p:ph type="title"/>
          </p:nvPr>
        </p:nvSpPr>
        <p:spPr/>
        <p:txBody>
          <a:bodyPr/>
          <a:lstStyle/>
          <a:p>
            <a:r>
              <a:rPr lang="en-US" altLang="zh-TW" dirty="0"/>
              <a:t>Nutrition – what to eat</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03CCFC-AC9A-4B93-AD88-7FB466BEC150}"/>
                  </a:ext>
                </a:extLst>
              </p:cNvPr>
              <p:cNvSpPr>
                <a:spLocks noGrp="1"/>
              </p:cNvSpPr>
              <p:nvPr>
                <p:ph idx="1"/>
              </p:nvPr>
            </p:nvSpPr>
            <p:spPr/>
            <p:txBody>
              <a:bodyPr/>
              <a:lstStyle/>
              <a:p>
                <a:r>
                  <a:rPr lang="en-US" altLang="zh-TW" b="1" dirty="0"/>
                  <a:t>Fat</a:t>
                </a:r>
              </a:p>
              <a:p>
                <a:r>
                  <a:rPr lang="en-US" altLang="zh-TW" dirty="0"/>
                  <a:t>It is suggested to have greater than 15% but less than 30% of fat of total Calories intake per day</a:t>
                </a:r>
              </a:p>
              <a:p>
                <a:pPr marL="457200" lvl="1"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15%</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𝐸𝑛𝑒𝑟𝑔</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𝑦</m:t>
                          </m:r>
                        </m:e>
                        <m:sub>
                          <m:r>
                            <a:rPr lang="en-US" altLang="zh-TW" b="0" i="1" smtClean="0">
                              <a:latin typeface="Cambria Math" panose="02040503050406030204" pitchFamily="18" charset="0"/>
                              <a:ea typeface="Cambria Math" panose="02040503050406030204" pitchFamily="18" charset="0"/>
                            </a:rPr>
                            <m:t>𝑡𝑜𝑡𝑎𝑙</m:t>
                          </m:r>
                        </m:sub>
                      </m:sSub>
                      <m:r>
                        <a:rPr lang="en-US" altLang="zh-TW" i="1">
                          <a:latin typeface="Cambria Math" panose="02040503050406030204" pitchFamily="18" charset="0"/>
                        </a:rPr>
                        <m:t>&lt;</m:t>
                      </m:r>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𝑓𝑎𝑡</m:t>
                          </m:r>
                        </m:sub>
                      </m:sSub>
                      <m:r>
                        <a:rPr lang="en-US" altLang="zh-TW" b="0" i="1" smtClean="0">
                          <a:latin typeface="Cambria Math" panose="02040503050406030204" pitchFamily="18" charset="0"/>
                        </a:rPr>
                        <m:t>&lt;30%</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𝐸𝑛𝑒𝑟𝑔</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𝑦</m:t>
                          </m:r>
                        </m:e>
                        <m:sub>
                          <m:r>
                            <a:rPr lang="en-US" altLang="zh-TW" b="0" i="1" smtClean="0">
                              <a:latin typeface="Cambria Math" panose="02040503050406030204" pitchFamily="18" charset="0"/>
                              <a:ea typeface="Cambria Math" panose="02040503050406030204" pitchFamily="18" charset="0"/>
                            </a:rPr>
                            <m:t>𝑡𝑜𝑡𝑎𝑙</m:t>
                          </m:r>
                        </m:sub>
                      </m:sSub>
                    </m:oMath>
                  </m:oMathPara>
                </a14:m>
                <a:endParaRPr lang="en-US" altLang="zh-TW" dirty="0"/>
              </a:p>
              <a:p>
                <a:r>
                  <a:rPr lang="en-US" altLang="zh-TW" dirty="0"/>
                  <a:t>It is suggested to have less than 10% of saturated fat of total Calories intake per day</a:t>
                </a:r>
              </a:p>
              <a:p>
                <a:pPr marL="457200" lvl="1"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𝑠𝑎𝑡𝑢𝑟𝑎𝑡𝑒𝑑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𝑓𝑎𝑡</m:t>
                          </m:r>
                        </m:sub>
                      </m:sSub>
                      <m:r>
                        <a:rPr lang="en-US" altLang="zh-TW" b="0" i="1" smtClean="0">
                          <a:latin typeface="Cambria Math" panose="02040503050406030204" pitchFamily="18" charset="0"/>
                        </a:rPr>
                        <m:t>&lt;</m:t>
                      </m:r>
                      <m:r>
                        <a:rPr lang="en-US" altLang="zh-TW" b="0" i="1" smtClean="0">
                          <a:latin typeface="Cambria Math" panose="02040503050406030204" pitchFamily="18" charset="0"/>
                        </a:rPr>
                        <m:t>10</m:t>
                      </m:r>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𝐸𝑛𝑒𝑟𝑔</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𝑦</m:t>
                          </m:r>
                        </m:e>
                        <m:sub>
                          <m:r>
                            <a:rPr lang="en-US" altLang="zh-TW" b="0" i="1" smtClean="0">
                              <a:latin typeface="Cambria Math" panose="02040503050406030204" pitchFamily="18" charset="0"/>
                              <a:ea typeface="Cambria Math" panose="02040503050406030204" pitchFamily="18" charset="0"/>
                            </a:rPr>
                            <m:t>𝑡𝑜𝑡𝑎𝑙</m:t>
                          </m:r>
                        </m:sub>
                      </m:sSub>
                    </m:oMath>
                  </m:oMathPara>
                </a14:m>
                <a:endParaRPr lang="zh-TW" altLang="en-US" dirty="0"/>
              </a:p>
            </p:txBody>
          </p:sp>
        </mc:Choice>
        <mc:Fallback>
          <p:sp>
            <p:nvSpPr>
              <p:cNvPr id="3" name="Content Placeholder 2">
                <a:extLst>
                  <a:ext uri="{FF2B5EF4-FFF2-40B4-BE49-F238E27FC236}">
                    <a16:creationId xmlns:a16="http://schemas.microsoft.com/office/drawing/2014/main" id="{1A03CCFC-AC9A-4B93-AD88-7FB466BEC150}"/>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zh-TW" altLang="en-US">
                    <a:noFill/>
                  </a:rPr>
                  <a:t> </a:t>
                </a:r>
              </a:p>
            </p:txBody>
          </p:sp>
        </mc:Fallback>
      </mc:AlternateContent>
      <p:sp>
        <p:nvSpPr>
          <p:cNvPr id="4" name="TextBox 3">
            <a:extLst>
              <a:ext uri="{FF2B5EF4-FFF2-40B4-BE49-F238E27FC236}">
                <a16:creationId xmlns:a16="http://schemas.microsoft.com/office/drawing/2014/main" id="{3FB15172-10A8-44CA-9501-7DB8FD19F93D}"/>
              </a:ext>
            </a:extLst>
          </p:cNvPr>
          <p:cNvSpPr txBox="1"/>
          <p:nvPr/>
        </p:nvSpPr>
        <p:spPr>
          <a:xfrm>
            <a:off x="9303391" y="4960560"/>
            <a:ext cx="1555234" cy="246221"/>
          </a:xfrm>
          <a:prstGeom prst="rect">
            <a:avLst/>
          </a:prstGeom>
          <a:noFill/>
        </p:spPr>
        <p:txBody>
          <a:bodyPr wrap="none" rtlCol="0">
            <a:spAutoFit/>
          </a:bodyPr>
          <a:lstStyle/>
          <a:p>
            <a:r>
              <a:rPr lang="en-GB" altLang="zh-TW" sz="1000" dirty="0"/>
              <a:t>“Healthy diet” WHO, 2018</a:t>
            </a:r>
            <a:endParaRPr lang="zh-TW" altLang="en-US" sz="1000" dirty="0"/>
          </a:p>
        </p:txBody>
      </p:sp>
    </p:spTree>
    <p:extLst>
      <p:ext uri="{BB962C8B-B14F-4D97-AF65-F5344CB8AC3E}">
        <p14:creationId xmlns:p14="http://schemas.microsoft.com/office/powerpoint/2010/main" val="18214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31B2-769C-42E6-9F4A-FE67579346AD}"/>
              </a:ext>
            </a:extLst>
          </p:cNvPr>
          <p:cNvSpPr>
            <a:spLocks noGrp="1"/>
          </p:cNvSpPr>
          <p:nvPr>
            <p:ph type="title"/>
          </p:nvPr>
        </p:nvSpPr>
        <p:spPr/>
        <p:txBody>
          <a:bodyPr/>
          <a:lstStyle/>
          <a:p>
            <a:r>
              <a:rPr lang="en-US" altLang="zh-TW" dirty="0"/>
              <a:t>Nutrition – what to eat</a:t>
            </a:r>
            <a:endParaRPr lang="zh-TW" altLang="en-US" dirty="0"/>
          </a:p>
        </p:txBody>
      </p:sp>
      <p:sp>
        <p:nvSpPr>
          <p:cNvPr id="3" name="Content Placeholder 2">
            <a:extLst>
              <a:ext uri="{FF2B5EF4-FFF2-40B4-BE49-F238E27FC236}">
                <a16:creationId xmlns:a16="http://schemas.microsoft.com/office/drawing/2014/main" id="{286055E5-7665-48A2-AE05-4EC7DE2A3E8C}"/>
              </a:ext>
            </a:extLst>
          </p:cNvPr>
          <p:cNvSpPr>
            <a:spLocks noGrp="1"/>
          </p:cNvSpPr>
          <p:nvPr>
            <p:ph idx="1"/>
          </p:nvPr>
        </p:nvSpPr>
        <p:spPr/>
        <p:txBody>
          <a:bodyPr/>
          <a:lstStyle/>
          <a:p>
            <a:r>
              <a:rPr lang="en-US" altLang="zh-TW" b="1" dirty="0"/>
              <a:t>Carbohydrates</a:t>
            </a:r>
          </a:p>
          <a:p>
            <a:r>
              <a:rPr lang="en-US" altLang="zh-TW" dirty="0"/>
              <a:t>It is suggested to have between 50-75% of </a:t>
            </a:r>
            <a:r>
              <a:rPr lang="en-US" altLang="zh-TW" dirty="0" err="1"/>
              <a:t>carbonhydrates</a:t>
            </a:r>
            <a:r>
              <a:rPr lang="en-US" altLang="zh-TW" dirty="0"/>
              <a:t> of total Calories intake per day</a:t>
            </a:r>
          </a:p>
          <a:p>
            <a:endParaRPr lang="en-US" altLang="zh-TW" dirty="0"/>
          </a:p>
          <a:p>
            <a:r>
              <a:rPr lang="en-US" altLang="zh-TW" b="1" dirty="0"/>
              <a:t>Sugar</a:t>
            </a:r>
          </a:p>
          <a:p>
            <a:r>
              <a:rPr lang="en-US" altLang="zh-TW" dirty="0"/>
              <a:t>It is suggested to eat less than 5% of sugar of total Calories intake per day</a:t>
            </a:r>
          </a:p>
        </p:txBody>
      </p:sp>
      <p:sp>
        <p:nvSpPr>
          <p:cNvPr id="4" name="TextBox 3">
            <a:extLst>
              <a:ext uri="{FF2B5EF4-FFF2-40B4-BE49-F238E27FC236}">
                <a16:creationId xmlns:a16="http://schemas.microsoft.com/office/drawing/2014/main" id="{E4ED39EA-930C-4550-B231-12386F121983}"/>
              </a:ext>
            </a:extLst>
          </p:cNvPr>
          <p:cNvSpPr txBox="1"/>
          <p:nvPr/>
        </p:nvSpPr>
        <p:spPr>
          <a:xfrm>
            <a:off x="6096000" y="3182779"/>
            <a:ext cx="4580100" cy="246221"/>
          </a:xfrm>
          <a:prstGeom prst="rect">
            <a:avLst/>
          </a:prstGeom>
          <a:noFill/>
        </p:spPr>
        <p:txBody>
          <a:bodyPr wrap="none" rtlCol="0">
            <a:spAutoFit/>
          </a:bodyPr>
          <a:lstStyle/>
          <a:p>
            <a:r>
              <a:rPr lang="en-US" altLang="zh-TW" sz="1000" dirty="0"/>
              <a:t>FAO/WHO Scientific Update on carbohydrates in human nutrition: conclusions. 2007</a:t>
            </a:r>
            <a:endParaRPr lang="zh-TW" altLang="en-US" sz="1000" dirty="0"/>
          </a:p>
        </p:txBody>
      </p:sp>
      <p:sp>
        <p:nvSpPr>
          <p:cNvPr id="5" name="TextBox 4">
            <a:extLst>
              <a:ext uri="{FF2B5EF4-FFF2-40B4-BE49-F238E27FC236}">
                <a16:creationId xmlns:a16="http://schemas.microsoft.com/office/drawing/2014/main" id="{349B33D3-ADE4-4FF2-A2F1-91AD9E6320FE}"/>
              </a:ext>
            </a:extLst>
          </p:cNvPr>
          <p:cNvSpPr txBox="1"/>
          <p:nvPr/>
        </p:nvSpPr>
        <p:spPr>
          <a:xfrm>
            <a:off x="9303391" y="4960560"/>
            <a:ext cx="1555234" cy="246221"/>
          </a:xfrm>
          <a:prstGeom prst="rect">
            <a:avLst/>
          </a:prstGeom>
          <a:noFill/>
        </p:spPr>
        <p:txBody>
          <a:bodyPr wrap="none" rtlCol="0">
            <a:spAutoFit/>
          </a:bodyPr>
          <a:lstStyle/>
          <a:p>
            <a:r>
              <a:rPr lang="en-GB" altLang="zh-TW" sz="1000" dirty="0"/>
              <a:t>“Healthy diet” WHO, 2018</a:t>
            </a:r>
            <a:endParaRPr lang="zh-TW" altLang="en-US" sz="1000" dirty="0"/>
          </a:p>
        </p:txBody>
      </p:sp>
    </p:spTree>
    <p:extLst>
      <p:ext uri="{BB962C8B-B14F-4D97-AF65-F5344CB8AC3E}">
        <p14:creationId xmlns:p14="http://schemas.microsoft.com/office/powerpoint/2010/main" val="31184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7D07-37D7-4099-BD09-F24B0DAAA7FA}"/>
              </a:ext>
            </a:extLst>
          </p:cNvPr>
          <p:cNvSpPr>
            <a:spLocks noGrp="1"/>
          </p:cNvSpPr>
          <p:nvPr>
            <p:ph type="title"/>
          </p:nvPr>
        </p:nvSpPr>
        <p:spPr/>
        <p:txBody>
          <a:bodyPr/>
          <a:lstStyle/>
          <a:p>
            <a:r>
              <a:rPr lang="en-US" altLang="zh-TW" dirty="0"/>
              <a:t>Nutrition – what to eat</a:t>
            </a:r>
            <a:endParaRPr lang="zh-TW" altLang="en-US" dirty="0"/>
          </a:p>
        </p:txBody>
      </p:sp>
      <p:sp>
        <p:nvSpPr>
          <p:cNvPr id="4" name="TextBox 3">
            <a:extLst>
              <a:ext uri="{FF2B5EF4-FFF2-40B4-BE49-F238E27FC236}">
                <a16:creationId xmlns:a16="http://schemas.microsoft.com/office/drawing/2014/main" id="{F655C3E9-3499-4621-80DD-43E51981565C}"/>
              </a:ext>
            </a:extLst>
          </p:cNvPr>
          <p:cNvSpPr txBox="1"/>
          <p:nvPr/>
        </p:nvSpPr>
        <p:spPr>
          <a:xfrm>
            <a:off x="838200" y="1999392"/>
            <a:ext cx="6828088" cy="4247317"/>
          </a:xfrm>
          <a:prstGeom prst="rect">
            <a:avLst/>
          </a:prstGeom>
          <a:noFill/>
        </p:spPr>
        <p:txBody>
          <a:bodyPr wrap="none" rtlCol="0">
            <a:spAutoFit/>
          </a:bodyPr>
          <a:lstStyle/>
          <a:p>
            <a:r>
              <a:rPr lang="en-US" altLang="zh-TW" dirty="0"/>
              <a:t>The suggested guidance priorities protein intake, making sure</a:t>
            </a:r>
          </a:p>
          <a:p>
            <a:r>
              <a:rPr lang="en-US" altLang="zh-TW" dirty="0"/>
              <a:t>astronaut keeps muscle strength</a:t>
            </a:r>
          </a:p>
          <a:p>
            <a:endParaRPr lang="en-US" altLang="zh-TW" dirty="0"/>
          </a:p>
          <a:p>
            <a:r>
              <a:rPr lang="en-US" altLang="zh-TW" dirty="0"/>
              <a:t>We therefore propose astronaut to have (22.5/88) of remaining energy</a:t>
            </a:r>
          </a:p>
          <a:p>
            <a:r>
              <a:rPr lang="en-US" altLang="zh-TW" dirty="0"/>
              <a:t>of fat.</a:t>
            </a:r>
          </a:p>
          <a:p>
            <a:endParaRPr lang="en-US" altLang="zh-TW" b="0" dirty="0"/>
          </a:p>
          <a:p>
            <a:endParaRPr lang="en-US" altLang="zh-TW" dirty="0"/>
          </a:p>
          <a:p>
            <a:r>
              <a:rPr lang="en-US" altLang="zh-TW" dirty="0"/>
              <a:t>In which are saturated:</a:t>
            </a:r>
          </a:p>
          <a:p>
            <a:endParaRPr lang="en-US" altLang="zh-TW" dirty="0"/>
          </a:p>
          <a:p>
            <a:endParaRPr lang="en-US" altLang="zh-TW" dirty="0"/>
          </a:p>
          <a:p>
            <a:r>
              <a:rPr lang="en-US" altLang="zh-TW" dirty="0"/>
              <a:t>Carbohydrates:</a:t>
            </a:r>
          </a:p>
          <a:p>
            <a:endParaRPr lang="en-US" altLang="zh-TW" dirty="0"/>
          </a:p>
          <a:p>
            <a:endParaRPr lang="en-US" altLang="zh-TW" dirty="0"/>
          </a:p>
          <a:p>
            <a:r>
              <a:rPr lang="en-US" altLang="zh-TW" dirty="0"/>
              <a:t>Sugar:</a:t>
            </a:r>
          </a:p>
          <a:p>
            <a:endParaRPr lang="en-US" altLang="zh-TW" b="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74B28EA-541E-46FB-A336-5690EC629E10}"/>
                  </a:ext>
                </a:extLst>
              </p:cNvPr>
              <p:cNvSpPr txBox="1"/>
              <p:nvPr/>
            </p:nvSpPr>
            <p:spPr>
              <a:xfrm>
                <a:off x="1493240" y="3251073"/>
                <a:ext cx="5376022" cy="61831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𝑓𝑎𝑡</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22.5</m:t>
                          </m:r>
                        </m:num>
                        <m:den>
                          <m:r>
                            <a:rPr lang="en-US" altLang="zh-TW" b="0" i="1" smtClean="0">
                              <a:latin typeface="Cambria Math" panose="02040503050406030204" pitchFamily="18" charset="0"/>
                            </a:rPr>
                            <m:t>88</m:t>
                          </m:r>
                        </m:den>
                      </m:f>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𝑡𝑜𝑡𝑎𝑙</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𝑝𝑟𝑜𝑡𝑒𝑖𝑛</m:t>
                              </m:r>
                            </m:sub>
                          </m:sSub>
                        </m:e>
                      </m:d>
                    </m:oMath>
                  </m:oMathPara>
                </a14:m>
                <a:endParaRPr lang="zh-TW" altLang="en-US" dirty="0"/>
              </a:p>
            </p:txBody>
          </p:sp>
        </mc:Choice>
        <mc:Fallback>
          <p:sp>
            <p:nvSpPr>
              <p:cNvPr id="5" name="TextBox 4">
                <a:extLst>
                  <a:ext uri="{FF2B5EF4-FFF2-40B4-BE49-F238E27FC236}">
                    <a16:creationId xmlns:a16="http://schemas.microsoft.com/office/drawing/2014/main" id="{974B28EA-541E-46FB-A336-5690EC629E10}"/>
                  </a:ext>
                </a:extLst>
              </p:cNvPr>
              <p:cNvSpPr txBox="1">
                <a:spLocks noRot="1" noChangeAspect="1" noMove="1" noResize="1" noEditPoints="1" noAdjustHandles="1" noChangeArrowheads="1" noChangeShapeType="1" noTextEdit="1"/>
              </p:cNvSpPr>
              <p:nvPr/>
            </p:nvSpPr>
            <p:spPr>
              <a:xfrm>
                <a:off x="1493240" y="3251073"/>
                <a:ext cx="5376022" cy="618311"/>
              </a:xfrm>
              <a:prstGeom prst="rect">
                <a:avLst/>
              </a:prstGeom>
              <a:blipFill>
                <a:blip r:embed="rId2"/>
                <a:stretch>
                  <a:fillRect/>
                </a:stretch>
              </a:blipFill>
            </p:spPr>
            <p:txBody>
              <a:bodyPr/>
              <a:lstStyle/>
              <a:p>
                <a:r>
                  <a:rPr lang="zh-TW" altLang="en-US">
                    <a:noFill/>
                  </a:rPr>
                  <a:t> </a:t>
                </a:r>
              </a:p>
            </p:txBody>
          </p:sp>
        </mc:Fallback>
      </mc:AlternateContent>
      <p:graphicFrame>
        <p:nvGraphicFramePr>
          <p:cNvPr id="8" name="Chart 7">
            <a:extLst>
              <a:ext uri="{FF2B5EF4-FFF2-40B4-BE49-F238E27FC236}">
                <a16:creationId xmlns:a16="http://schemas.microsoft.com/office/drawing/2014/main" id="{69FFED0D-6156-4698-9EEE-FCB9CA679986}"/>
              </a:ext>
            </a:extLst>
          </p:cNvPr>
          <p:cNvGraphicFramePr/>
          <p:nvPr>
            <p:extLst>
              <p:ext uri="{D42A27DB-BD31-4B8C-83A1-F6EECF244321}">
                <p14:modId xmlns:p14="http://schemas.microsoft.com/office/powerpoint/2010/main" val="730965105"/>
              </p:ext>
            </p:extLst>
          </p:nvPr>
        </p:nvGraphicFramePr>
        <p:xfrm>
          <a:off x="6869262" y="2507627"/>
          <a:ext cx="5503782" cy="373908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6E61995-EED8-43D4-8458-F53AC759B558}"/>
                  </a:ext>
                </a:extLst>
              </p:cNvPr>
              <p:cNvSpPr txBox="1"/>
              <p:nvPr/>
            </p:nvSpPr>
            <p:spPr>
              <a:xfrm>
                <a:off x="1192656" y="4160385"/>
                <a:ext cx="6119175" cy="61831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𝑠𝑎𝑡𝑢𝑟𝑎𝑡𝑒𝑑</m:t>
                          </m:r>
                          <m:r>
                            <a:rPr lang="en-US" altLang="zh-TW" b="0" i="1" smtClean="0">
                              <a:latin typeface="Cambria Math" panose="02040503050406030204" pitchFamily="18" charset="0"/>
                            </a:rPr>
                            <m:t>_</m:t>
                          </m:r>
                          <m:r>
                            <a:rPr lang="en-US" altLang="zh-TW" b="0" i="1" smtClean="0">
                              <a:latin typeface="Cambria Math" panose="02040503050406030204" pitchFamily="18" charset="0"/>
                            </a:rPr>
                            <m:t>𝑓𝑎𝑡</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5</m:t>
                          </m:r>
                        </m:num>
                        <m:den>
                          <m:r>
                            <a:rPr lang="en-US" altLang="zh-TW" b="0" i="1" smtClean="0">
                              <a:latin typeface="Cambria Math" panose="02040503050406030204" pitchFamily="18" charset="0"/>
                            </a:rPr>
                            <m:t>88</m:t>
                          </m:r>
                        </m:den>
                      </m:f>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𝑡𝑜𝑡𝑎𝑙</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𝑝𝑟𝑜𝑡𝑒𝑖𝑛</m:t>
                              </m:r>
                            </m:sub>
                          </m:sSub>
                        </m:e>
                      </m:d>
                    </m:oMath>
                  </m:oMathPara>
                </a14:m>
                <a:endParaRPr lang="zh-TW" altLang="en-US" dirty="0"/>
              </a:p>
            </p:txBody>
          </p:sp>
        </mc:Choice>
        <mc:Fallback>
          <p:sp>
            <p:nvSpPr>
              <p:cNvPr id="9" name="TextBox 8">
                <a:extLst>
                  <a:ext uri="{FF2B5EF4-FFF2-40B4-BE49-F238E27FC236}">
                    <a16:creationId xmlns:a16="http://schemas.microsoft.com/office/drawing/2014/main" id="{06E61995-EED8-43D4-8458-F53AC759B558}"/>
                  </a:ext>
                </a:extLst>
              </p:cNvPr>
              <p:cNvSpPr txBox="1">
                <a:spLocks noRot="1" noChangeAspect="1" noMove="1" noResize="1" noEditPoints="1" noAdjustHandles="1" noChangeArrowheads="1" noChangeShapeType="1" noTextEdit="1"/>
              </p:cNvSpPr>
              <p:nvPr/>
            </p:nvSpPr>
            <p:spPr>
              <a:xfrm>
                <a:off x="1192656" y="4160385"/>
                <a:ext cx="6119175" cy="61831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80730BE-6395-46EF-9570-4DC5CAF993A1}"/>
                  </a:ext>
                </a:extLst>
              </p:cNvPr>
              <p:cNvSpPr txBox="1"/>
              <p:nvPr/>
            </p:nvSpPr>
            <p:spPr>
              <a:xfrm>
                <a:off x="1192656" y="4950477"/>
                <a:ext cx="6350072" cy="61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𝑐𝑎𝑟𝑏𝑜h𝑦𝑑𝑟𝑎𝑡𝑒𝑠</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62.5</m:t>
                          </m:r>
                        </m:num>
                        <m:den>
                          <m:r>
                            <a:rPr lang="en-US" altLang="zh-TW" b="0" i="1" smtClean="0">
                              <a:latin typeface="Cambria Math" panose="02040503050406030204" pitchFamily="18" charset="0"/>
                            </a:rPr>
                            <m:t>88</m:t>
                          </m:r>
                        </m:den>
                      </m:f>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𝑡𝑜𝑡𝑎𝑙</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𝑝𝑟𝑜𝑡𝑒𝑖𝑛</m:t>
                              </m:r>
                            </m:sub>
                          </m:sSub>
                        </m:e>
                      </m:d>
                    </m:oMath>
                  </m:oMathPara>
                </a14:m>
                <a:endParaRPr lang="zh-TW" altLang="en-US" dirty="0"/>
              </a:p>
            </p:txBody>
          </p:sp>
        </mc:Choice>
        <mc:Fallback>
          <p:sp>
            <p:nvSpPr>
              <p:cNvPr id="10" name="TextBox 9">
                <a:extLst>
                  <a:ext uri="{FF2B5EF4-FFF2-40B4-BE49-F238E27FC236}">
                    <a16:creationId xmlns:a16="http://schemas.microsoft.com/office/drawing/2014/main" id="{080730BE-6395-46EF-9570-4DC5CAF993A1}"/>
                  </a:ext>
                </a:extLst>
              </p:cNvPr>
              <p:cNvSpPr txBox="1">
                <a:spLocks noRot="1" noChangeAspect="1" noMove="1" noResize="1" noEditPoints="1" noAdjustHandles="1" noChangeArrowheads="1" noChangeShapeType="1" noTextEdit="1"/>
              </p:cNvSpPr>
              <p:nvPr/>
            </p:nvSpPr>
            <p:spPr>
              <a:xfrm>
                <a:off x="1192656" y="4950477"/>
                <a:ext cx="6350072" cy="61831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5AAD1F3-98BC-4890-A76B-8FDB419991B8}"/>
                  </a:ext>
                </a:extLst>
              </p:cNvPr>
              <p:cNvSpPr txBox="1"/>
              <p:nvPr/>
            </p:nvSpPr>
            <p:spPr>
              <a:xfrm>
                <a:off x="1192656" y="5800179"/>
                <a:ext cx="5698675"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𝑠</m:t>
                          </m:r>
                          <m:r>
                            <a:rPr lang="en-US" altLang="zh-TW" b="0" i="1" smtClean="0">
                              <a:latin typeface="Cambria Math" panose="02040503050406030204" pitchFamily="18" charset="0"/>
                            </a:rPr>
                            <m:t>𝑢𝑔𝑟𝑎𝑟</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3</m:t>
                          </m:r>
                        </m:num>
                        <m:den>
                          <m:r>
                            <a:rPr lang="en-US" altLang="zh-TW" b="0" i="1" smtClean="0">
                              <a:latin typeface="Cambria Math" panose="02040503050406030204" pitchFamily="18" charset="0"/>
                            </a:rPr>
                            <m:t>88</m:t>
                          </m:r>
                        </m:den>
                      </m:f>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𝑡𝑜𝑡𝑎𝑙</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𝑝𝑟𝑜𝑡𝑒𝑖𝑛</m:t>
                              </m:r>
                            </m:sub>
                          </m:sSub>
                        </m:e>
                      </m:d>
                    </m:oMath>
                  </m:oMathPara>
                </a14:m>
                <a:endParaRPr lang="zh-TW" altLang="en-US" dirty="0"/>
              </a:p>
            </p:txBody>
          </p:sp>
        </mc:Choice>
        <mc:Fallback>
          <p:sp>
            <p:nvSpPr>
              <p:cNvPr id="11" name="TextBox 10">
                <a:extLst>
                  <a:ext uri="{FF2B5EF4-FFF2-40B4-BE49-F238E27FC236}">
                    <a16:creationId xmlns:a16="http://schemas.microsoft.com/office/drawing/2014/main" id="{55AAD1F3-98BC-4890-A76B-8FDB419991B8}"/>
                  </a:ext>
                </a:extLst>
              </p:cNvPr>
              <p:cNvSpPr txBox="1">
                <a:spLocks noRot="1" noChangeAspect="1" noMove="1" noResize="1" noEditPoints="1" noAdjustHandles="1" noChangeArrowheads="1" noChangeShapeType="1" noTextEdit="1"/>
              </p:cNvSpPr>
              <p:nvPr/>
            </p:nvSpPr>
            <p:spPr>
              <a:xfrm>
                <a:off x="1192656" y="5800179"/>
                <a:ext cx="5698675" cy="612732"/>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1197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BDAF-7927-47A0-8FE7-09D9E98E1441}"/>
              </a:ext>
            </a:extLst>
          </p:cNvPr>
          <p:cNvSpPr>
            <a:spLocks noGrp="1"/>
          </p:cNvSpPr>
          <p:nvPr>
            <p:ph type="title"/>
          </p:nvPr>
        </p:nvSpPr>
        <p:spPr/>
        <p:txBody>
          <a:bodyPr/>
          <a:lstStyle/>
          <a:p>
            <a:r>
              <a:rPr lang="en-US" altLang="zh-TW" dirty="0"/>
              <a:t>Nutrition – what to eat</a:t>
            </a:r>
            <a:endParaRPr lang="zh-TW" altLang="en-US" dirty="0"/>
          </a:p>
        </p:txBody>
      </p:sp>
      <p:sp>
        <p:nvSpPr>
          <p:cNvPr id="3" name="Content Placeholder 2">
            <a:extLst>
              <a:ext uri="{FF2B5EF4-FFF2-40B4-BE49-F238E27FC236}">
                <a16:creationId xmlns:a16="http://schemas.microsoft.com/office/drawing/2014/main" id="{41E8A3E7-C190-46A3-85A6-33951D16076B}"/>
              </a:ext>
            </a:extLst>
          </p:cNvPr>
          <p:cNvSpPr>
            <a:spLocks noGrp="1"/>
          </p:cNvSpPr>
          <p:nvPr>
            <p:ph idx="1"/>
          </p:nvPr>
        </p:nvSpPr>
        <p:spPr/>
        <p:txBody>
          <a:bodyPr/>
          <a:lstStyle/>
          <a:p>
            <a:r>
              <a:rPr lang="en-US" altLang="zh-TW" dirty="0"/>
              <a:t>This can be converted to mass of nutrition with known nutrition energy per gram:</a:t>
            </a:r>
          </a:p>
        </p:txBody>
      </p:sp>
      <p:sp>
        <p:nvSpPr>
          <p:cNvPr id="4" name="TextBox 3">
            <a:extLst>
              <a:ext uri="{FF2B5EF4-FFF2-40B4-BE49-F238E27FC236}">
                <a16:creationId xmlns:a16="http://schemas.microsoft.com/office/drawing/2014/main" id="{662E74DE-A88D-4565-A8D3-86A844C8AAE5}"/>
              </a:ext>
            </a:extLst>
          </p:cNvPr>
          <p:cNvSpPr txBox="1"/>
          <p:nvPr/>
        </p:nvSpPr>
        <p:spPr>
          <a:xfrm>
            <a:off x="3383214" y="2676778"/>
            <a:ext cx="4439036" cy="923330"/>
          </a:xfrm>
          <a:prstGeom prst="rect">
            <a:avLst/>
          </a:prstGeom>
          <a:noFill/>
        </p:spPr>
        <p:txBody>
          <a:bodyPr wrap="none" rtlCol="0">
            <a:spAutoFit/>
          </a:bodyPr>
          <a:lstStyle/>
          <a:p>
            <a:r>
              <a:rPr lang="en-GB" altLang="zh-TW" dirty="0"/>
              <a:t>Fat contains 9 kcal (37 kJ) per gram</a:t>
            </a:r>
          </a:p>
          <a:p>
            <a:r>
              <a:rPr lang="en-GB" altLang="zh-TW" dirty="0"/>
              <a:t>Protein contains 4 kcal (17 kJ) per gram</a:t>
            </a:r>
          </a:p>
          <a:p>
            <a:r>
              <a:rPr lang="en-GB" altLang="zh-TW" dirty="0"/>
              <a:t>Carbohydrate contains 4 kcal (17 kJ) per gram</a:t>
            </a:r>
          </a:p>
        </p:txBody>
      </p:sp>
      <p:sp>
        <p:nvSpPr>
          <p:cNvPr id="5" name="TextBox 4">
            <a:extLst>
              <a:ext uri="{FF2B5EF4-FFF2-40B4-BE49-F238E27FC236}">
                <a16:creationId xmlns:a16="http://schemas.microsoft.com/office/drawing/2014/main" id="{5D0EA730-B0C4-4AE4-9190-65B9C161547C}"/>
              </a:ext>
            </a:extLst>
          </p:cNvPr>
          <p:cNvSpPr txBox="1"/>
          <p:nvPr/>
        </p:nvSpPr>
        <p:spPr>
          <a:xfrm>
            <a:off x="7504281" y="3600108"/>
            <a:ext cx="2862983" cy="246221"/>
          </a:xfrm>
          <a:prstGeom prst="rect">
            <a:avLst/>
          </a:prstGeom>
          <a:noFill/>
        </p:spPr>
        <p:txBody>
          <a:bodyPr wrap="square" rtlCol="0">
            <a:spAutoFit/>
          </a:bodyPr>
          <a:lstStyle/>
          <a:p>
            <a:r>
              <a:rPr lang="en-US" altLang="zh-TW" sz="1000" dirty="0"/>
              <a:t>British nutrition foundation</a:t>
            </a:r>
            <a:endParaRPr lang="zh-TW" altLang="en-US" sz="10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4B6DF85-0656-488B-8DC2-B0796B86ADC6}"/>
                  </a:ext>
                </a:extLst>
              </p:cNvPr>
              <p:cNvSpPr txBox="1"/>
              <p:nvPr/>
            </p:nvSpPr>
            <p:spPr>
              <a:xfrm>
                <a:off x="2218813" y="4080778"/>
                <a:ext cx="2405017" cy="61875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𝑓𝑎𝑡</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𝑓𝑎𝑡</m:t>
                              </m:r>
                            </m:sub>
                          </m:sSub>
                        </m:num>
                        <m:den>
                          <m:r>
                            <a:rPr lang="en-US" altLang="zh-TW" b="0" i="1" smtClean="0">
                              <a:latin typeface="Cambria Math" panose="02040503050406030204" pitchFamily="18" charset="0"/>
                            </a:rPr>
                            <m:t>9</m:t>
                          </m:r>
                        </m:den>
                      </m:f>
                    </m:oMath>
                  </m:oMathPara>
                </a14:m>
                <a:endParaRPr lang="zh-TW" altLang="en-US" dirty="0"/>
              </a:p>
            </p:txBody>
          </p:sp>
        </mc:Choice>
        <mc:Fallback>
          <p:sp>
            <p:nvSpPr>
              <p:cNvPr id="6" name="TextBox 5">
                <a:extLst>
                  <a:ext uri="{FF2B5EF4-FFF2-40B4-BE49-F238E27FC236}">
                    <a16:creationId xmlns:a16="http://schemas.microsoft.com/office/drawing/2014/main" id="{24B6DF85-0656-488B-8DC2-B0796B86ADC6}"/>
                  </a:ext>
                </a:extLst>
              </p:cNvPr>
              <p:cNvSpPr txBox="1">
                <a:spLocks noRot="1" noChangeAspect="1" noMove="1" noResize="1" noEditPoints="1" noAdjustHandles="1" noChangeArrowheads="1" noChangeShapeType="1" noTextEdit="1"/>
              </p:cNvSpPr>
              <p:nvPr/>
            </p:nvSpPr>
            <p:spPr>
              <a:xfrm>
                <a:off x="2218813" y="4080778"/>
                <a:ext cx="2405017" cy="618759"/>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EAC1C2C-7708-4979-9235-B464E45A8939}"/>
                  </a:ext>
                </a:extLst>
              </p:cNvPr>
              <p:cNvSpPr txBox="1"/>
              <p:nvPr/>
            </p:nvSpPr>
            <p:spPr>
              <a:xfrm>
                <a:off x="5378218" y="4075565"/>
                <a:ext cx="4252126" cy="61875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𝑠𝑎𝑡𝑢𝑟𝑎𝑡𝑒𝑑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𝑓𝑎𝑡</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𝑠𝑎𝑡𝑢𝑟𝑎𝑡𝑒𝑑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𝑓𝑎𝑡</m:t>
                              </m:r>
                            </m:sub>
                          </m:sSub>
                        </m:num>
                        <m:den>
                          <m:r>
                            <a:rPr lang="en-US" altLang="zh-TW" b="0" i="1" smtClean="0">
                              <a:latin typeface="Cambria Math" panose="02040503050406030204" pitchFamily="18" charset="0"/>
                            </a:rPr>
                            <m:t>9</m:t>
                          </m:r>
                        </m:den>
                      </m:f>
                    </m:oMath>
                  </m:oMathPara>
                </a14:m>
                <a:endParaRPr lang="zh-TW" altLang="en-US" dirty="0"/>
              </a:p>
            </p:txBody>
          </p:sp>
        </mc:Choice>
        <mc:Fallback>
          <p:sp>
            <p:nvSpPr>
              <p:cNvPr id="10" name="TextBox 9">
                <a:extLst>
                  <a:ext uri="{FF2B5EF4-FFF2-40B4-BE49-F238E27FC236}">
                    <a16:creationId xmlns:a16="http://schemas.microsoft.com/office/drawing/2014/main" id="{CEAC1C2C-7708-4979-9235-B464E45A8939}"/>
                  </a:ext>
                </a:extLst>
              </p:cNvPr>
              <p:cNvSpPr txBox="1">
                <a:spLocks noRot="1" noChangeAspect="1" noMove="1" noResize="1" noEditPoints="1" noAdjustHandles="1" noChangeArrowheads="1" noChangeShapeType="1" noTextEdit="1"/>
              </p:cNvSpPr>
              <p:nvPr/>
            </p:nvSpPr>
            <p:spPr>
              <a:xfrm>
                <a:off x="5378218" y="4075565"/>
                <a:ext cx="4252126" cy="618759"/>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5A6FAB0-4741-4EF3-B2E7-64DFA31D909A}"/>
                  </a:ext>
                </a:extLst>
              </p:cNvPr>
              <p:cNvSpPr txBox="1"/>
              <p:nvPr/>
            </p:nvSpPr>
            <p:spPr>
              <a:xfrm>
                <a:off x="2172775" y="5071172"/>
                <a:ext cx="4353756" cy="618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𝑐𝑎𝑟𝑏𝑜h𝑦𝑑𝑟𝑎𝑡𝑒𝑠</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𝑐𝑎𝑟𝑏𝑜h𝑦𝑑𝑟𝑎𝑡𝑒𝑠</m:t>
                              </m:r>
                            </m:sub>
                          </m:sSub>
                        </m:num>
                        <m:den>
                          <m:r>
                            <a:rPr lang="en-US" altLang="zh-TW" b="0" i="1" smtClean="0">
                              <a:latin typeface="Cambria Math" panose="02040503050406030204" pitchFamily="18" charset="0"/>
                            </a:rPr>
                            <m:t>4</m:t>
                          </m:r>
                        </m:den>
                      </m:f>
                    </m:oMath>
                  </m:oMathPara>
                </a14:m>
                <a:endParaRPr lang="zh-TW" altLang="en-US" dirty="0"/>
              </a:p>
            </p:txBody>
          </p:sp>
        </mc:Choice>
        <mc:Fallback>
          <p:sp>
            <p:nvSpPr>
              <p:cNvPr id="11" name="TextBox 10">
                <a:extLst>
                  <a:ext uri="{FF2B5EF4-FFF2-40B4-BE49-F238E27FC236}">
                    <a16:creationId xmlns:a16="http://schemas.microsoft.com/office/drawing/2014/main" id="{55A6FAB0-4741-4EF3-B2E7-64DFA31D909A}"/>
                  </a:ext>
                </a:extLst>
              </p:cNvPr>
              <p:cNvSpPr txBox="1">
                <a:spLocks noRot="1" noChangeAspect="1" noMove="1" noResize="1" noEditPoints="1" noAdjustHandles="1" noChangeArrowheads="1" noChangeShapeType="1" noTextEdit="1"/>
              </p:cNvSpPr>
              <p:nvPr/>
            </p:nvSpPr>
            <p:spPr>
              <a:xfrm>
                <a:off x="2172775" y="5071172"/>
                <a:ext cx="4353756" cy="61843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E03B7A6-421E-413B-BD1B-E21001CDF7F4}"/>
                  </a:ext>
                </a:extLst>
              </p:cNvPr>
              <p:cNvSpPr txBox="1"/>
              <p:nvPr/>
            </p:nvSpPr>
            <p:spPr>
              <a:xfrm>
                <a:off x="2218813" y="6061246"/>
                <a:ext cx="2848920" cy="619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𝑠𝑢𝑔𝑎𝑟</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𝐸𝑛𝑒𝑟𝑔</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𝑠𝑢𝑔𝑎𝑟</m:t>
                              </m:r>
                            </m:sub>
                          </m:sSub>
                        </m:num>
                        <m:den>
                          <m:r>
                            <a:rPr lang="en-US" altLang="zh-TW" b="0" i="1" smtClean="0">
                              <a:latin typeface="Cambria Math" panose="02040503050406030204" pitchFamily="18" charset="0"/>
                            </a:rPr>
                            <m:t>4</m:t>
                          </m:r>
                        </m:den>
                      </m:f>
                    </m:oMath>
                  </m:oMathPara>
                </a14:m>
                <a:endParaRPr lang="zh-TW" altLang="en-US" dirty="0"/>
              </a:p>
            </p:txBody>
          </p:sp>
        </mc:Choice>
        <mc:Fallback>
          <p:sp>
            <p:nvSpPr>
              <p:cNvPr id="12" name="TextBox 11">
                <a:extLst>
                  <a:ext uri="{FF2B5EF4-FFF2-40B4-BE49-F238E27FC236}">
                    <a16:creationId xmlns:a16="http://schemas.microsoft.com/office/drawing/2014/main" id="{CE03B7A6-421E-413B-BD1B-E21001CDF7F4}"/>
                  </a:ext>
                </a:extLst>
              </p:cNvPr>
              <p:cNvSpPr txBox="1">
                <a:spLocks noRot="1" noChangeAspect="1" noMove="1" noResize="1" noEditPoints="1" noAdjustHandles="1" noChangeArrowheads="1" noChangeShapeType="1" noTextEdit="1"/>
              </p:cNvSpPr>
              <p:nvPr/>
            </p:nvSpPr>
            <p:spPr>
              <a:xfrm>
                <a:off x="2218813" y="6061246"/>
                <a:ext cx="2848920" cy="619080"/>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5582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77BF-173A-41A1-B5F6-9C0F9E3DA06C}"/>
              </a:ext>
            </a:extLst>
          </p:cNvPr>
          <p:cNvSpPr>
            <a:spLocks noGrp="1"/>
          </p:cNvSpPr>
          <p:nvPr>
            <p:ph type="title"/>
          </p:nvPr>
        </p:nvSpPr>
        <p:spPr/>
        <p:txBody>
          <a:bodyPr/>
          <a:lstStyle/>
          <a:p>
            <a:r>
              <a:rPr lang="en-US" altLang="zh-TW" dirty="0"/>
              <a:t>Nutrition – what to eat</a:t>
            </a:r>
            <a:endParaRPr lang="zh-TW" altLang="en-US" dirty="0"/>
          </a:p>
        </p:txBody>
      </p:sp>
      <p:sp>
        <p:nvSpPr>
          <p:cNvPr id="3" name="Content Placeholder 2">
            <a:extLst>
              <a:ext uri="{FF2B5EF4-FFF2-40B4-BE49-F238E27FC236}">
                <a16:creationId xmlns:a16="http://schemas.microsoft.com/office/drawing/2014/main" id="{2A4CAFCF-FB7E-49FF-B076-F99B71FA7804}"/>
              </a:ext>
            </a:extLst>
          </p:cNvPr>
          <p:cNvSpPr>
            <a:spLocks noGrp="1"/>
          </p:cNvSpPr>
          <p:nvPr>
            <p:ph idx="1"/>
          </p:nvPr>
        </p:nvSpPr>
        <p:spPr/>
        <p:txBody>
          <a:bodyPr/>
          <a:lstStyle/>
          <a:p>
            <a:r>
              <a:rPr lang="en-US" altLang="zh-TW" b="1" dirty="0"/>
              <a:t>Sodium</a:t>
            </a:r>
          </a:p>
          <a:p>
            <a:r>
              <a:rPr lang="en-US" altLang="zh-TW" dirty="0"/>
              <a:t>It is suggested to have less than 2g of sodium or 5g to table salt (sodium chloride) intake</a:t>
            </a:r>
          </a:p>
          <a:p>
            <a:endParaRPr lang="en-US" altLang="zh-TW" dirty="0"/>
          </a:p>
          <a:p>
            <a:r>
              <a:rPr lang="en-US" altLang="zh-TW" b="1" dirty="0"/>
              <a:t>Potassium</a:t>
            </a:r>
          </a:p>
          <a:p>
            <a:r>
              <a:rPr lang="en-US" altLang="zh-TW" dirty="0"/>
              <a:t>It is suggested to have 1:1 molar ratio of potassium to sodium intake</a:t>
            </a:r>
            <a:endParaRPr lang="zh-TW" altLang="en-US" dirty="0"/>
          </a:p>
        </p:txBody>
      </p:sp>
      <p:sp>
        <p:nvSpPr>
          <p:cNvPr id="4" name="TextBox 3">
            <a:extLst>
              <a:ext uri="{FF2B5EF4-FFF2-40B4-BE49-F238E27FC236}">
                <a16:creationId xmlns:a16="http://schemas.microsoft.com/office/drawing/2014/main" id="{BDF173FB-72F0-41D0-9005-C355EB1E8FE4}"/>
              </a:ext>
            </a:extLst>
          </p:cNvPr>
          <p:cNvSpPr txBox="1"/>
          <p:nvPr/>
        </p:nvSpPr>
        <p:spPr>
          <a:xfrm>
            <a:off x="7927597" y="4773336"/>
            <a:ext cx="3570208" cy="400110"/>
          </a:xfrm>
          <a:prstGeom prst="rect">
            <a:avLst/>
          </a:prstGeom>
          <a:noFill/>
        </p:spPr>
        <p:txBody>
          <a:bodyPr wrap="none" rtlCol="0">
            <a:spAutoFit/>
          </a:bodyPr>
          <a:lstStyle/>
          <a:p>
            <a:r>
              <a:rPr lang="en-US" altLang="zh-TW" sz="1000" dirty="0"/>
              <a:t>“Guideline: Sodium intake for adults and children” WHO, 2012</a:t>
            </a:r>
          </a:p>
          <a:p>
            <a:r>
              <a:rPr lang="en-US" altLang="zh-TW" sz="1000" dirty="0"/>
              <a:t>“Guideline: Potassium intake for adults and children” WHO, 2012</a:t>
            </a:r>
            <a:endParaRPr lang="zh-TW" altLang="en-US" sz="1000" dirty="0"/>
          </a:p>
        </p:txBody>
      </p:sp>
      <p:sp>
        <p:nvSpPr>
          <p:cNvPr id="5" name="TextBox 4">
            <a:extLst>
              <a:ext uri="{FF2B5EF4-FFF2-40B4-BE49-F238E27FC236}">
                <a16:creationId xmlns:a16="http://schemas.microsoft.com/office/drawing/2014/main" id="{F5295EF8-6BC8-4C38-9D83-2FE09E982782}"/>
              </a:ext>
            </a:extLst>
          </p:cNvPr>
          <p:cNvSpPr txBox="1"/>
          <p:nvPr/>
        </p:nvSpPr>
        <p:spPr>
          <a:xfrm>
            <a:off x="1263790" y="4973391"/>
            <a:ext cx="6774675" cy="923330"/>
          </a:xfrm>
          <a:prstGeom prst="rect">
            <a:avLst/>
          </a:prstGeom>
          <a:noFill/>
        </p:spPr>
        <p:txBody>
          <a:bodyPr wrap="none" rtlCol="0">
            <a:spAutoFit/>
          </a:bodyPr>
          <a:lstStyle/>
          <a:p>
            <a:r>
              <a:rPr lang="en-US" altLang="zh-TW" dirty="0"/>
              <a:t>We therefore propose astronaut to have 4g of table salt intake per day</a:t>
            </a:r>
          </a:p>
          <a:p>
            <a:r>
              <a:rPr lang="en-US" altLang="zh-TW" dirty="0"/>
              <a:t>Potassium intake can be calculated by</a:t>
            </a:r>
          </a:p>
          <a:p>
            <a:endParaRPr lang="en-US" altLang="zh-TW"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708E2E5-2E1A-45D1-9DE7-61AB693AD380}"/>
                  </a:ext>
                </a:extLst>
              </p:cNvPr>
              <p:cNvSpPr txBox="1"/>
              <p:nvPr/>
            </p:nvSpPr>
            <p:spPr>
              <a:xfrm>
                <a:off x="2230358" y="5728507"/>
                <a:ext cx="7731284" cy="89691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zh-TW" b="0" i="1" smtClean="0">
                              <a:latin typeface="Cambria Math" panose="02040503050406030204" pitchFamily="18" charset="0"/>
                              <a:ea typeface="Cambria Math" panose="02040503050406030204" pitchFamily="18" charset="0"/>
                            </a:rPr>
                          </m:ctrlPr>
                        </m:fPr>
                        <m:num>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𝑀𝑜𝑙𝑎𝑟</m:t>
                                  </m:r>
                                  <m:r>
                                    <a:rPr lang="zh-TW" altLang="en-US" i="1">
                                      <a:latin typeface="Cambria Math" panose="02040503050406030204" pitchFamily="18" charset="0"/>
                                    </a:rPr>
                                    <m:t> </m:t>
                                  </m:r>
                                  <m:r>
                                    <m:rPr>
                                      <m:sty m:val="p"/>
                                    </m:rPr>
                                    <a:rPr lang="en-US" altLang="zh-TW" i="1" smtClean="0">
                                      <a:latin typeface="Cambria Math" panose="02040503050406030204" pitchFamily="18" charset="0"/>
                                    </a:rPr>
                                    <m:t>M</m:t>
                                  </m:r>
                                  <m:r>
                                    <a:rPr lang="en-US" altLang="zh-TW" b="0" i="1" smtClean="0">
                                      <a:latin typeface="Cambria Math" panose="02040503050406030204" pitchFamily="18" charset="0"/>
                                    </a:rPr>
                                    <m:t>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𝑠𝑜𝑑𝑖𝑢𝑚</m:t>
                                      </m:r>
                                    </m:sub>
                                  </m:sSub>
                                </m:num>
                                <m:den>
                                  <m:r>
                                    <a:rPr lang="en-US" altLang="zh-TW" b="0" i="1" smtClean="0">
                                      <a:latin typeface="Cambria Math" panose="02040503050406030204" pitchFamily="18" charset="0"/>
                                    </a:rPr>
                                    <m:t>𝑀𝑜𝑙𝑎𝑟</m:t>
                                  </m:r>
                                  <m:r>
                                    <a:rPr lang="zh-TW" altLang="en-US" i="1">
                                      <a:latin typeface="Cambria Math" panose="02040503050406030204" pitchFamily="18" charset="0"/>
                                    </a:rPr>
                                    <m:t> </m:t>
                                  </m:r>
                                  <m:r>
                                    <m:rPr>
                                      <m:sty m:val="p"/>
                                    </m:rPr>
                                    <a:rPr lang="en-US" altLang="zh-TW" i="1" smtClean="0">
                                      <a:latin typeface="Cambria Math" panose="02040503050406030204" pitchFamily="18" charset="0"/>
                                    </a:rPr>
                                    <m:t>M</m:t>
                                  </m:r>
                                  <m:r>
                                    <a:rPr lang="en-US" altLang="zh-TW" b="0" i="1" smtClean="0">
                                      <a:latin typeface="Cambria Math" panose="02040503050406030204" pitchFamily="18" charset="0"/>
                                    </a:rPr>
                                    <m:t>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𝑠𝑜𝑑𝑖𝑢𝑚</m:t>
                                      </m:r>
                                      <m:r>
                                        <a:rPr lang="en-US" altLang="zh-TW" b="0" i="1" smtClean="0">
                                          <a:latin typeface="Cambria Math" panose="02040503050406030204" pitchFamily="18" charset="0"/>
                                        </a:rPr>
                                        <m:t> </m:t>
                                      </m:r>
                                      <m:r>
                                        <a:rPr lang="en-US" altLang="zh-TW" b="0" i="1" smtClean="0">
                                          <a:latin typeface="Cambria Math" panose="02040503050406030204" pitchFamily="18" charset="0"/>
                                        </a:rPr>
                                        <m:t>𝐶h𝑙𝑜𝑟𝑖𝑑𝑒</m:t>
                                      </m:r>
                                    </m:sub>
                                  </m:sSub>
                                </m:den>
                              </m:f>
                              <m:r>
                                <a:rPr lang="en-US" altLang="zh-TW" b="0" i="1" smtClean="0">
                                  <a:latin typeface="Cambria Math" panose="02040503050406030204" pitchFamily="18" charset="0"/>
                                  <a:ea typeface="Cambria Math" panose="02040503050406030204" pitchFamily="18" charset="0"/>
                                </a:rPr>
                                <m:t>×4</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𝑔</m:t>
                                  </m:r>
                                </m:e>
                              </m:d>
                            </m:e>
                          </m:d>
                        </m:num>
                        <m:den>
                          <m:r>
                            <a:rPr lang="en-US" altLang="zh-TW" b="0" i="1" smtClean="0">
                              <a:latin typeface="Cambria Math" panose="02040503050406030204" pitchFamily="18" charset="0"/>
                            </a:rPr>
                            <m:t>𝑀𝑜𝑙𝑎𝑟</m:t>
                          </m:r>
                          <m:r>
                            <a:rPr lang="zh-TW" altLang="en-US" i="1">
                              <a:latin typeface="Cambria Math" panose="02040503050406030204" pitchFamily="18" charset="0"/>
                            </a:rPr>
                            <m:t> </m:t>
                          </m:r>
                          <m:r>
                            <m:rPr>
                              <m:sty m:val="p"/>
                            </m:rPr>
                            <a:rPr lang="en-US" altLang="zh-TW" i="1" smtClean="0">
                              <a:latin typeface="Cambria Math" panose="02040503050406030204" pitchFamily="18" charset="0"/>
                            </a:rPr>
                            <m:t>M</m:t>
                          </m:r>
                          <m:r>
                            <a:rPr lang="en-US" altLang="zh-TW" b="0" i="1" smtClean="0">
                              <a:latin typeface="Cambria Math" panose="02040503050406030204" pitchFamily="18" charset="0"/>
                            </a:rPr>
                            <m:t>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𝑠𝑜𝑑𝑖𝑢𝑚</m:t>
                              </m:r>
                            </m:sub>
                          </m:sSub>
                        </m:den>
                      </m:f>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rPr>
                        <m:t>𝑀𝑜𝑙𝑎𝑟</m:t>
                      </m:r>
                      <m:r>
                        <a:rPr lang="zh-TW" altLang="en-US" i="1">
                          <a:latin typeface="Cambria Math" panose="02040503050406030204" pitchFamily="18" charset="0"/>
                        </a:rPr>
                        <m:t> </m:t>
                      </m:r>
                      <m:r>
                        <m:rPr>
                          <m:sty m:val="p"/>
                        </m:rPr>
                        <a:rPr lang="en-US" altLang="zh-TW" i="1" smtClean="0">
                          <a:latin typeface="Cambria Math" panose="02040503050406030204" pitchFamily="18" charset="0"/>
                        </a:rPr>
                        <m:t>M</m:t>
                      </m:r>
                      <m:r>
                        <a:rPr lang="en-US" altLang="zh-TW" b="0" i="1" smtClean="0">
                          <a:latin typeface="Cambria Math" panose="02040503050406030204" pitchFamily="18" charset="0"/>
                        </a:rPr>
                        <m:t>𝑎𝑠</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𝑝𝑜𝑡𝑎𝑠𝑠𝑖𝑢𝑚</m:t>
                          </m:r>
                        </m:sub>
                      </m:sSub>
                      <m:r>
                        <a:rPr lang="en-US" altLang="zh-TW" b="0" i="1" smtClean="0">
                          <a:latin typeface="Cambria Math" panose="02040503050406030204" pitchFamily="18" charset="0"/>
                        </a:rPr>
                        <m:t>=2.7</m:t>
                      </m:r>
                      <m:r>
                        <a:rPr lang="en-US" altLang="zh-TW" b="0" i="1" smtClean="0">
                          <a:latin typeface="Cambria Math" panose="02040503050406030204" pitchFamily="18" charset="0"/>
                        </a:rPr>
                        <m:t>𝑔</m:t>
                      </m:r>
                      <m:r>
                        <a:rPr lang="en-US" altLang="zh-TW" b="0" i="1" smtClean="0">
                          <a:latin typeface="Cambria Math" panose="02040503050406030204" pitchFamily="18" charset="0"/>
                        </a:rPr>
                        <m:t> (1 </m:t>
                      </m:r>
                      <m:r>
                        <a:rPr lang="en-US" altLang="zh-TW" b="0" i="1" smtClean="0">
                          <a:latin typeface="Cambria Math" panose="02040503050406030204" pitchFamily="18" charset="0"/>
                        </a:rPr>
                        <m:t>𝑑</m:t>
                      </m:r>
                      <m:r>
                        <a:rPr lang="en-US" altLang="zh-TW" b="0" i="1" smtClean="0">
                          <a:latin typeface="Cambria Math" panose="02040503050406030204" pitchFamily="18" charset="0"/>
                        </a:rPr>
                        <m:t>.</m:t>
                      </m:r>
                      <m:r>
                        <a:rPr lang="en-US" altLang="zh-TW" b="0" i="1" smtClean="0">
                          <a:latin typeface="Cambria Math" panose="02040503050406030204" pitchFamily="18" charset="0"/>
                        </a:rPr>
                        <m:t>𝑝</m:t>
                      </m:r>
                      <m:r>
                        <a:rPr lang="en-US" altLang="zh-TW" b="0" i="1" smtClean="0">
                          <a:latin typeface="Cambria Math" panose="02040503050406030204" pitchFamily="18" charset="0"/>
                        </a:rPr>
                        <m:t>.)</m:t>
                      </m:r>
                    </m:oMath>
                  </m:oMathPara>
                </a14:m>
                <a:endParaRPr lang="zh-TW" altLang="en-US" dirty="0"/>
              </a:p>
            </p:txBody>
          </p:sp>
        </mc:Choice>
        <mc:Fallback>
          <p:sp>
            <p:nvSpPr>
              <p:cNvPr id="6" name="TextBox 5">
                <a:extLst>
                  <a:ext uri="{FF2B5EF4-FFF2-40B4-BE49-F238E27FC236}">
                    <a16:creationId xmlns:a16="http://schemas.microsoft.com/office/drawing/2014/main" id="{3708E2E5-2E1A-45D1-9DE7-61AB693AD380}"/>
                  </a:ext>
                </a:extLst>
              </p:cNvPr>
              <p:cNvSpPr txBox="1">
                <a:spLocks noRot="1" noChangeAspect="1" noMove="1" noResize="1" noEditPoints="1" noAdjustHandles="1" noChangeArrowheads="1" noChangeShapeType="1" noTextEdit="1"/>
              </p:cNvSpPr>
              <p:nvPr/>
            </p:nvSpPr>
            <p:spPr>
              <a:xfrm>
                <a:off x="2230358" y="5728507"/>
                <a:ext cx="7731284" cy="896912"/>
              </a:xfrm>
              <a:prstGeom prst="rect">
                <a:avLst/>
              </a:prstGeo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1200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670B-2182-4E56-9AB4-0F860124BAFE}"/>
              </a:ext>
            </a:extLst>
          </p:cNvPr>
          <p:cNvSpPr>
            <a:spLocks noGrp="1"/>
          </p:cNvSpPr>
          <p:nvPr>
            <p:ph type="title"/>
          </p:nvPr>
        </p:nvSpPr>
        <p:spPr/>
        <p:txBody>
          <a:bodyPr/>
          <a:lstStyle/>
          <a:p>
            <a:r>
              <a:rPr lang="en-US" altLang="zh-TW" dirty="0"/>
              <a:t>Exercise</a:t>
            </a:r>
            <a:endParaRPr lang="zh-TW" altLang="en-US" dirty="0"/>
          </a:p>
        </p:txBody>
      </p:sp>
      <p:sp>
        <p:nvSpPr>
          <p:cNvPr id="3" name="Content Placeholder 2">
            <a:extLst>
              <a:ext uri="{FF2B5EF4-FFF2-40B4-BE49-F238E27FC236}">
                <a16:creationId xmlns:a16="http://schemas.microsoft.com/office/drawing/2014/main" id="{37AA3BAE-9F61-442D-AF44-160A80C3993B}"/>
              </a:ext>
            </a:extLst>
          </p:cNvPr>
          <p:cNvSpPr>
            <a:spLocks noGrp="1"/>
          </p:cNvSpPr>
          <p:nvPr>
            <p:ph idx="1"/>
          </p:nvPr>
        </p:nvSpPr>
        <p:spPr/>
        <p:txBody>
          <a:bodyPr/>
          <a:lstStyle/>
          <a:p>
            <a:r>
              <a:rPr lang="en-US" altLang="zh-TW" dirty="0"/>
              <a:t>3 phases </a:t>
            </a:r>
          </a:p>
          <a:p>
            <a:r>
              <a:rPr lang="en-US" altLang="zh-TW" dirty="0"/>
              <a:t>1. adaptation phase first 1-20 days of mission</a:t>
            </a:r>
          </a:p>
          <a:p>
            <a:r>
              <a:rPr lang="en-US" altLang="zh-TW" dirty="0"/>
              <a:t>2. main phase 130-150 days</a:t>
            </a:r>
          </a:p>
          <a:p>
            <a:r>
              <a:rPr lang="en-US" altLang="zh-TW" dirty="0"/>
              <a:t>3. preparation for reentry, final15-30 days of mission</a:t>
            </a:r>
          </a:p>
          <a:p>
            <a:endParaRPr lang="zh-TW" altLang="en-US" dirty="0"/>
          </a:p>
        </p:txBody>
      </p:sp>
    </p:spTree>
    <p:extLst>
      <p:ext uri="{BB962C8B-B14F-4D97-AF65-F5344CB8AC3E}">
        <p14:creationId xmlns:p14="http://schemas.microsoft.com/office/powerpoint/2010/main" val="122183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9CED-D325-49F1-89D9-8AD348E36F16}"/>
              </a:ext>
            </a:extLst>
          </p:cNvPr>
          <p:cNvSpPr>
            <a:spLocks noGrp="1"/>
          </p:cNvSpPr>
          <p:nvPr>
            <p:ph type="title"/>
          </p:nvPr>
        </p:nvSpPr>
        <p:spPr/>
        <p:txBody>
          <a:bodyPr/>
          <a:lstStyle/>
          <a:p>
            <a:r>
              <a:rPr lang="en-US" altLang="zh-TW" dirty="0"/>
              <a:t>Exercise	</a:t>
            </a:r>
            <a:endParaRPr lang="zh-TW" altLang="en-US" dirty="0"/>
          </a:p>
        </p:txBody>
      </p:sp>
      <p:sp>
        <p:nvSpPr>
          <p:cNvPr id="3" name="Content Placeholder 2">
            <a:extLst>
              <a:ext uri="{FF2B5EF4-FFF2-40B4-BE49-F238E27FC236}">
                <a16:creationId xmlns:a16="http://schemas.microsoft.com/office/drawing/2014/main" id="{2CAFCCBC-3410-42DD-B2E3-F26F52B7D11A}"/>
              </a:ext>
            </a:extLst>
          </p:cNvPr>
          <p:cNvSpPr>
            <a:spLocks noGrp="1"/>
          </p:cNvSpPr>
          <p:nvPr>
            <p:ph idx="1"/>
          </p:nvPr>
        </p:nvSpPr>
        <p:spPr/>
        <p:txBody>
          <a:bodyPr/>
          <a:lstStyle/>
          <a:p>
            <a:r>
              <a:rPr lang="en-US" altLang="zh-TW" b="1" dirty="0"/>
              <a:t>Phase 1</a:t>
            </a:r>
          </a:p>
          <a:p>
            <a:r>
              <a:rPr lang="en-US" altLang="zh-TW" dirty="0"/>
              <a:t>Start from 2</a:t>
            </a:r>
            <a:r>
              <a:rPr lang="en-US" altLang="zh-TW" baseline="30000" dirty="0"/>
              <a:t>nd</a:t>
            </a:r>
            <a:r>
              <a:rPr lang="en-US" altLang="zh-TW" dirty="0"/>
              <a:t> day / 3</a:t>
            </a:r>
            <a:r>
              <a:rPr lang="en-US" altLang="zh-TW" baseline="30000" dirty="0"/>
              <a:t>rd</a:t>
            </a:r>
            <a:r>
              <a:rPr lang="en-US" altLang="zh-TW" dirty="0"/>
              <a:t> day</a:t>
            </a:r>
          </a:p>
          <a:p>
            <a:r>
              <a:rPr lang="en-US" altLang="zh-TW" dirty="0"/>
              <a:t>Cycle ergometer &lt;= 1hr </a:t>
            </a:r>
          </a:p>
          <a:p>
            <a:r>
              <a:rPr lang="en-US" altLang="zh-TW" dirty="0"/>
              <a:t>1hr </a:t>
            </a:r>
            <a:r>
              <a:rPr lang="en-US" altLang="zh-TW" dirty="0">
                <a:sym typeface="Wingdings" panose="05000000000000000000" pitchFamily="2" charset="2"/>
              </a:rPr>
              <a:t> 2.5hr</a:t>
            </a:r>
          </a:p>
          <a:p>
            <a:r>
              <a:rPr lang="en-US" altLang="zh-TW" dirty="0">
                <a:sym typeface="Wingdings" panose="05000000000000000000" pitchFamily="2" charset="2"/>
              </a:rPr>
              <a:t>Cycle ergometer (30), treadmill (30) and resistive exercise devices (60) balance use, 4-5 sessions per device each week in a </a:t>
            </a:r>
            <a:r>
              <a:rPr lang="en-US" altLang="zh-TW" b="1" dirty="0">
                <a:sym typeface="Wingdings" panose="05000000000000000000" pitchFamily="2" charset="2"/>
              </a:rPr>
              <a:t>periodic order</a:t>
            </a:r>
            <a:r>
              <a:rPr lang="en-US" altLang="zh-TW" dirty="0">
                <a:sym typeface="Wingdings" panose="05000000000000000000" pitchFamily="2" charset="2"/>
              </a:rPr>
              <a:t>.</a:t>
            </a:r>
          </a:p>
          <a:p>
            <a:r>
              <a:rPr lang="en-US" altLang="zh-TW" dirty="0">
                <a:sym typeface="Wingdings" panose="05000000000000000000" pitchFamily="2" charset="2"/>
              </a:rPr>
              <a:t>Intensity is relatively low (50-60% of pre-flight capacity)</a:t>
            </a:r>
          </a:p>
          <a:p>
            <a:r>
              <a:rPr lang="en-US" altLang="zh-TW" dirty="0">
                <a:sym typeface="Wingdings" panose="05000000000000000000" pitchFamily="2" charset="2"/>
              </a:rPr>
              <a:t>Note: setup takes ~ 1 hour</a:t>
            </a:r>
            <a:endParaRPr lang="en-US" altLang="zh-TW" dirty="0"/>
          </a:p>
        </p:txBody>
      </p:sp>
    </p:spTree>
    <p:extLst>
      <p:ext uri="{BB962C8B-B14F-4D97-AF65-F5344CB8AC3E}">
        <p14:creationId xmlns:p14="http://schemas.microsoft.com/office/powerpoint/2010/main" val="105586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2A50-AD09-4283-BA0A-4DEA9F281909}"/>
              </a:ext>
            </a:extLst>
          </p:cNvPr>
          <p:cNvSpPr>
            <a:spLocks noGrp="1"/>
          </p:cNvSpPr>
          <p:nvPr>
            <p:ph type="title"/>
          </p:nvPr>
        </p:nvSpPr>
        <p:spPr/>
        <p:txBody>
          <a:bodyPr/>
          <a:lstStyle/>
          <a:p>
            <a:r>
              <a:rPr lang="en-US" altLang="zh-TW" dirty="0"/>
              <a:t>Exercise</a:t>
            </a:r>
            <a:endParaRPr lang="zh-TW" altLang="en-US" dirty="0"/>
          </a:p>
        </p:txBody>
      </p:sp>
      <p:sp>
        <p:nvSpPr>
          <p:cNvPr id="3" name="Content Placeholder 2">
            <a:extLst>
              <a:ext uri="{FF2B5EF4-FFF2-40B4-BE49-F238E27FC236}">
                <a16:creationId xmlns:a16="http://schemas.microsoft.com/office/drawing/2014/main" id="{538E0466-3364-4C07-B9A0-A19743C11906}"/>
              </a:ext>
            </a:extLst>
          </p:cNvPr>
          <p:cNvSpPr>
            <a:spLocks noGrp="1"/>
          </p:cNvSpPr>
          <p:nvPr>
            <p:ph idx="1"/>
          </p:nvPr>
        </p:nvSpPr>
        <p:spPr/>
        <p:txBody>
          <a:bodyPr/>
          <a:lstStyle/>
          <a:p>
            <a:r>
              <a:rPr lang="en-US" altLang="zh-TW" b="1" dirty="0"/>
              <a:t>Phase 2</a:t>
            </a:r>
          </a:p>
          <a:p>
            <a:r>
              <a:rPr lang="en-US" altLang="zh-TW" dirty="0"/>
              <a:t>3-5% increment per week, goal 80% or higher of individual maximal capacity</a:t>
            </a:r>
          </a:p>
          <a:p>
            <a:r>
              <a:rPr lang="en-US" altLang="zh-TW" dirty="0"/>
              <a:t>6-7 resistance + 4-7 cardio sessions per week.</a:t>
            </a:r>
          </a:p>
          <a:p>
            <a:r>
              <a:rPr lang="en-US" altLang="zh-TW" dirty="0"/>
              <a:t>Focus on lower limbs</a:t>
            </a:r>
            <a:endParaRPr lang="zh-TW" altLang="en-US" dirty="0"/>
          </a:p>
        </p:txBody>
      </p:sp>
    </p:spTree>
    <p:extLst>
      <p:ext uri="{BB962C8B-B14F-4D97-AF65-F5344CB8AC3E}">
        <p14:creationId xmlns:p14="http://schemas.microsoft.com/office/powerpoint/2010/main" val="2381602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E94F-F4E3-4705-BEF2-8257701A7E98}"/>
              </a:ext>
            </a:extLst>
          </p:cNvPr>
          <p:cNvSpPr>
            <a:spLocks noGrp="1"/>
          </p:cNvSpPr>
          <p:nvPr>
            <p:ph type="title"/>
          </p:nvPr>
        </p:nvSpPr>
        <p:spPr/>
        <p:txBody>
          <a:bodyPr/>
          <a:lstStyle/>
          <a:p>
            <a:r>
              <a:rPr lang="en-GB" altLang="zh-TW" dirty="0"/>
              <a:t>Exercise – code logic</a:t>
            </a:r>
            <a:endParaRPr lang="zh-TW" altLang="en-US" dirty="0"/>
          </a:p>
        </p:txBody>
      </p:sp>
      <p:sp>
        <p:nvSpPr>
          <p:cNvPr id="3" name="Content Placeholder 2">
            <a:extLst>
              <a:ext uri="{FF2B5EF4-FFF2-40B4-BE49-F238E27FC236}">
                <a16:creationId xmlns:a16="http://schemas.microsoft.com/office/drawing/2014/main" id="{218C8A4B-B246-4E23-BB48-AEF3A4F2DD8A}"/>
              </a:ext>
            </a:extLst>
          </p:cNvPr>
          <p:cNvSpPr>
            <a:spLocks noGrp="1"/>
          </p:cNvSpPr>
          <p:nvPr>
            <p:ph idx="1"/>
          </p:nvPr>
        </p:nvSpPr>
        <p:spPr/>
        <p:txBody>
          <a:bodyPr/>
          <a:lstStyle/>
          <a:p>
            <a:pPr marL="0" indent="0">
              <a:buNone/>
            </a:pPr>
            <a:r>
              <a:rPr lang="en-GB" altLang="zh-TW" dirty="0"/>
              <a:t>Aim: schedule suitable workout for astronaut</a:t>
            </a:r>
          </a:p>
          <a:p>
            <a:pPr marL="514350" indent="-514350">
              <a:buFont typeface="+mj-lt"/>
              <a:buAutoNum type="arabicPeriod"/>
            </a:pPr>
            <a:r>
              <a:rPr lang="en-GB" altLang="zh-TW" dirty="0"/>
              <a:t>Identify intensity of training based on </a:t>
            </a:r>
          </a:p>
          <a:p>
            <a:pPr marL="971550" lvl="1" indent="-514350">
              <a:buAutoNum type="romanUcPeriod"/>
            </a:pPr>
            <a:r>
              <a:rPr lang="en-GB" altLang="zh-TW" dirty="0"/>
              <a:t>Target</a:t>
            </a:r>
          </a:p>
          <a:p>
            <a:pPr marL="971550" lvl="1" indent="-514350">
              <a:buAutoNum type="romanUcPeriod"/>
            </a:pPr>
            <a:r>
              <a:rPr lang="en-GB" altLang="zh-TW" dirty="0"/>
              <a:t>Previous user feedback on training difficulties.</a:t>
            </a:r>
          </a:p>
          <a:p>
            <a:pPr marL="514350" indent="-514350">
              <a:buFont typeface="+mj-lt"/>
              <a:buAutoNum type="arabicPeriod"/>
            </a:pPr>
            <a:r>
              <a:rPr lang="en-GB" altLang="zh-TW" dirty="0"/>
              <a:t>Identify workout to do, time length, and load</a:t>
            </a:r>
          </a:p>
        </p:txBody>
      </p:sp>
    </p:spTree>
    <p:extLst>
      <p:ext uri="{BB962C8B-B14F-4D97-AF65-F5344CB8AC3E}">
        <p14:creationId xmlns:p14="http://schemas.microsoft.com/office/powerpoint/2010/main" val="126723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ED4B-72FF-4F98-8D21-34919631CB7D}"/>
              </a:ext>
            </a:extLst>
          </p:cNvPr>
          <p:cNvSpPr>
            <a:spLocks noGrp="1"/>
          </p:cNvSpPr>
          <p:nvPr>
            <p:ph type="title"/>
          </p:nvPr>
        </p:nvSpPr>
        <p:spPr/>
        <p:txBody>
          <a:bodyPr/>
          <a:lstStyle/>
          <a:p>
            <a:r>
              <a:rPr lang="en-GB" altLang="zh-TW" dirty="0"/>
              <a:t>Summary of logic flow</a:t>
            </a:r>
            <a:endParaRPr lang="zh-TW" altLang="en-US" dirty="0"/>
          </a:p>
        </p:txBody>
      </p:sp>
      <p:grpSp>
        <p:nvGrpSpPr>
          <p:cNvPr id="18" name="Group 17">
            <a:extLst>
              <a:ext uri="{FF2B5EF4-FFF2-40B4-BE49-F238E27FC236}">
                <a16:creationId xmlns:a16="http://schemas.microsoft.com/office/drawing/2014/main" id="{58159001-61BF-4FEF-B6AF-A1DBB7CFEE3A}"/>
              </a:ext>
            </a:extLst>
          </p:cNvPr>
          <p:cNvGrpSpPr/>
          <p:nvPr/>
        </p:nvGrpSpPr>
        <p:grpSpPr>
          <a:xfrm>
            <a:off x="9101786" y="1340452"/>
            <a:ext cx="2880001" cy="5418666"/>
            <a:chOff x="9101786" y="1340452"/>
            <a:chExt cx="2880001" cy="5418666"/>
          </a:xfrm>
        </p:grpSpPr>
        <p:sp>
          <p:nvSpPr>
            <p:cNvPr id="10" name="Freeform: Shape 9">
              <a:extLst>
                <a:ext uri="{FF2B5EF4-FFF2-40B4-BE49-F238E27FC236}">
                  <a16:creationId xmlns:a16="http://schemas.microsoft.com/office/drawing/2014/main" id="{275665B2-1A25-4674-8138-108931020F47}"/>
                </a:ext>
              </a:extLst>
            </p:cNvPr>
            <p:cNvSpPr/>
            <p:nvPr/>
          </p:nvSpPr>
          <p:spPr>
            <a:xfrm>
              <a:off x="9101786" y="2365663"/>
              <a:ext cx="2880001" cy="4393455"/>
            </a:xfrm>
            <a:custGeom>
              <a:avLst/>
              <a:gdLst>
                <a:gd name="connsiteX0" fmla="*/ 0 w 2880001"/>
                <a:gd name="connsiteY0" fmla="*/ 0 h 4393455"/>
                <a:gd name="connsiteX1" fmla="*/ 480000 w 2880001"/>
                <a:gd name="connsiteY1" fmla="*/ 0 h 4393455"/>
                <a:gd name="connsiteX2" fmla="*/ 480000 w 2880001"/>
                <a:gd name="connsiteY2" fmla="*/ 0 h 4393455"/>
                <a:gd name="connsiteX3" fmla="*/ 1200000 w 2880001"/>
                <a:gd name="connsiteY3" fmla="*/ 0 h 4393455"/>
                <a:gd name="connsiteX4" fmla="*/ 2880001 w 2880001"/>
                <a:gd name="connsiteY4" fmla="*/ 0 h 4393455"/>
                <a:gd name="connsiteX5" fmla="*/ 2880001 w 2880001"/>
                <a:gd name="connsiteY5" fmla="*/ 732243 h 4393455"/>
                <a:gd name="connsiteX6" fmla="*/ 2880001 w 2880001"/>
                <a:gd name="connsiteY6" fmla="*/ 732243 h 4393455"/>
                <a:gd name="connsiteX7" fmla="*/ 2880001 w 2880001"/>
                <a:gd name="connsiteY7" fmla="*/ 1830606 h 4393455"/>
                <a:gd name="connsiteX8" fmla="*/ 2880001 w 2880001"/>
                <a:gd name="connsiteY8" fmla="*/ 4393455 h 4393455"/>
                <a:gd name="connsiteX9" fmla="*/ 1200000 w 2880001"/>
                <a:gd name="connsiteY9" fmla="*/ 4393455 h 4393455"/>
                <a:gd name="connsiteX10" fmla="*/ 480000 w 2880001"/>
                <a:gd name="connsiteY10" fmla="*/ 4393455 h 4393455"/>
                <a:gd name="connsiteX11" fmla="*/ 480000 w 2880001"/>
                <a:gd name="connsiteY11" fmla="*/ 4393455 h 4393455"/>
                <a:gd name="connsiteX12" fmla="*/ 0 w 2880001"/>
                <a:gd name="connsiteY12" fmla="*/ 4393455 h 4393455"/>
                <a:gd name="connsiteX13" fmla="*/ 0 w 2880001"/>
                <a:gd name="connsiteY13" fmla="*/ 1830606 h 4393455"/>
                <a:gd name="connsiteX14" fmla="*/ 0 w 2880001"/>
                <a:gd name="connsiteY14" fmla="*/ 2196728 h 4393455"/>
                <a:gd name="connsiteX15" fmla="*/ 0 w 2880001"/>
                <a:gd name="connsiteY15" fmla="*/ 732243 h 4393455"/>
                <a:gd name="connsiteX16" fmla="*/ 0 w 2880001"/>
                <a:gd name="connsiteY16" fmla="*/ 0 h 439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001" h="4393455">
                  <a:moveTo>
                    <a:pt x="0" y="0"/>
                  </a:moveTo>
                  <a:lnTo>
                    <a:pt x="480000" y="0"/>
                  </a:lnTo>
                  <a:lnTo>
                    <a:pt x="480000" y="0"/>
                  </a:lnTo>
                  <a:lnTo>
                    <a:pt x="1200000" y="0"/>
                  </a:lnTo>
                  <a:lnTo>
                    <a:pt x="2880001" y="0"/>
                  </a:lnTo>
                  <a:lnTo>
                    <a:pt x="2880001" y="732243"/>
                  </a:lnTo>
                  <a:lnTo>
                    <a:pt x="2880001" y="732243"/>
                  </a:lnTo>
                  <a:lnTo>
                    <a:pt x="2880001" y="1830606"/>
                  </a:lnTo>
                  <a:lnTo>
                    <a:pt x="2880001" y="4393455"/>
                  </a:lnTo>
                  <a:lnTo>
                    <a:pt x="1200000" y="4393455"/>
                  </a:lnTo>
                  <a:lnTo>
                    <a:pt x="480000" y="4393455"/>
                  </a:lnTo>
                  <a:lnTo>
                    <a:pt x="480000" y="4393455"/>
                  </a:lnTo>
                  <a:lnTo>
                    <a:pt x="0" y="4393455"/>
                  </a:lnTo>
                  <a:lnTo>
                    <a:pt x="0" y="1830606"/>
                  </a:lnTo>
                  <a:lnTo>
                    <a:pt x="0" y="2196728"/>
                  </a:lnTo>
                  <a:lnTo>
                    <a:pt x="0" y="732243"/>
                  </a:lnTo>
                  <a:lnTo>
                    <a:pt x="0" y="0"/>
                  </a:ln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450909" tIns="85725" rIns="85725" bIns="85725" numCol="1" spcCol="1270" anchor="t" anchorCtr="0">
              <a:noAutofit/>
            </a:bodyPr>
            <a:lstStyle/>
            <a:p>
              <a:pPr marL="0" lvl="0" indent="0" algn="just" defTabSz="1200150">
                <a:lnSpc>
                  <a:spcPct val="90000"/>
                </a:lnSpc>
                <a:spcBef>
                  <a:spcPct val="0"/>
                </a:spcBef>
                <a:spcAft>
                  <a:spcPct val="35000"/>
                </a:spcAft>
                <a:buNone/>
              </a:pPr>
              <a:r>
                <a:rPr lang="en-GB" altLang="zh-TW" sz="2700" kern="1200" dirty="0"/>
                <a:t>Nutrition guidelines provided based scheduled activities and user attributes</a:t>
              </a:r>
              <a:endParaRPr lang="zh-TW" altLang="en-US" sz="2700" kern="1200" dirty="0"/>
            </a:p>
          </p:txBody>
        </p:sp>
        <p:sp>
          <p:nvSpPr>
            <p:cNvPr id="11" name="Freeform: Shape 10">
              <a:extLst>
                <a:ext uri="{FF2B5EF4-FFF2-40B4-BE49-F238E27FC236}">
                  <a16:creationId xmlns:a16="http://schemas.microsoft.com/office/drawing/2014/main" id="{3B8770E9-D05E-4A2C-8F6C-964353DC9A19}"/>
                </a:ext>
              </a:extLst>
            </p:cNvPr>
            <p:cNvSpPr/>
            <p:nvPr/>
          </p:nvSpPr>
          <p:spPr>
            <a:xfrm>
              <a:off x="9101786" y="1340452"/>
              <a:ext cx="2880001" cy="1025211"/>
            </a:xfrm>
            <a:custGeom>
              <a:avLst/>
              <a:gdLst>
                <a:gd name="connsiteX0" fmla="*/ 0 w 2880001"/>
                <a:gd name="connsiteY0" fmla="*/ 0 h 1025211"/>
                <a:gd name="connsiteX1" fmla="*/ 2880001 w 2880001"/>
                <a:gd name="connsiteY1" fmla="*/ 0 h 1025211"/>
                <a:gd name="connsiteX2" fmla="*/ 2880001 w 2880001"/>
                <a:gd name="connsiteY2" fmla="*/ 1025211 h 1025211"/>
                <a:gd name="connsiteX3" fmla="*/ 0 w 2880001"/>
                <a:gd name="connsiteY3" fmla="*/ 1025211 h 1025211"/>
                <a:gd name="connsiteX4" fmla="*/ 0 w 2880001"/>
                <a:gd name="connsiteY4" fmla="*/ 0 h 1025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001" h="1025211">
                  <a:moveTo>
                    <a:pt x="0" y="0"/>
                  </a:moveTo>
                  <a:lnTo>
                    <a:pt x="2880001" y="0"/>
                  </a:lnTo>
                  <a:lnTo>
                    <a:pt x="2880001" y="1025211"/>
                  </a:lnTo>
                  <a:lnTo>
                    <a:pt x="0" y="102521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0" tIns="88900" rIns="88900" bIns="88900" numCol="1" spcCol="1270" anchor="ctr" anchorCtr="0">
              <a:noAutofit/>
            </a:bodyPr>
            <a:lstStyle/>
            <a:p>
              <a:pPr marL="0" lvl="0" indent="0" algn="ctr" defTabSz="1244600">
                <a:lnSpc>
                  <a:spcPct val="90000"/>
                </a:lnSpc>
                <a:spcBef>
                  <a:spcPct val="0"/>
                </a:spcBef>
                <a:spcAft>
                  <a:spcPct val="35000"/>
                </a:spcAft>
                <a:buNone/>
              </a:pPr>
              <a:r>
                <a:rPr lang="en-GB" altLang="zh-TW" sz="2800" kern="1200" dirty="0"/>
                <a:t>Nutrition</a:t>
              </a:r>
            </a:p>
          </p:txBody>
        </p:sp>
      </p:grpSp>
      <p:grpSp>
        <p:nvGrpSpPr>
          <p:cNvPr id="19" name="Group 18">
            <a:extLst>
              <a:ext uri="{FF2B5EF4-FFF2-40B4-BE49-F238E27FC236}">
                <a16:creationId xmlns:a16="http://schemas.microsoft.com/office/drawing/2014/main" id="{4803010C-7791-4783-9485-2DB8E7B61E01}"/>
              </a:ext>
            </a:extLst>
          </p:cNvPr>
          <p:cNvGrpSpPr/>
          <p:nvPr/>
        </p:nvGrpSpPr>
        <p:grpSpPr>
          <a:xfrm>
            <a:off x="6161268" y="1489465"/>
            <a:ext cx="2880001" cy="4977045"/>
            <a:chOff x="5746441" y="1489465"/>
            <a:chExt cx="2880001" cy="4977045"/>
          </a:xfrm>
        </p:grpSpPr>
        <p:sp>
          <p:nvSpPr>
            <p:cNvPr id="12" name="Freeform: Shape 11">
              <a:extLst>
                <a:ext uri="{FF2B5EF4-FFF2-40B4-BE49-F238E27FC236}">
                  <a16:creationId xmlns:a16="http://schemas.microsoft.com/office/drawing/2014/main" id="{F187189B-2EA6-4792-8854-77C72CE2AEEB}"/>
                </a:ext>
              </a:extLst>
            </p:cNvPr>
            <p:cNvSpPr/>
            <p:nvPr/>
          </p:nvSpPr>
          <p:spPr>
            <a:xfrm>
              <a:off x="5746441" y="2365663"/>
              <a:ext cx="2880001" cy="4100847"/>
            </a:xfrm>
            <a:custGeom>
              <a:avLst/>
              <a:gdLst>
                <a:gd name="connsiteX0" fmla="*/ 0 w 2880001"/>
                <a:gd name="connsiteY0" fmla="*/ 0 h 4100847"/>
                <a:gd name="connsiteX1" fmla="*/ 1680001 w 2880001"/>
                <a:gd name="connsiteY1" fmla="*/ 0 h 4100847"/>
                <a:gd name="connsiteX2" fmla="*/ 1680001 w 2880001"/>
                <a:gd name="connsiteY2" fmla="*/ 0 h 4100847"/>
                <a:gd name="connsiteX3" fmla="*/ 2400001 w 2880001"/>
                <a:gd name="connsiteY3" fmla="*/ 0 h 4100847"/>
                <a:gd name="connsiteX4" fmla="*/ 2880001 w 2880001"/>
                <a:gd name="connsiteY4" fmla="*/ 0 h 4100847"/>
                <a:gd name="connsiteX5" fmla="*/ 2880001 w 2880001"/>
                <a:gd name="connsiteY5" fmla="*/ 2392161 h 4100847"/>
                <a:gd name="connsiteX6" fmla="*/ 3240001 w 2880001"/>
                <a:gd name="connsiteY6" fmla="*/ 2904630 h 4100847"/>
                <a:gd name="connsiteX7" fmla="*/ 2880001 w 2880001"/>
                <a:gd name="connsiteY7" fmla="*/ 3417373 h 4100847"/>
                <a:gd name="connsiteX8" fmla="*/ 2880001 w 2880001"/>
                <a:gd name="connsiteY8" fmla="*/ 4100847 h 4100847"/>
                <a:gd name="connsiteX9" fmla="*/ 2400001 w 2880001"/>
                <a:gd name="connsiteY9" fmla="*/ 4100847 h 4100847"/>
                <a:gd name="connsiteX10" fmla="*/ 1680001 w 2880001"/>
                <a:gd name="connsiteY10" fmla="*/ 4100847 h 4100847"/>
                <a:gd name="connsiteX11" fmla="*/ 1680001 w 2880001"/>
                <a:gd name="connsiteY11" fmla="*/ 4100847 h 4100847"/>
                <a:gd name="connsiteX12" fmla="*/ 0 w 2880001"/>
                <a:gd name="connsiteY12" fmla="*/ 4100847 h 4100847"/>
                <a:gd name="connsiteX13" fmla="*/ 0 w 2880001"/>
                <a:gd name="connsiteY13" fmla="*/ 3417373 h 4100847"/>
                <a:gd name="connsiteX14" fmla="*/ 0 w 2880001"/>
                <a:gd name="connsiteY14" fmla="*/ 2392161 h 4100847"/>
                <a:gd name="connsiteX15" fmla="*/ 0 w 2880001"/>
                <a:gd name="connsiteY15" fmla="*/ 2392161 h 4100847"/>
                <a:gd name="connsiteX16" fmla="*/ 0 w 2880001"/>
                <a:gd name="connsiteY16" fmla="*/ 0 h 410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001" h="4100847">
                  <a:moveTo>
                    <a:pt x="0" y="0"/>
                  </a:moveTo>
                  <a:lnTo>
                    <a:pt x="1680001" y="0"/>
                  </a:lnTo>
                  <a:lnTo>
                    <a:pt x="1680001" y="0"/>
                  </a:lnTo>
                  <a:lnTo>
                    <a:pt x="2400001" y="0"/>
                  </a:lnTo>
                  <a:lnTo>
                    <a:pt x="2880001" y="0"/>
                  </a:lnTo>
                  <a:lnTo>
                    <a:pt x="2880001" y="2392161"/>
                  </a:lnTo>
                  <a:lnTo>
                    <a:pt x="3240001" y="2904630"/>
                  </a:lnTo>
                  <a:lnTo>
                    <a:pt x="2880001" y="3417373"/>
                  </a:lnTo>
                  <a:lnTo>
                    <a:pt x="2880001" y="4100847"/>
                  </a:lnTo>
                  <a:lnTo>
                    <a:pt x="2400001" y="4100847"/>
                  </a:lnTo>
                  <a:lnTo>
                    <a:pt x="1680001" y="4100847"/>
                  </a:lnTo>
                  <a:lnTo>
                    <a:pt x="1680001" y="4100847"/>
                  </a:lnTo>
                  <a:lnTo>
                    <a:pt x="0" y="4100847"/>
                  </a:lnTo>
                  <a:lnTo>
                    <a:pt x="0" y="3417373"/>
                  </a:lnTo>
                  <a:lnTo>
                    <a:pt x="0" y="2392161"/>
                  </a:lnTo>
                  <a:lnTo>
                    <a:pt x="0" y="2392161"/>
                  </a:lnTo>
                  <a:lnTo>
                    <a:pt x="0" y="0"/>
                  </a:ln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447734" tIns="82550" rIns="82550" bIns="82550" numCol="1" spcCol="1270" anchor="t" anchorCtr="0">
              <a:noAutofit/>
            </a:bodyPr>
            <a:lstStyle/>
            <a:p>
              <a:pPr marL="0" lvl="0" indent="0" algn="just" defTabSz="1155700">
                <a:lnSpc>
                  <a:spcPct val="90000"/>
                </a:lnSpc>
                <a:spcBef>
                  <a:spcPct val="0"/>
                </a:spcBef>
                <a:spcAft>
                  <a:spcPct val="35000"/>
                </a:spcAft>
                <a:buNone/>
              </a:pPr>
              <a:r>
                <a:rPr lang="en-GB" altLang="zh-TW" sz="2600" kern="1200" dirty="0"/>
                <a:t>Schedule to update sleeping and exercise timetable based previous two information</a:t>
              </a:r>
            </a:p>
          </p:txBody>
        </p:sp>
        <p:sp>
          <p:nvSpPr>
            <p:cNvPr id="13" name="Freeform: Shape 12">
              <a:extLst>
                <a:ext uri="{FF2B5EF4-FFF2-40B4-BE49-F238E27FC236}">
                  <a16:creationId xmlns:a16="http://schemas.microsoft.com/office/drawing/2014/main" id="{23EB87EA-C317-4218-A16A-F3D700EB169C}"/>
                </a:ext>
              </a:extLst>
            </p:cNvPr>
            <p:cNvSpPr/>
            <p:nvPr/>
          </p:nvSpPr>
          <p:spPr>
            <a:xfrm>
              <a:off x="5746441" y="1489465"/>
              <a:ext cx="2880001" cy="878907"/>
            </a:xfrm>
            <a:custGeom>
              <a:avLst/>
              <a:gdLst>
                <a:gd name="connsiteX0" fmla="*/ 0 w 2880001"/>
                <a:gd name="connsiteY0" fmla="*/ 0 h 878907"/>
                <a:gd name="connsiteX1" fmla="*/ 2880001 w 2880001"/>
                <a:gd name="connsiteY1" fmla="*/ 0 h 878907"/>
                <a:gd name="connsiteX2" fmla="*/ 2880001 w 2880001"/>
                <a:gd name="connsiteY2" fmla="*/ 878907 h 878907"/>
                <a:gd name="connsiteX3" fmla="*/ 0 w 2880001"/>
                <a:gd name="connsiteY3" fmla="*/ 878907 h 878907"/>
                <a:gd name="connsiteX4" fmla="*/ 0 w 2880001"/>
                <a:gd name="connsiteY4" fmla="*/ 0 h 878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001" h="878907">
                  <a:moveTo>
                    <a:pt x="0" y="0"/>
                  </a:moveTo>
                  <a:lnTo>
                    <a:pt x="2880001" y="0"/>
                  </a:lnTo>
                  <a:lnTo>
                    <a:pt x="2880001" y="878907"/>
                  </a:lnTo>
                  <a:lnTo>
                    <a:pt x="0" y="87890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0" tIns="88900" rIns="88900" bIns="88900" numCol="1" spcCol="1270" anchor="ctr" anchorCtr="0">
              <a:noAutofit/>
            </a:bodyPr>
            <a:lstStyle/>
            <a:p>
              <a:pPr marL="0" lvl="0" indent="0" algn="ctr" defTabSz="1244600">
                <a:lnSpc>
                  <a:spcPct val="90000"/>
                </a:lnSpc>
                <a:spcBef>
                  <a:spcPct val="0"/>
                </a:spcBef>
                <a:spcAft>
                  <a:spcPct val="35000"/>
                </a:spcAft>
                <a:buNone/>
              </a:pPr>
              <a:r>
                <a:rPr lang="en-GB" altLang="zh-TW" sz="2800" kern="1200" dirty="0"/>
                <a:t>Schedule</a:t>
              </a:r>
            </a:p>
          </p:txBody>
        </p:sp>
      </p:grpSp>
      <p:grpSp>
        <p:nvGrpSpPr>
          <p:cNvPr id="20" name="Group 19">
            <a:extLst>
              <a:ext uri="{FF2B5EF4-FFF2-40B4-BE49-F238E27FC236}">
                <a16:creationId xmlns:a16="http://schemas.microsoft.com/office/drawing/2014/main" id="{04790EA3-5DE5-4EFA-804E-B17FE48CD866}"/>
              </a:ext>
            </a:extLst>
          </p:cNvPr>
          <p:cNvGrpSpPr/>
          <p:nvPr/>
        </p:nvGrpSpPr>
        <p:grpSpPr>
          <a:xfrm>
            <a:off x="3220749" y="1633601"/>
            <a:ext cx="2880001" cy="4539759"/>
            <a:chOff x="3901114" y="1633601"/>
            <a:chExt cx="2880001" cy="4539759"/>
          </a:xfrm>
        </p:grpSpPr>
        <p:sp>
          <p:nvSpPr>
            <p:cNvPr id="14" name="Freeform: Shape 13">
              <a:extLst>
                <a:ext uri="{FF2B5EF4-FFF2-40B4-BE49-F238E27FC236}">
                  <a16:creationId xmlns:a16="http://schemas.microsoft.com/office/drawing/2014/main" id="{B804764D-604F-476D-9CF7-E8EF22D7DDD4}"/>
                </a:ext>
              </a:extLst>
            </p:cNvPr>
            <p:cNvSpPr/>
            <p:nvPr/>
          </p:nvSpPr>
          <p:spPr>
            <a:xfrm>
              <a:off x="3901114" y="2365663"/>
              <a:ext cx="2880001" cy="3807697"/>
            </a:xfrm>
            <a:custGeom>
              <a:avLst/>
              <a:gdLst>
                <a:gd name="connsiteX0" fmla="*/ 0 w 2880001"/>
                <a:gd name="connsiteY0" fmla="*/ 0 h 3807697"/>
                <a:gd name="connsiteX1" fmla="*/ 1680001 w 2880001"/>
                <a:gd name="connsiteY1" fmla="*/ 0 h 3807697"/>
                <a:gd name="connsiteX2" fmla="*/ 1680001 w 2880001"/>
                <a:gd name="connsiteY2" fmla="*/ 0 h 3807697"/>
                <a:gd name="connsiteX3" fmla="*/ 2400001 w 2880001"/>
                <a:gd name="connsiteY3" fmla="*/ 0 h 3807697"/>
                <a:gd name="connsiteX4" fmla="*/ 2880001 w 2880001"/>
                <a:gd name="connsiteY4" fmla="*/ 0 h 3807697"/>
                <a:gd name="connsiteX5" fmla="*/ 2880001 w 2880001"/>
                <a:gd name="connsiteY5" fmla="*/ 2221157 h 3807697"/>
                <a:gd name="connsiteX6" fmla="*/ 3240001 w 2880001"/>
                <a:gd name="connsiteY6" fmla="*/ 2696992 h 3807697"/>
                <a:gd name="connsiteX7" fmla="*/ 2880001 w 2880001"/>
                <a:gd name="connsiteY7" fmla="*/ 3173081 h 3807697"/>
                <a:gd name="connsiteX8" fmla="*/ 2880001 w 2880001"/>
                <a:gd name="connsiteY8" fmla="*/ 3807697 h 3807697"/>
                <a:gd name="connsiteX9" fmla="*/ 2400001 w 2880001"/>
                <a:gd name="connsiteY9" fmla="*/ 3807697 h 3807697"/>
                <a:gd name="connsiteX10" fmla="*/ 1680001 w 2880001"/>
                <a:gd name="connsiteY10" fmla="*/ 3807697 h 3807697"/>
                <a:gd name="connsiteX11" fmla="*/ 1680001 w 2880001"/>
                <a:gd name="connsiteY11" fmla="*/ 3807697 h 3807697"/>
                <a:gd name="connsiteX12" fmla="*/ 0 w 2880001"/>
                <a:gd name="connsiteY12" fmla="*/ 3807697 h 3807697"/>
                <a:gd name="connsiteX13" fmla="*/ 0 w 2880001"/>
                <a:gd name="connsiteY13" fmla="*/ 3173081 h 3807697"/>
                <a:gd name="connsiteX14" fmla="*/ 0 w 2880001"/>
                <a:gd name="connsiteY14" fmla="*/ 2221157 h 3807697"/>
                <a:gd name="connsiteX15" fmla="*/ 0 w 2880001"/>
                <a:gd name="connsiteY15" fmla="*/ 2221157 h 3807697"/>
                <a:gd name="connsiteX16" fmla="*/ 0 w 2880001"/>
                <a:gd name="connsiteY16" fmla="*/ 0 h 380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001" h="3807697">
                  <a:moveTo>
                    <a:pt x="0" y="0"/>
                  </a:moveTo>
                  <a:lnTo>
                    <a:pt x="1680001" y="0"/>
                  </a:lnTo>
                  <a:lnTo>
                    <a:pt x="1680001" y="0"/>
                  </a:lnTo>
                  <a:lnTo>
                    <a:pt x="2400001" y="0"/>
                  </a:lnTo>
                  <a:lnTo>
                    <a:pt x="2880001" y="0"/>
                  </a:lnTo>
                  <a:lnTo>
                    <a:pt x="2880001" y="2221157"/>
                  </a:lnTo>
                  <a:lnTo>
                    <a:pt x="3240001" y="2696992"/>
                  </a:lnTo>
                  <a:lnTo>
                    <a:pt x="2880001" y="3173081"/>
                  </a:lnTo>
                  <a:lnTo>
                    <a:pt x="2880001" y="3807697"/>
                  </a:lnTo>
                  <a:lnTo>
                    <a:pt x="2400001" y="3807697"/>
                  </a:lnTo>
                  <a:lnTo>
                    <a:pt x="1680001" y="3807697"/>
                  </a:lnTo>
                  <a:lnTo>
                    <a:pt x="1680001" y="3807697"/>
                  </a:lnTo>
                  <a:lnTo>
                    <a:pt x="0" y="3807697"/>
                  </a:lnTo>
                  <a:lnTo>
                    <a:pt x="0" y="3173081"/>
                  </a:lnTo>
                  <a:lnTo>
                    <a:pt x="0" y="2221157"/>
                  </a:lnTo>
                  <a:lnTo>
                    <a:pt x="0" y="2221157"/>
                  </a:lnTo>
                  <a:lnTo>
                    <a:pt x="0" y="0"/>
                  </a:ln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447734" tIns="82550" rIns="82550" bIns="82550" numCol="1" spcCol="1270" anchor="t" anchorCtr="0">
              <a:noAutofit/>
            </a:bodyPr>
            <a:lstStyle/>
            <a:p>
              <a:pPr marL="0" lvl="0" indent="0" algn="just" defTabSz="1155700">
                <a:lnSpc>
                  <a:spcPct val="90000"/>
                </a:lnSpc>
                <a:spcBef>
                  <a:spcPct val="0"/>
                </a:spcBef>
                <a:spcAft>
                  <a:spcPct val="35000"/>
                </a:spcAft>
                <a:buNone/>
              </a:pPr>
              <a:r>
                <a:rPr lang="en-GB" altLang="zh-TW" sz="2600" kern="1200" dirty="0"/>
                <a:t>Exercise type, duration and load based on ESA (European space agency) suggestion and user feedback on previous workout </a:t>
              </a:r>
              <a:endParaRPr lang="zh-TW" altLang="en-US" sz="2600" kern="1200" dirty="0"/>
            </a:p>
          </p:txBody>
        </p:sp>
        <p:sp>
          <p:nvSpPr>
            <p:cNvPr id="15" name="Freeform: Shape 14">
              <a:extLst>
                <a:ext uri="{FF2B5EF4-FFF2-40B4-BE49-F238E27FC236}">
                  <a16:creationId xmlns:a16="http://schemas.microsoft.com/office/drawing/2014/main" id="{CDE5034A-7903-403D-A333-5FD36600D515}"/>
                </a:ext>
              </a:extLst>
            </p:cNvPr>
            <p:cNvSpPr/>
            <p:nvPr/>
          </p:nvSpPr>
          <p:spPr>
            <a:xfrm>
              <a:off x="3901114" y="1633601"/>
              <a:ext cx="2880001" cy="732061"/>
            </a:xfrm>
            <a:custGeom>
              <a:avLst/>
              <a:gdLst>
                <a:gd name="connsiteX0" fmla="*/ 0 w 2880001"/>
                <a:gd name="connsiteY0" fmla="*/ 0 h 732061"/>
                <a:gd name="connsiteX1" fmla="*/ 2880001 w 2880001"/>
                <a:gd name="connsiteY1" fmla="*/ 0 h 732061"/>
                <a:gd name="connsiteX2" fmla="*/ 2880001 w 2880001"/>
                <a:gd name="connsiteY2" fmla="*/ 732061 h 732061"/>
                <a:gd name="connsiteX3" fmla="*/ 0 w 2880001"/>
                <a:gd name="connsiteY3" fmla="*/ 732061 h 732061"/>
                <a:gd name="connsiteX4" fmla="*/ 0 w 2880001"/>
                <a:gd name="connsiteY4" fmla="*/ 0 h 732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001" h="732061">
                  <a:moveTo>
                    <a:pt x="0" y="0"/>
                  </a:moveTo>
                  <a:lnTo>
                    <a:pt x="2880001" y="0"/>
                  </a:lnTo>
                  <a:lnTo>
                    <a:pt x="2880001" y="732061"/>
                  </a:lnTo>
                  <a:lnTo>
                    <a:pt x="0" y="73206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0" tIns="88900" rIns="88900" bIns="88900" numCol="1" spcCol="1270" anchor="ctr" anchorCtr="0">
              <a:noAutofit/>
            </a:bodyPr>
            <a:lstStyle/>
            <a:p>
              <a:pPr marL="0" lvl="0" indent="0" algn="ctr" defTabSz="1244600">
                <a:lnSpc>
                  <a:spcPct val="90000"/>
                </a:lnSpc>
                <a:spcBef>
                  <a:spcPct val="0"/>
                </a:spcBef>
                <a:spcAft>
                  <a:spcPct val="35000"/>
                </a:spcAft>
                <a:buNone/>
              </a:pPr>
              <a:r>
                <a:rPr lang="en-GB" altLang="zh-TW" sz="2800" kern="1200" dirty="0"/>
                <a:t>Exercise</a:t>
              </a:r>
              <a:endParaRPr lang="zh-TW" altLang="en-US" sz="2800" kern="1200" dirty="0"/>
            </a:p>
          </p:txBody>
        </p:sp>
      </p:grpSp>
      <p:grpSp>
        <p:nvGrpSpPr>
          <p:cNvPr id="21" name="Group 20">
            <a:extLst>
              <a:ext uri="{FF2B5EF4-FFF2-40B4-BE49-F238E27FC236}">
                <a16:creationId xmlns:a16="http://schemas.microsoft.com/office/drawing/2014/main" id="{D29826B0-3E0B-4A6C-83C5-AF51D0DF1116}"/>
              </a:ext>
            </a:extLst>
          </p:cNvPr>
          <p:cNvGrpSpPr/>
          <p:nvPr/>
        </p:nvGrpSpPr>
        <p:grpSpPr>
          <a:xfrm>
            <a:off x="280230" y="1779905"/>
            <a:ext cx="2880001" cy="4100305"/>
            <a:chOff x="280230" y="1779905"/>
            <a:chExt cx="2880001" cy="4100305"/>
          </a:xfrm>
        </p:grpSpPr>
        <p:sp>
          <p:nvSpPr>
            <p:cNvPr id="16" name="Freeform: Shape 15">
              <a:extLst>
                <a:ext uri="{FF2B5EF4-FFF2-40B4-BE49-F238E27FC236}">
                  <a16:creationId xmlns:a16="http://schemas.microsoft.com/office/drawing/2014/main" id="{7E2F799E-55CF-438F-A2B6-F22C151FC5E0}"/>
                </a:ext>
              </a:extLst>
            </p:cNvPr>
            <p:cNvSpPr/>
            <p:nvPr/>
          </p:nvSpPr>
          <p:spPr>
            <a:xfrm>
              <a:off x="280230" y="2365663"/>
              <a:ext cx="2880001" cy="3514547"/>
            </a:xfrm>
            <a:custGeom>
              <a:avLst/>
              <a:gdLst>
                <a:gd name="connsiteX0" fmla="*/ 0 w 2880001"/>
                <a:gd name="connsiteY0" fmla="*/ 0 h 3514547"/>
                <a:gd name="connsiteX1" fmla="*/ 1680001 w 2880001"/>
                <a:gd name="connsiteY1" fmla="*/ 0 h 3514547"/>
                <a:gd name="connsiteX2" fmla="*/ 1680001 w 2880001"/>
                <a:gd name="connsiteY2" fmla="*/ 0 h 3514547"/>
                <a:gd name="connsiteX3" fmla="*/ 2400001 w 2880001"/>
                <a:gd name="connsiteY3" fmla="*/ 0 h 3514547"/>
                <a:gd name="connsiteX4" fmla="*/ 2880001 w 2880001"/>
                <a:gd name="connsiteY4" fmla="*/ 0 h 3514547"/>
                <a:gd name="connsiteX5" fmla="*/ 2880001 w 2880001"/>
                <a:gd name="connsiteY5" fmla="*/ 2050152 h 3514547"/>
                <a:gd name="connsiteX6" fmla="*/ 3240001 w 2880001"/>
                <a:gd name="connsiteY6" fmla="*/ 2489354 h 3514547"/>
                <a:gd name="connsiteX7" fmla="*/ 2880001 w 2880001"/>
                <a:gd name="connsiteY7" fmla="*/ 2928789 h 3514547"/>
                <a:gd name="connsiteX8" fmla="*/ 2880001 w 2880001"/>
                <a:gd name="connsiteY8" fmla="*/ 3514547 h 3514547"/>
                <a:gd name="connsiteX9" fmla="*/ 2400001 w 2880001"/>
                <a:gd name="connsiteY9" fmla="*/ 3514547 h 3514547"/>
                <a:gd name="connsiteX10" fmla="*/ 1680001 w 2880001"/>
                <a:gd name="connsiteY10" fmla="*/ 3514547 h 3514547"/>
                <a:gd name="connsiteX11" fmla="*/ 1680001 w 2880001"/>
                <a:gd name="connsiteY11" fmla="*/ 3514547 h 3514547"/>
                <a:gd name="connsiteX12" fmla="*/ 0 w 2880001"/>
                <a:gd name="connsiteY12" fmla="*/ 3514547 h 3514547"/>
                <a:gd name="connsiteX13" fmla="*/ 0 w 2880001"/>
                <a:gd name="connsiteY13" fmla="*/ 2928789 h 3514547"/>
                <a:gd name="connsiteX14" fmla="*/ 0 w 2880001"/>
                <a:gd name="connsiteY14" fmla="*/ 2050152 h 3514547"/>
                <a:gd name="connsiteX15" fmla="*/ 0 w 2880001"/>
                <a:gd name="connsiteY15" fmla="*/ 2050152 h 3514547"/>
                <a:gd name="connsiteX16" fmla="*/ 0 w 2880001"/>
                <a:gd name="connsiteY16" fmla="*/ 0 h 351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001" h="3514547">
                  <a:moveTo>
                    <a:pt x="0" y="0"/>
                  </a:moveTo>
                  <a:lnTo>
                    <a:pt x="1680001" y="0"/>
                  </a:lnTo>
                  <a:lnTo>
                    <a:pt x="1680001" y="0"/>
                  </a:lnTo>
                  <a:lnTo>
                    <a:pt x="2400001" y="0"/>
                  </a:lnTo>
                  <a:lnTo>
                    <a:pt x="2880001" y="0"/>
                  </a:lnTo>
                  <a:lnTo>
                    <a:pt x="2880001" y="2050152"/>
                  </a:lnTo>
                  <a:lnTo>
                    <a:pt x="3240001" y="2489354"/>
                  </a:lnTo>
                  <a:lnTo>
                    <a:pt x="2880001" y="2928789"/>
                  </a:lnTo>
                  <a:lnTo>
                    <a:pt x="2880001" y="3514547"/>
                  </a:lnTo>
                  <a:lnTo>
                    <a:pt x="2400001" y="3514547"/>
                  </a:lnTo>
                  <a:lnTo>
                    <a:pt x="1680001" y="3514547"/>
                  </a:lnTo>
                  <a:lnTo>
                    <a:pt x="1680001" y="3514547"/>
                  </a:lnTo>
                  <a:lnTo>
                    <a:pt x="0" y="3514547"/>
                  </a:lnTo>
                  <a:lnTo>
                    <a:pt x="0" y="2928789"/>
                  </a:lnTo>
                  <a:lnTo>
                    <a:pt x="0" y="2050152"/>
                  </a:lnTo>
                  <a:lnTo>
                    <a:pt x="0" y="2050152"/>
                  </a:lnTo>
                  <a:lnTo>
                    <a:pt x="0" y="0"/>
                  </a:ln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447733" tIns="82550" rIns="82551" bIns="82550" numCol="1" spcCol="1270" anchor="t" anchorCtr="0">
              <a:noAutofit/>
            </a:bodyPr>
            <a:lstStyle/>
            <a:p>
              <a:pPr marL="0" lvl="0" indent="0" algn="just" defTabSz="1155700">
                <a:lnSpc>
                  <a:spcPct val="90000"/>
                </a:lnSpc>
                <a:spcBef>
                  <a:spcPct val="0"/>
                </a:spcBef>
                <a:spcAft>
                  <a:spcPct val="35000"/>
                </a:spcAft>
                <a:buNone/>
              </a:pPr>
              <a:r>
                <a:rPr lang="en-GB" altLang="zh-TW" sz="2600" kern="1200" dirty="0"/>
                <a:t>User feedback on subjective and objective sleeping score</a:t>
              </a:r>
            </a:p>
            <a:p>
              <a:pPr marL="0" lvl="0" indent="0" algn="just" defTabSz="1155700">
                <a:lnSpc>
                  <a:spcPct val="90000"/>
                </a:lnSpc>
                <a:spcBef>
                  <a:spcPct val="0"/>
                </a:spcBef>
                <a:spcAft>
                  <a:spcPct val="35000"/>
                </a:spcAft>
                <a:buNone/>
              </a:pPr>
              <a:endParaRPr lang="en-GB" altLang="zh-TW" sz="2600" dirty="0"/>
            </a:p>
            <a:p>
              <a:pPr lvl="0" algn="just" defTabSz="1155700">
                <a:lnSpc>
                  <a:spcPct val="90000"/>
                </a:lnSpc>
                <a:spcBef>
                  <a:spcPct val="0"/>
                </a:spcBef>
                <a:spcAft>
                  <a:spcPct val="35000"/>
                </a:spcAft>
              </a:pPr>
              <a:r>
                <a:rPr lang="en-GB" altLang="zh-TW" sz="2400" dirty="0"/>
                <a:t>PSQI(Pittsburgh Sleep Quality Index)</a:t>
              </a:r>
              <a:endParaRPr lang="zh-TW" altLang="en-US" sz="2600" kern="1200" dirty="0"/>
            </a:p>
          </p:txBody>
        </p:sp>
        <p:sp>
          <p:nvSpPr>
            <p:cNvPr id="17" name="Freeform: Shape 16">
              <a:extLst>
                <a:ext uri="{FF2B5EF4-FFF2-40B4-BE49-F238E27FC236}">
                  <a16:creationId xmlns:a16="http://schemas.microsoft.com/office/drawing/2014/main" id="{FBE809F9-10FD-4615-BAF6-7C3484AE6726}"/>
                </a:ext>
              </a:extLst>
            </p:cNvPr>
            <p:cNvSpPr/>
            <p:nvPr/>
          </p:nvSpPr>
          <p:spPr>
            <a:xfrm>
              <a:off x="280230" y="1779905"/>
              <a:ext cx="2880001" cy="585757"/>
            </a:xfrm>
            <a:custGeom>
              <a:avLst/>
              <a:gdLst>
                <a:gd name="connsiteX0" fmla="*/ 0 w 2880001"/>
                <a:gd name="connsiteY0" fmla="*/ 0 h 585757"/>
                <a:gd name="connsiteX1" fmla="*/ 2880001 w 2880001"/>
                <a:gd name="connsiteY1" fmla="*/ 0 h 585757"/>
                <a:gd name="connsiteX2" fmla="*/ 2880001 w 2880001"/>
                <a:gd name="connsiteY2" fmla="*/ 585757 h 585757"/>
                <a:gd name="connsiteX3" fmla="*/ 0 w 2880001"/>
                <a:gd name="connsiteY3" fmla="*/ 585757 h 585757"/>
                <a:gd name="connsiteX4" fmla="*/ 0 w 2880001"/>
                <a:gd name="connsiteY4" fmla="*/ 0 h 58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001" h="585757">
                  <a:moveTo>
                    <a:pt x="0" y="0"/>
                  </a:moveTo>
                  <a:lnTo>
                    <a:pt x="2880001" y="0"/>
                  </a:lnTo>
                  <a:lnTo>
                    <a:pt x="2880001" y="585757"/>
                  </a:lnTo>
                  <a:lnTo>
                    <a:pt x="0" y="58575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0" tIns="88900" rIns="88900" bIns="88900" numCol="1" spcCol="1270" anchor="ctr" anchorCtr="0">
              <a:noAutofit/>
            </a:bodyPr>
            <a:lstStyle/>
            <a:p>
              <a:pPr marL="0" lvl="0" indent="0" algn="ctr" defTabSz="1244600">
                <a:lnSpc>
                  <a:spcPct val="90000"/>
                </a:lnSpc>
                <a:spcBef>
                  <a:spcPct val="0"/>
                </a:spcBef>
                <a:spcAft>
                  <a:spcPct val="35000"/>
                </a:spcAft>
                <a:buNone/>
              </a:pPr>
              <a:r>
                <a:rPr lang="en-GB" altLang="zh-TW" sz="2800" kern="1200" dirty="0"/>
                <a:t>PSQI + sensor</a:t>
              </a:r>
              <a:endParaRPr lang="zh-TW" altLang="en-US" sz="2800" kern="1200" dirty="0"/>
            </a:p>
          </p:txBody>
        </p:sp>
      </p:grpSp>
      <p:sp>
        <p:nvSpPr>
          <p:cNvPr id="22" name="Arrow: Right 21">
            <a:extLst>
              <a:ext uri="{FF2B5EF4-FFF2-40B4-BE49-F238E27FC236}">
                <a16:creationId xmlns:a16="http://schemas.microsoft.com/office/drawing/2014/main" id="{0A4BF6DE-032E-4163-B3CA-D104CF877368}"/>
              </a:ext>
            </a:extLst>
          </p:cNvPr>
          <p:cNvSpPr/>
          <p:nvPr/>
        </p:nvSpPr>
        <p:spPr>
          <a:xfrm>
            <a:off x="529904" y="3741645"/>
            <a:ext cx="11132191" cy="2965508"/>
          </a:xfrm>
          <a:prstGeom prst="rightArrow">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562416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F174-F9B3-4EEA-A287-61DF70290F77}"/>
              </a:ext>
            </a:extLst>
          </p:cNvPr>
          <p:cNvSpPr>
            <a:spLocks noGrp="1"/>
          </p:cNvSpPr>
          <p:nvPr>
            <p:ph type="title"/>
          </p:nvPr>
        </p:nvSpPr>
        <p:spPr/>
        <p:txBody>
          <a:bodyPr/>
          <a:lstStyle/>
          <a:p>
            <a:r>
              <a:rPr lang="en-GB" altLang="zh-TW" dirty="0"/>
              <a:t>Exercise – Identify intensity of training</a:t>
            </a:r>
            <a:endParaRPr lang="zh-TW" altLang="en-US" dirty="0"/>
          </a:p>
        </p:txBody>
      </p:sp>
      <p:sp>
        <p:nvSpPr>
          <p:cNvPr id="3" name="Content Placeholder 2">
            <a:extLst>
              <a:ext uri="{FF2B5EF4-FFF2-40B4-BE49-F238E27FC236}">
                <a16:creationId xmlns:a16="http://schemas.microsoft.com/office/drawing/2014/main" id="{8E16319D-82AA-4F6C-AAFE-918FC92B19FD}"/>
              </a:ext>
            </a:extLst>
          </p:cNvPr>
          <p:cNvSpPr>
            <a:spLocks noGrp="1"/>
          </p:cNvSpPr>
          <p:nvPr>
            <p:ph idx="1"/>
          </p:nvPr>
        </p:nvSpPr>
        <p:spPr>
          <a:xfrm>
            <a:off x="838200" y="1825625"/>
            <a:ext cx="10515600" cy="582015"/>
          </a:xfrm>
        </p:spPr>
        <p:txBody>
          <a:bodyPr/>
          <a:lstStyle/>
          <a:p>
            <a:r>
              <a:rPr lang="en-GB" altLang="zh-TW" dirty="0"/>
              <a:t>Adopt PID controller</a:t>
            </a:r>
            <a:endParaRPr lang="zh-TW" altLang="en-US" dirty="0"/>
          </a:p>
        </p:txBody>
      </p:sp>
      <p:pic>
        <p:nvPicPr>
          <p:cNvPr id="6" name="Picture 5" descr="A picture containing shape&#10;&#10;Description automatically generated">
            <a:extLst>
              <a:ext uri="{FF2B5EF4-FFF2-40B4-BE49-F238E27FC236}">
                <a16:creationId xmlns:a16="http://schemas.microsoft.com/office/drawing/2014/main" id="{9FCFECBA-B36D-4314-93F5-3501CD4D4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71" y="2808658"/>
            <a:ext cx="9791025" cy="2712955"/>
          </a:xfrm>
          <a:prstGeom prst="rect">
            <a:avLst/>
          </a:prstGeom>
        </p:spPr>
      </p:pic>
      <p:sp>
        <p:nvSpPr>
          <p:cNvPr id="7" name="TextBox 6">
            <a:extLst>
              <a:ext uri="{FF2B5EF4-FFF2-40B4-BE49-F238E27FC236}">
                <a16:creationId xmlns:a16="http://schemas.microsoft.com/office/drawing/2014/main" id="{21263640-79C1-4411-B039-2EC91DD03164}"/>
              </a:ext>
            </a:extLst>
          </p:cNvPr>
          <p:cNvSpPr txBox="1"/>
          <p:nvPr/>
        </p:nvSpPr>
        <p:spPr>
          <a:xfrm>
            <a:off x="2306973" y="5805182"/>
            <a:ext cx="6027932" cy="369332"/>
          </a:xfrm>
          <a:prstGeom prst="rect">
            <a:avLst/>
          </a:prstGeom>
          <a:noFill/>
        </p:spPr>
        <p:txBody>
          <a:bodyPr wrap="none" rtlCol="0">
            <a:spAutoFit/>
          </a:bodyPr>
          <a:lstStyle/>
          <a:p>
            <a:r>
              <a:rPr lang="en-GB" altLang="zh-TW" dirty="0"/>
              <a:t>Where R(s) is target work load, B(s) is user feedback work load</a:t>
            </a:r>
            <a:endParaRPr lang="zh-TW" altLang="en-US" dirty="0"/>
          </a:p>
        </p:txBody>
      </p:sp>
    </p:spTree>
    <p:extLst>
      <p:ext uri="{BB962C8B-B14F-4D97-AF65-F5344CB8AC3E}">
        <p14:creationId xmlns:p14="http://schemas.microsoft.com/office/powerpoint/2010/main" val="829664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AEE7-FB33-4B4F-8A29-69D3817F4975}"/>
              </a:ext>
            </a:extLst>
          </p:cNvPr>
          <p:cNvSpPr>
            <a:spLocks noGrp="1"/>
          </p:cNvSpPr>
          <p:nvPr>
            <p:ph type="title"/>
          </p:nvPr>
        </p:nvSpPr>
        <p:spPr/>
        <p:txBody>
          <a:bodyPr>
            <a:normAutofit/>
          </a:bodyPr>
          <a:lstStyle/>
          <a:p>
            <a:r>
              <a:rPr lang="en-GB" altLang="zh-TW" dirty="0"/>
              <a:t>Exercise - Identify workout to do, time length, and load – </a:t>
            </a:r>
            <a:r>
              <a:rPr lang="en-GB" altLang="zh-TW" b="1" dirty="0"/>
              <a:t>phase 1</a:t>
            </a:r>
            <a:endParaRPr lang="zh-TW" altLang="en-US" b="1" dirty="0"/>
          </a:p>
        </p:txBody>
      </p:sp>
      <p:sp>
        <p:nvSpPr>
          <p:cNvPr id="3" name="Content Placeholder 2">
            <a:extLst>
              <a:ext uri="{FF2B5EF4-FFF2-40B4-BE49-F238E27FC236}">
                <a16:creationId xmlns:a16="http://schemas.microsoft.com/office/drawing/2014/main" id="{33305F6B-0D8A-4E14-B409-79F03503FEE1}"/>
              </a:ext>
            </a:extLst>
          </p:cNvPr>
          <p:cNvSpPr>
            <a:spLocks noGrp="1"/>
          </p:cNvSpPr>
          <p:nvPr>
            <p:ph idx="1"/>
          </p:nvPr>
        </p:nvSpPr>
        <p:spPr>
          <a:xfrm>
            <a:off x="838200" y="1825625"/>
            <a:ext cx="10515600" cy="4734566"/>
          </a:xfrm>
        </p:spPr>
        <p:txBody>
          <a:bodyPr>
            <a:normAutofit/>
          </a:bodyPr>
          <a:lstStyle/>
          <a:p>
            <a:r>
              <a:rPr lang="en-GB" altLang="zh-TW" sz="2400" dirty="0"/>
              <a:t>Workout can be separated into phase 1, adaptation phase, and phase 2, main phase.</a:t>
            </a:r>
          </a:p>
          <a:p>
            <a:r>
              <a:rPr lang="en-GB" altLang="zh-TW" sz="2400" dirty="0"/>
              <a:t>Phase 1 criteria:</a:t>
            </a:r>
          </a:p>
          <a:p>
            <a:pPr lvl="1">
              <a:buFont typeface="Wingdings" panose="05000000000000000000" pitchFamily="2" charset="2"/>
              <a:buChar char="p"/>
            </a:pPr>
            <a:r>
              <a:rPr lang="en-GB" altLang="zh-TW" sz="1800" dirty="0"/>
              <a:t>Last for 21 days</a:t>
            </a:r>
          </a:p>
          <a:p>
            <a:pPr lvl="1">
              <a:buFont typeface="Wingdings" panose="05000000000000000000" pitchFamily="2" charset="2"/>
              <a:buChar char="p"/>
            </a:pPr>
            <a:r>
              <a:rPr lang="en-GB" altLang="zh-TW" sz="1800" dirty="0"/>
              <a:t>No workout on day 1</a:t>
            </a:r>
          </a:p>
          <a:p>
            <a:pPr lvl="1">
              <a:buFont typeface="Wingdings" panose="05000000000000000000" pitchFamily="2" charset="2"/>
              <a:buChar char="p"/>
            </a:pPr>
            <a:r>
              <a:rPr lang="en-GB" altLang="zh-TW" sz="1800" dirty="0"/>
              <a:t>Target load starts from 50-60% of max pre-flight workout load capacity </a:t>
            </a:r>
          </a:p>
          <a:p>
            <a:r>
              <a:rPr lang="en-GB" altLang="zh-TW" sz="2400" dirty="0"/>
              <a:t>Phase 1 parameter used:</a:t>
            </a:r>
          </a:p>
          <a:p>
            <a:pPr lvl="1">
              <a:buFont typeface="Wingdings" panose="05000000000000000000" pitchFamily="2" charset="2"/>
              <a:buChar char="ü"/>
            </a:pPr>
            <a:r>
              <a:rPr lang="en-GB" altLang="zh-TW" sz="1800" dirty="0"/>
              <a:t>Last for 21 days</a:t>
            </a:r>
          </a:p>
          <a:p>
            <a:pPr lvl="1">
              <a:buFont typeface="Wingdings" panose="05000000000000000000" pitchFamily="2" charset="2"/>
              <a:buChar char="ü"/>
            </a:pPr>
            <a:r>
              <a:rPr lang="en-GB" altLang="zh-TW" sz="1800" dirty="0"/>
              <a:t>No workout on day 1</a:t>
            </a:r>
          </a:p>
          <a:p>
            <a:pPr lvl="1">
              <a:buFont typeface="Wingdings" panose="05000000000000000000" pitchFamily="2" charset="2"/>
              <a:buChar char="ü"/>
            </a:pPr>
            <a:r>
              <a:rPr lang="en-GB" altLang="zh-TW" sz="1800" dirty="0"/>
              <a:t>Total exercise time = setup time + actual workout time, where actual workout time is assumed to be 0.6*Total exercise time</a:t>
            </a:r>
          </a:p>
          <a:p>
            <a:pPr lvl="1">
              <a:buFont typeface="Wingdings" panose="05000000000000000000" pitchFamily="2" charset="2"/>
              <a:buChar char="ü"/>
            </a:pPr>
            <a:r>
              <a:rPr lang="en-GB" altLang="zh-TW" sz="1800" dirty="0"/>
              <a:t>Workout (total exercise) time: 1</a:t>
            </a:r>
            <a:r>
              <a:rPr lang="en-GB" altLang="zh-TW" sz="1800" baseline="30000" dirty="0"/>
              <a:t>st</a:t>
            </a:r>
            <a:r>
              <a:rPr lang="en-GB" altLang="zh-TW" sz="1800" dirty="0"/>
              <a:t> week – 1 hr; 2</a:t>
            </a:r>
            <a:r>
              <a:rPr lang="en-GB" altLang="zh-TW" sz="1800" baseline="30000" dirty="0"/>
              <a:t>nd</a:t>
            </a:r>
            <a:r>
              <a:rPr lang="en-GB" altLang="zh-TW" sz="1800" dirty="0"/>
              <a:t> week – 2 hrs; 3</a:t>
            </a:r>
            <a:r>
              <a:rPr lang="en-GB" altLang="zh-TW" sz="1800" baseline="30000" dirty="0"/>
              <a:t>rd</a:t>
            </a:r>
            <a:r>
              <a:rPr lang="en-GB" altLang="zh-TW" sz="1800" dirty="0"/>
              <a:t> week – 2.5 hrs</a:t>
            </a:r>
          </a:p>
          <a:p>
            <a:pPr lvl="1">
              <a:buFont typeface="Wingdings" panose="05000000000000000000" pitchFamily="2" charset="2"/>
              <a:buChar char="ü"/>
            </a:pPr>
            <a:r>
              <a:rPr lang="en-GB" altLang="zh-TW" sz="1800" dirty="0"/>
              <a:t>Workout load (of max capacity): 1</a:t>
            </a:r>
            <a:r>
              <a:rPr lang="en-GB" altLang="zh-TW" sz="1800" baseline="30000" dirty="0"/>
              <a:t>st</a:t>
            </a:r>
            <a:r>
              <a:rPr lang="en-GB" altLang="zh-TW" sz="1800" dirty="0"/>
              <a:t> week – 50% normally but 60% if astronaut found easy; 2</a:t>
            </a:r>
            <a:r>
              <a:rPr lang="en-GB" altLang="zh-TW" sz="1800" baseline="30000" dirty="0"/>
              <a:t>nd</a:t>
            </a:r>
            <a:r>
              <a:rPr lang="en-GB" altLang="zh-TW" sz="1800" dirty="0"/>
              <a:t> week onwards decided by PID controller.</a:t>
            </a:r>
            <a:endParaRPr lang="zh-TW" altLang="en-US" sz="1800" dirty="0"/>
          </a:p>
        </p:txBody>
      </p:sp>
      <p:sp>
        <p:nvSpPr>
          <p:cNvPr id="4" name="TextBox 3">
            <a:extLst>
              <a:ext uri="{FF2B5EF4-FFF2-40B4-BE49-F238E27FC236}">
                <a16:creationId xmlns:a16="http://schemas.microsoft.com/office/drawing/2014/main" id="{40AAB923-00E4-4CA9-8A7D-921EDBD54BEE}"/>
              </a:ext>
            </a:extLst>
          </p:cNvPr>
          <p:cNvSpPr txBox="1"/>
          <p:nvPr/>
        </p:nvSpPr>
        <p:spPr>
          <a:xfrm>
            <a:off x="4107782" y="2795651"/>
            <a:ext cx="7723589" cy="261610"/>
          </a:xfrm>
          <a:prstGeom prst="rect">
            <a:avLst/>
          </a:prstGeom>
          <a:noFill/>
        </p:spPr>
        <p:txBody>
          <a:bodyPr wrap="none" rtlCol="0">
            <a:spAutoFit/>
          </a:bodyPr>
          <a:lstStyle/>
          <a:p>
            <a:r>
              <a:rPr lang="en-US" altLang="zh-TW" sz="1100" dirty="0"/>
              <a:t>Exercise in space: the European Space Agency approach to in-flight exercise countermeasures for long-duration missions on ISS, 2016</a:t>
            </a:r>
            <a:endParaRPr lang="zh-TW" altLang="en-US" sz="1100" dirty="0"/>
          </a:p>
        </p:txBody>
      </p:sp>
    </p:spTree>
    <p:extLst>
      <p:ext uri="{BB962C8B-B14F-4D97-AF65-F5344CB8AC3E}">
        <p14:creationId xmlns:p14="http://schemas.microsoft.com/office/powerpoint/2010/main" val="2751972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EE13-3DCF-4E1B-9052-222722D817B6}"/>
              </a:ext>
            </a:extLst>
          </p:cNvPr>
          <p:cNvSpPr>
            <a:spLocks noGrp="1"/>
          </p:cNvSpPr>
          <p:nvPr>
            <p:ph type="title"/>
          </p:nvPr>
        </p:nvSpPr>
        <p:spPr/>
        <p:txBody>
          <a:bodyPr/>
          <a:lstStyle/>
          <a:p>
            <a:r>
              <a:rPr lang="en-GB" altLang="zh-TW" dirty="0"/>
              <a:t>Exercise - Identify workout to do, time length, and load – </a:t>
            </a:r>
            <a:r>
              <a:rPr lang="en-GB" altLang="zh-TW" b="1" dirty="0"/>
              <a:t>phase 2</a:t>
            </a:r>
            <a:endParaRPr lang="zh-TW" altLang="en-US" b="1" dirty="0"/>
          </a:p>
        </p:txBody>
      </p:sp>
      <p:sp>
        <p:nvSpPr>
          <p:cNvPr id="3" name="Content Placeholder 2">
            <a:extLst>
              <a:ext uri="{FF2B5EF4-FFF2-40B4-BE49-F238E27FC236}">
                <a16:creationId xmlns:a16="http://schemas.microsoft.com/office/drawing/2014/main" id="{BA2F3C82-FDE2-46C4-A912-75F149A848C0}"/>
              </a:ext>
            </a:extLst>
          </p:cNvPr>
          <p:cNvSpPr>
            <a:spLocks noGrp="1"/>
          </p:cNvSpPr>
          <p:nvPr>
            <p:ph idx="1"/>
          </p:nvPr>
        </p:nvSpPr>
        <p:spPr/>
        <p:txBody>
          <a:bodyPr/>
          <a:lstStyle/>
          <a:p>
            <a:r>
              <a:rPr lang="en-GB" altLang="zh-TW" sz="2400" dirty="0"/>
              <a:t>Phase 2 criteria:</a:t>
            </a:r>
          </a:p>
          <a:p>
            <a:pPr lvl="1">
              <a:buFont typeface="Wingdings" panose="05000000000000000000" pitchFamily="2" charset="2"/>
              <a:buChar char="p"/>
            </a:pPr>
            <a:r>
              <a:rPr lang="en-GB" altLang="zh-TW" sz="1800" dirty="0"/>
              <a:t>Days after 21st day</a:t>
            </a:r>
          </a:p>
          <a:p>
            <a:pPr lvl="1">
              <a:buFont typeface="Wingdings" panose="05000000000000000000" pitchFamily="2" charset="2"/>
              <a:buChar char="p"/>
            </a:pPr>
            <a:r>
              <a:rPr lang="en-GB" altLang="zh-TW" sz="1800" dirty="0"/>
              <a:t>Target load starts from 80% of max pre-flight workout load capacity </a:t>
            </a:r>
          </a:p>
          <a:p>
            <a:r>
              <a:rPr lang="en-GB" altLang="zh-TW" sz="2400" dirty="0"/>
              <a:t>Phase 2 parameter used:</a:t>
            </a:r>
          </a:p>
          <a:p>
            <a:pPr lvl="1">
              <a:buFont typeface="Wingdings" panose="05000000000000000000" pitchFamily="2" charset="2"/>
              <a:buChar char="ü"/>
            </a:pPr>
            <a:r>
              <a:rPr lang="en-GB" altLang="zh-TW" sz="1800" dirty="0"/>
              <a:t>Days after 21</a:t>
            </a:r>
            <a:r>
              <a:rPr lang="en-GB" altLang="zh-TW" sz="1800" baseline="30000" dirty="0"/>
              <a:t>st</a:t>
            </a:r>
            <a:r>
              <a:rPr lang="en-GB" altLang="zh-TW" sz="1800" dirty="0"/>
              <a:t> day</a:t>
            </a:r>
          </a:p>
          <a:p>
            <a:pPr lvl="1">
              <a:buFont typeface="Wingdings" panose="05000000000000000000" pitchFamily="2" charset="2"/>
              <a:buChar char="ü"/>
            </a:pPr>
            <a:r>
              <a:rPr lang="en-GB" altLang="zh-TW" sz="1800" dirty="0"/>
              <a:t>Total exercise time = setup time + actual workout time, where actual workout time is assumed to be 0.6*Total exercise time</a:t>
            </a:r>
          </a:p>
          <a:p>
            <a:pPr lvl="1">
              <a:buFont typeface="Wingdings" panose="05000000000000000000" pitchFamily="2" charset="2"/>
              <a:buChar char="ü"/>
            </a:pPr>
            <a:r>
              <a:rPr lang="en-GB" altLang="zh-TW" sz="1800" dirty="0"/>
              <a:t>Workout (total exercise) time: 2.5 hrs</a:t>
            </a:r>
          </a:p>
          <a:p>
            <a:pPr lvl="1">
              <a:buFont typeface="Wingdings" panose="05000000000000000000" pitchFamily="2" charset="2"/>
              <a:buChar char="ü"/>
            </a:pPr>
            <a:r>
              <a:rPr lang="en-GB" altLang="zh-TW" sz="1800" dirty="0"/>
              <a:t>Workout load (of max capacity): decided by PID controller.</a:t>
            </a:r>
            <a:endParaRPr lang="zh-TW" altLang="en-US" sz="1800" dirty="0"/>
          </a:p>
          <a:p>
            <a:endParaRPr lang="zh-TW" altLang="en-US" dirty="0"/>
          </a:p>
        </p:txBody>
      </p:sp>
      <p:sp>
        <p:nvSpPr>
          <p:cNvPr id="4" name="TextBox 3">
            <a:extLst>
              <a:ext uri="{FF2B5EF4-FFF2-40B4-BE49-F238E27FC236}">
                <a16:creationId xmlns:a16="http://schemas.microsoft.com/office/drawing/2014/main" id="{50E07B52-FA30-4599-BE99-E47ACEAC277D}"/>
              </a:ext>
            </a:extLst>
          </p:cNvPr>
          <p:cNvSpPr txBox="1"/>
          <p:nvPr/>
        </p:nvSpPr>
        <p:spPr>
          <a:xfrm>
            <a:off x="4158116" y="2132920"/>
            <a:ext cx="7723589" cy="261610"/>
          </a:xfrm>
          <a:prstGeom prst="rect">
            <a:avLst/>
          </a:prstGeom>
          <a:noFill/>
        </p:spPr>
        <p:txBody>
          <a:bodyPr wrap="none" rtlCol="0">
            <a:spAutoFit/>
          </a:bodyPr>
          <a:lstStyle/>
          <a:p>
            <a:r>
              <a:rPr lang="en-US" altLang="zh-TW" sz="1100" dirty="0"/>
              <a:t>Exercise in space: the European Space Agency approach to in-flight exercise countermeasures for long-duration missions on ISS, 2016</a:t>
            </a:r>
            <a:endParaRPr lang="zh-TW" altLang="en-US" sz="1100" dirty="0"/>
          </a:p>
        </p:txBody>
      </p:sp>
    </p:spTree>
    <p:extLst>
      <p:ext uri="{BB962C8B-B14F-4D97-AF65-F5344CB8AC3E}">
        <p14:creationId xmlns:p14="http://schemas.microsoft.com/office/powerpoint/2010/main" val="142614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D6B4-40C9-4668-A89C-D888E8C6448B}"/>
              </a:ext>
            </a:extLst>
          </p:cNvPr>
          <p:cNvSpPr>
            <a:spLocks noGrp="1"/>
          </p:cNvSpPr>
          <p:nvPr>
            <p:ph type="title"/>
          </p:nvPr>
        </p:nvSpPr>
        <p:spPr/>
        <p:txBody>
          <a:bodyPr/>
          <a:lstStyle/>
          <a:p>
            <a:r>
              <a:rPr lang="en-US" altLang="zh-TW" dirty="0"/>
              <a:t>Sleep</a:t>
            </a:r>
            <a:endParaRPr lang="zh-TW" altLang="en-US" dirty="0"/>
          </a:p>
        </p:txBody>
      </p:sp>
      <p:sp>
        <p:nvSpPr>
          <p:cNvPr id="3" name="Content Placeholder 2">
            <a:extLst>
              <a:ext uri="{FF2B5EF4-FFF2-40B4-BE49-F238E27FC236}">
                <a16:creationId xmlns:a16="http://schemas.microsoft.com/office/drawing/2014/main" id="{8AF31472-FCF9-4696-85C5-C8AD1123D2F5}"/>
              </a:ext>
            </a:extLst>
          </p:cNvPr>
          <p:cNvSpPr>
            <a:spLocks noGrp="1"/>
          </p:cNvSpPr>
          <p:nvPr>
            <p:ph idx="1"/>
          </p:nvPr>
        </p:nvSpPr>
        <p:spPr/>
        <p:txBody>
          <a:bodyPr/>
          <a:lstStyle/>
          <a:p>
            <a:r>
              <a:rPr lang="en-US" altLang="zh-TW" dirty="0"/>
              <a:t>Aim: Make sure astronauts have enough rest and slept well both objectively and subjectively.</a:t>
            </a:r>
          </a:p>
          <a:p>
            <a:r>
              <a:rPr lang="en-US" altLang="zh-TW" dirty="0"/>
              <a:t>To do:</a:t>
            </a:r>
          </a:p>
          <a:p>
            <a:pPr marL="914400" lvl="1" indent="-457200">
              <a:buFont typeface="+mj-lt"/>
              <a:buAutoNum type="arabicPeriod"/>
            </a:pPr>
            <a:r>
              <a:rPr lang="en-US" altLang="zh-TW" dirty="0"/>
              <a:t>Objective sleep scoring system</a:t>
            </a:r>
          </a:p>
          <a:p>
            <a:pPr marL="914400" lvl="1" indent="-457200">
              <a:buFont typeface="+mj-lt"/>
              <a:buAutoNum type="arabicPeriod"/>
            </a:pPr>
            <a:r>
              <a:rPr lang="en-US" altLang="zh-TW" dirty="0"/>
              <a:t>Subjective sleep scoring system – based on Pittsburgh Sleep Quality Index</a:t>
            </a:r>
          </a:p>
          <a:p>
            <a:endParaRPr lang="zh-TW" altLang="en-US" dirty="0"/>
          </a:p>
        </p:txBody>
      </p:sp>
    </p:spTree>
    <p:extLst>
      <p:ext uri="{BB962C8B-B14F-4D97-AF65-F5344CB8AC3E}">
        <p14:creationId xmlns:p14="http://schemas.microsoft.com/office/powerpoint/2010/main" val="78343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B653-14B7-43B6-BB90-9A0C696AD28A}"/>
              </a:ext>
            </a:extLst>
          </p:cNvPr>
          <p:cNvSpPr>
            <a:spLocks noGrp="1"/>
          </p:cNvSpPr>
          <p:nvPr>
            <p:ph type="title"/>
          </p:nvPr>
        </p:nvSpPr>
        <p:spPr/>
        <p:txBody>
          <a:bodyPr/>
          <a:lstStyle/>
          <a:p>
            <a:r>
              <a:rPr lang="en-US" altLang="zh-TW" dirty="0"/>
              <a:t>Sleep – Objective sleep scoring</a:t>
            </a:r>
            <a:endParaRPr lang="zh-TW" altLang="en-US" dirty="0"/>
          </a:p>
        </p:txBody>
      </p:sp>
      <p:sp>
        <p:nvSpPr>
          <p:cNvPr id="3" name="Content Placeholder 2">
            <a:extLst>
              <a:ext uri="{FF2B5EF4-FFF2-40B4-BE49-F238E27FC236}">
                <a16:creationId xmlns:a16="http://schemas.microsoft.com/office/drawing/2014/main" id="{2D6993D5-A69E-402F-9D6B-3638CC5B8FEC}"/>
              </a:ext>
            </a:extLst>
          </p:cNvPr>
          <p:cNvSpPr>
            <a:spLocks noGrp="1"/>
          </p:cNvSpPr>
          <p:nvPr>
            <p:ph idx="1"/>
          </p:nvPr>
        </p:nvSpPr>
        <p:spPr/>
        <p:txBody>
          <a:bodyPr/>
          <a:lstStyle/>
          <a:p>
            <a:r>
              <a:rPr lang="en-GB" altLang="zh-TW" dirty="0"/>
              <a:t>Considering the type of data NASA has:</a:t>
            </a:r>
          </a:p>
          <a:p>
            <a:pPr marL="457200" lvl="1" indent="0">
              <a:buNone/>
            </a:pPr>
            <a:r>
              <a:rPr lang="en-US" altLang="zh-TW" dirty="0"/>
              <a:t>Total sleep time, start and end times, date of data period, sleep onset, sleep latency, sleep efficiency, wake after sleep onset, light (white, blue, red and green) illumination, FMS plans to also include sleep phases: light, deep, rapid eye movement, and wake. </a:t>
            </a:r>
          </a:p>
          <a:p>
            <a:pPr marL="457200" lvl="1" indent="0">
              <a:buNone/>
            </a:pPr>
            <a:endParaRPr lang="en-US" altLang="zh-TW" dirty="0"/>
          </a:p>
          <a:p>
            <a:endParaRPr lang="en-US" altLang="zh-TW" dirty="0"/>
          </a:p>
        </p:txBody>
      </p:sp>
    </p:spTree>
    <p:extLst>
      <p:ext uri="{BB962C8B-B14F-4D97-AF65-F5344CB8AC3E}">
        <p14:creationId xmlns:p14="http://schemas.microsoft.com/office/powerpoint/2010/main" val="301392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FD31-88D3-4539-80DA-3FEFBB2DFCEA}"/>
              </a:ext>
            </a:extLst>
          </p:cNvPr>
          <p:cNvSpPr>
            <a:spLocks noGrp="1"/>
          </p:cNvSpPr>
          <p:nvPr>
            <p:ph type="title"/>
          </p:nvPr>
        </p:nvSpPr>
        <p:spPr/>
        <p:txBody>
          <a:bodyPr/>
          <a:lstStyle/>
          <a:p>
            <a:r>
              <a:rPr lang="en-US" altLang="zh-TW" dirty="0"/>
              <a:t>Sleep – Subjective sleep scoring</a:t>
            </a:r>
            <a:endParaRPr lang="zh-TW" altLang="en-US" dirty="0"/>
          </a:p>
        </p:txBody>
      </p:sp>
      <p:sp>
        <p:nvSpPr>
          <p:cNvPr id="3" name="Content Placeholder 2">
            <a:extLst>
              <a:ext uri="{FF2B5EF4-FFF2-40B4-BE49-F238E27FC236}">
                <a16:creationId xmlns:a16="http://schemas.microsoft.com/office/drawing/2014/main" id="{0EC01B98-E220-46B1-A6D2-1D33F8EA304E}"/>
              </a:ext>
            </a:extLst>
          </p:cNvPr>
          <p:cNvSpPr>
            <a:spLocks noGrp="1"/>
          </p:cNvSpPr>
          <p:nvPr>
            <p:ph idx="1"/>
          </p:nvPr>
        </p:nvSpPr>
        <p:spPr/>
        <p:txBody>
          <a:bodyPr/>
          <a:lstStyle/>
          <a:p>
            <a:r>
              <a:rPr lang="en-US" altLang="zh-TW" dirty="0"/>
              <a:t>Subjective sleep scoring system is developed based on gold standard Pittsburgh Sleep Quality Index (PSQI) questionnaire.</a:t>
            </a:r>
            <a:endParaRPr lang="zh-TW" altLang="en-US" dirty="0"/>
          </a:p>
        </p:txBody>
      </p:sp>
      <p:sp>
        <p:nvSpPr>
          <p:cNvPr id="4" name="TextBox 3">
            <a:extLst>
              <a:ext uri="{FF2B5EF4-FFF2-40B4-BE49-F238E27FC236}">
                <a16:creationId xmlns:a16="http://schemas.microsoft.com/office/drawing/2014/main" id="{DE1649C3-95FF-4F49-A661-94E6823C0C1F}"/>
              </a:ext>
            </a:extLst>
          </p:cNvPr>
          <p:cNvSpPr txBox="1"/>
          <p:nvPr/>
        </p:nvSpPr>
        <p:spPr>
          <a:xfrm>
            <a:off x="7986319" y="2676088"/>
            <a:ext cx="1215397" cy="261610"/>
          </a:xfrm>
          <a:prstGeom prst="rect">
            <a:avLst/>
          </a:prstGeom>
          <a:noFill/>
        </p:spPr>
        <p:txBody>
          <a:bodyPr wrap="none" rtlCol="0">
            <a:spAutoFit/>
          </a:bodyPr>
          <a:lstStyle/>
          <a:p>
            <a:r>
              <a:rPr lang="en-GB" altLang="zh-TW" sz="1100" dirty="0" err="1"/>
              <a:t>Buysse</a:t>
            </a:r>
            <a:r>
              <a:rPr lang="en-GB" altLang="zh-TW" sz="1100" dirty="0"/>
              <a:t> et al. 1988</a:t>
            </a:r>
            <a:endParaRPr lang="zh-TW" altLang="en-US" sz="1100" dirty="0"/>
          </a:p>
        </p:txBody>
      </p:sp>
      <p:pic>
        <p:nvPicPr>
          <p:cNvPr id="6" name="Picture 5" descr="Table&#10;&#10;Description automatically generated">
            <a:extLst>
              <a:ext uri="{FF2B5EF4-FFF2-40B4-BE49-F238E27FC236}">
                <a16:creationId xmlns:a16="http://schemas.microsoft.com/office/drawing/2014/main" id="{74FDF5D4-7763-4241-B906-506F535CF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630" y="3191807"/>
            <a:ext cx="3593683" cy="3301068"/>
          </a:xfrm>
          <a:prstGeom prst="rect">
            <a:avLst/>
          </a:prstGeom>
        </p:spPr>
      </p:pic>
    </p:spTree>
    <p:extLst>
      <p:ext uri="{BB962C8B-B14F-4D97-AF65-F5344CB8AC3E}">
        <p14:creationId xmlns:p14="http://schemas.microsoft.com/office/powerpoint/2010/main" val="32306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140F-138D-4712-901C-FDB3FBBBF5F5}"/>
              </a:ext>
            </a:extLst>
          </p:cNvPr>
          <p:cNvSpPr>
            <a:spLocks noGrp="1"/>
          </p:cNvSpPr>
          <p:nvPr>
            <p:ph type="title"/>
          </p:nvPr>
        </p:nvSpPr>
        <p:spPr/>
        <p:txBody>
          <a:bodyPr/>
          <a:lstStyle/>
          <a:p>
            <a:r>
              <a:rPr lang="en-US" altLang="zh-TW" dirty="0"/>
              <a:t>Sleep – Combination</a:t>
            </a:r>
            <a:endParaRPr lang="zh-TW" altLang="en-US" dirty="0"/>
          </a:p>
        </p:txBody>
      </p:sp>
      <p:sp>
        <p:nvSpPr>
          <p:cNvPr id="3" name="Content Placeholder 2">
            <a:extLst>
              <a:ext uri="{FF2B5EF4-FFF2-40B4-BE49-F238E27FC236}">
                <a16:creationId xmlns:a16="http://schemas.microsoft.com/office/drawing/2014/main" id="{98921B36-BA67-4640-A04F-111E09841124}"/>
              </a:ext>
            </a:extLst>
          </p:cNvPr>
          <p:cNvSpPr>
            <a:spLocks noGrp="1"/>
          </p:cNvSpPr>
          <p:nvPr>
            <p:ph idx="1"/>
          </p:nvPr>
        </p:nvSpPr>
        <p:spPr/>
        <p:txBody>
          <a:bodyPr>
            <a:normAutofit lnSpcReduction="10000"/>
          </a:bodyPr>
          <a:lstStyle/>
          <a:p>
            <a:r>
              <a:rPr lang="en-US" altLang="zh-TW" dirty="0"/>
              <a:t>Based on the objective and subjective scores the schedule planner app would then suggest actions to be taken. </a:t>
            </a:r>
          </a:p>
          <a:p>
            <a:endParaRPr lang="en-US" altLang="zh-TW" dirty="0"/>
          </a:p>
          <a:p>
            <a:r>
              <a:rPr lang="en-US" altLang="zh-TW" dirty="0"/>
              <a:t>For instance, if the objective score is good (e.g. 80 out of 100), but subjectively astronaut feels tiresome (subjective score), the planar would suggest actions such as mediation (proven to be effective in improving PSQI score; Black et al., 2015). </a:t>
            </a:r>
          </a:p>
          <a:p>
            <a:endParaRPr lang="en-US" altLang="zh-TW" dirty="0"/>
          </a:p>
          <a:p>
            <a:r>
              <a:rPr lang="en-US" altLang="zh-TW" dirty="0"/>
              <a:t>Another example would be advice to take melatonin if sleep latency was too high (may be effective, shown DIJK et al., 2001)</a:t>
            </a:r>
            <a:endParaRPr lang="zh-TW" altLang="en-US" dirty="0"/>
          </a:p>
        </p:txBody>
      </p:sp>
    </p:spTree>
    <p:extLst>
      <p:ext uri="{BB962C8B-B14F-4D97-AF65-F5344CB8AC3E}">
        <p14:creationId xmlns:p14="http://schemas.microsoft.com/office/powerpoint/2010/main" val="401685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1055-3539-4434-8C0E-CD976A76DCB6}"/>
              </a:ext>
            </a:extLst>
          </p:cNvPr>
          <p:cNvSpPr>
            <a:spLocks noGrp="1"/>
          </p:cNvSpPr>
          <p:nvPr>
            <p:ph type="title"/>
          </p:nvPr>
        </p:nvSpPr>
        <p:spPr/>
        <p:txBody>
          <a:bodyPr/>
          <a:lstStyle/>
          <a:p>
            <a:r>
              <a:rPr lang="en-US" altLang="zh-TW" dirty="0"/>
              <a:t>Nutrition</a:t>
            </a:r>
            <a:endParaRPr lang="zh-TW" altLang="en-US" dirty="0"/>
          </a:p>
        </p:txBody>
      </p:sp>
      <p:sp>
        <p:nvSpPr>
          <p:cNvPr id="3" name="Content Placeholder 2">
            <a:extLst>
              <a:ext uri="{FF2B5EF4-FFF2-40B4-BE49-F238E27FC236}">
                <a16:creationId xmlns:a16="http://schemas.microsoft.com/office/drawing/2014/main" id="{A0CF3BE3-AB79-4A8B-8875-BD843E8A46A9}"/>
              </a:ext>
            </a:extLst>
          </p:cNvPr>
          <p:cNvSpPr>
            <a:spLocks noGrp="1"/>
          </p:cNvSpPr>
          <p:nvPr>
            <p:ph idx="1"/>
          </p:nvPr>
        </p:nvSpPr>
        <p:spPr/>
        <p:txBody>
          <a:bodyPr/>
          <a:lstStyle/>
          <a:p>
            <a:r>
              <a:rPr lang="en-US" altLang="zh-TW" dirty="0"/>
              <a:t>Aim: replenish astronaut with suitable calories according to gold standard guidance published by WHO and FAO.</a:t>
            </a:r>
          </a:p>
          <a:p>
            <a:r>
              <a:rPr lang="en-US" altLang="zh-TW" dirty="0"/>
              <a:t>To do: </a:t>
            </a:r>
          </a:p>
          <a:p>
            <a:pPr marL="914400" lvl="1" indent="-457200">
              <a:buAutoNum type="arabicPeriod"/>
            </a:pPr>
            <a:r>
              <a:rPr lang="en-US" altLang="zh-TW" dirty="0"/>
              <a:t>Calculate amount of calories astronaut needs per day</a:t>
            </a:r>
          </a:p>
          <a:p>
            <a:pPr marL="914400" lvl="1" indent="-457200">
              <a:buAutoNum type="arabicPeriod"/>
            </a:pPr>
            <a:r>
              <a:rPr lang="en-US" altLang="zh-TW" dirty="0"/>
              <a:t>Convert amount of calories to amount (gram) of nutrition to intake per day</a:t>
            </a:r>
          </a:p>
        </p:txBody>
      </p:sp>
    </p:spTree>
    <p:extLst>
      <p:ext uri="{BB962C8B-B14F-4D97-AF65-F5344CB8AC3E}">
        <p14:creationId xmlns:p14="http://schemas.microsoft.com/office/powerpoint/2010/main" val="259442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1594-8E2F-4647-B283-408D2ED04BF9}"/>
              </a:ext>
            </a:extLst>
          </p:cNvPr>
          <p:cNvSpPr>
            <a:spLocks noGrp="1"/>
          </p:cNvSpPr>
          <p:nvPr>
            <p:ph type="title"/>
          </p:nvPr>
        </p:nvSpPr>
        <p:spPr/>
        <p:txBody>
          <a:bodyPr/>
          <a:lstStyle/>
          <a:p>
            <a:r>
              <a:rPr lang="en-US" altLang="zh-TW" dirty="0"/>
              <a:t>Nutrition – Calories Needed </a:t>
            </a:r>
            <a:endParaRPr lang="zh-TW" altLang="en-US" dirty="0"/>
          </a:p>
        </p:txBody>
      </p:sp>
      <p:sp>
        <p:nvSpPr>
          <p:cNvPr id="3" name="Content Placeholder 2">
            <a:extLst>
              <a:ext uri="{FF2B5EF4-FFF2-40B4-BE49-F238E27FC236}">
                <a16:creationId xmlns:a16="http://schemas.microsoft.com/office/drawing/2014/main" id="{3548840A-31DA-4DC7-85D1-2ED2AC44628E}"/>
              </a:ext>
            </a:extLst>
          </p:cNvPr>
          <p:cNvSpPr>
            <a:spLocks noGrp="1"/>
          </p:cNvSpPr>
          <p:nvPr>
            <p:ph idx="1"/>
          </p:nvPr>
        </p:nvSpPr>
        <p:spPr/>
        <p:txBody>
          <a:bodyPr/>
          <a:lstStyle/>
          <a:p>
            <a:r>
              <a:rPr lang="en-US" altLang="zh-TW" b="1" dirty="0"/>
              <a:t>Baseline</a:t>
            </a:r>
            <a:r>
              <a:rPr lang="en-US" altLang="zh-TW" dirty="0"/>
              <a:t> suitable energy intake per day is suggested by FAO (Food and Agriculture Organization of the United Nations) given in the following equations</a:t>
            </a:r>
          </a:p>
          <a:p>
            <a:endParaRPr lang="zh-TW" altLang="en-US" dirty="0"/>
          </a:p>
        </p:txBody>
      </p:sp>
      <p:pic>
        <p:nvPicPr>
          <p:cNvPr id="5" name="Picture 4" descr="Table&#10;&#10;Description automatically generated">
            <a:extLst>
              <a:ext uri="{FF2B5EF4-FFF2-40B4-BE49-F238E27FC236}">
                <a16:creationId xmlns:a16="http://schemas.microsoft.com/office/drawing/2014/main" id="{FDD1FC19-1961-4493-8E0F-C17C90294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572" y="3393347"/>
            <a:ext cx="8870302" cy="2046006"/>
          </a:xfrm>
          <a:prstGeom prst="rect">
            <a:avLst/>
          </a:prstGeom>
        </p:spPr>
      </p:pic>
      <p:sp>
        <p:nvSpPr>
          <p:cNvPr id="6" name="TextBox 5">
            <a:extLst>
              <a:ext uri="{FF2B5EF4-FFF2-40B4-BE49-F238E27FC236}">
                <a16:creationId xmlns:a16="http://schemas.microsoft.com/office/drawing/2014/main" id="{7BD50632-5A8D-4266-915A-C153A071FC68}"/>
              </a:ext>
            </a:extLst>
          </p:cNvPr>
          <p:cNvSpPr txBox="1"/>
          <p:nvPr/>
        </p:nvSpPr>
        <p:spPr>
          <a:xfrm>
            <a:off x="3842158" y="5807631"/>
            <a:ext cx="7034618" cy="369332"/>
          </a:xfrm>
          <a:prstGeom prst="rect">
            <a:avLst/>
          </a:prstGeom>
          <a:noFill/>
        </p:spPr>
        <p:txBody>
          <a:bodyPr wrap="none" rtlCol="0">
            <a:spAutoFit/>
          </a:bodyPr>
          <a:lstStyle/>
          <a:p>
            <a:r>
              <a:rPr lang="en-US" altLang="zh-TW" dirty="0"/>
              <a:t>Note: baseline assume lowest possible energy consumption, i.e. sleeping</a:t>
            </a:r>
            <a:endParaRPr lang="zh-TW" altLang="en-US" dirty="0"/>
          </a:p>
        </p:txBody>
      </p:sp>
      <p:sp>
        <p:nvSpPr>
          <p:cNvPr id="7" name="TextBox 6">
            <a:extLst>
              <a:ext uri="{FF2B5EF4-FFF2-40B4-BE49-F238E27FC236}">
                <a16:creationId xmlns:a16="http://schemas.microsoft.com/office/drawing/2014/main" id="{CBFAEAE1-FE38-4E49-AA05-A5BE9E33A8A8}"/>
              </a:ext>
            </a:extLst>
          </p:cNvPr>
          <p:cNvSpPr txBox="1"/>
          <p:nvPr/>
        </p:nvSpPr>
        <p:spPr>
          <a:xfrm>
            <a:off x="5821960" y="5451179"/>
            <a:ext cx="4826962" cy="246221"/>
          </a:xfrm>
          <a:prstGeom prst="rect">
            <a:avLst/>
          </a:prstGeom>
          <a:noFill/>
        </p:spPr>
        <p:txBody>
          <a:bodyPr wrap="none" rtlCol="0">
            <a:spAutoFit/>
          </a:bodyPr>
          <a:lstStyle/>
          <a:p>
            <a:r>
              <a:rPr lang="en-US" altLang="zh-TW" sz="1000" dirty="0"/>
              <a:t>Human energy requirements Report of a Joint FAO/WHO/UNU Expert Consultation, 2001</a:t>
            </a:r>
            <a:endParaRPr lang="zh-TW" altLang="en-US" sz="1000" dirty="0"/>
          </a:p>
        </p:txBody>
      </p:sp>
    </p:spTree>
    <p:extLst>
      <p:ext uri="{BB962C8B-B14F-4D97-AF65-F5344CB8AC3E}">
        <p14:creationId xmlns:p14="http://schemas.microsoft.com/office/powerpoint/2010/main" val="241081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280A-440B-4826-A4C3-0CE373DC2312}"/>
              </a:ext>
            </a:extLst>
          </p:cNvPr>
          <p:cNvSpPr>
            <a:spLocks noGrp="1"/>
          </p:cNvSpPr>
          <p:nvPr>
            <p:ph type="title"/>
          </p:nvPr>
        </p:nvSpPr>
        <p:spPr/>
        <p:txBody>
          <a:bodyPr/>
          <a:lstStyle/>
          <a:p>
            <a:r>
              <a:rPr lang="en-US" altLang="zh-TW" dirty="0"/>
              <a:t>Nutrition – Calories Needed </a:t>
            </a:r>
            <a:endParaRPr lang="zh-TW" altLang="en-US" dirty="0"/>
          </a:p>
        </p:txBody>
      </p:sp>
      <p:sp>
        <p:nvSpPr>
          <p:cNvPr id="3" name="Content Placeholder 2">
            <a:extLst>
              <a:ext uri="{FF2B5EF4-FFF2-40B4-BE49-F238E27FC236}">
                <a16:creationId xmlns:a16="http://schemas.microsoft.com/office/drawing/2014/main" id="{43011F7C-9AB8-4C9D-9BC2-2FBC1749EFDC}"/>
              </a:ext>
            </a:extLst>
          </p:cNvPr>
          <p:cNvSpPr>
            <a:spLocks noGrp="1"/>
          </p:cNvSpPr>
          <p:nvPr>
            <p:ph idx="1"/>
          </p:nvPr>
        </p:nvSpPr>
        <p:spPr>
          <a:xfrm>
            <a:off x="838200" y="1825626"/>
            <a:ext cx="10515600" cy="2385648"/>
          </a:xfrm>
        </p:spPr>
        <p:txBody>
          <a:bodyPr/>
          <a:lstStyle/>
          <a:p>
            <a:r>
              <a:rPr lang="en-GB" altLang="zh-TW" dirty="0"/>
              <a:t>PAL (physical activity level) adjustment to calories needed, where mean PAL can be calculated from sum of energy cost or basal metabolic rate (PAR) of activity multiplied by time of activity</a:t>
            </a:r>
          </a:p>
          <a:p>
            <a:endParaRPr lang="en-GB" altLang="zh-TW" dirty="0"/>
          </a:p>
          <a:p>
            <a:pPr marL="0" indent="0">
              <a:buNone/>
            </a:pPr>
            <a:endParaRPr lang="en-GB" altLang="zh-TW"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784709-CC50-40C0-9A1F-FEA489585B0C}"/>
                  </a:ext>
                </a:extLst>
              </p:cNvPr>
              <p:cNvSpPr txBox="1"/>
              <p:nvPr/>
            </p:nvSpPr>
            <p:spPr>
              <a:xfrm>
                <a:off x="3405931" y="3012538"/>
                <a:ext cx="4342279" cy="6681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PAL</m:t>
                      </m:r>
                      <m:r>
                        <a:rPr lang="en-US" altLang="zh-TW" b="0" i="0" smtClean="0">
                          <a:latin typeface="Cambria Math" panose="02040503050406030204" pitchFamily="18" charset="0"/>
                        </a:rPr>
                        <m:t>= </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𝑃𝐴</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b="0" i="1" smtClean="0">
                                      <a:latin typeface="Cambria Math" panose="02040503050406030204" pitchFamily="18" charset="0"/>
                                    </a:rPr>
                                    <m:t>𝑎𝑐𝑡𝑖𝑣𝑖𝑡𝑦</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𝑡𝑖𝑚𝑒</m:t>
                              </m:r>
                              <m:r>
                                <a:rPr lang="en-US" altLang="zh-TW" b="0" i="1" smtClean="0">
                                  <a:latin typeface="Cambria Math" panose="02040503050406030204" pitchFamily="18" charset="0"/>
                                </a:rPr>
                                <m:t> </m:t>
                              </m:r>
                              <m:r>
                                <a:rPr lang="en-US" altLang="zh-TW" b="0" i="1" smtClean="0">
                                  <a:latin typeface="Cambria Math" panose="02040503050406030204" pitchFamily="18" charset="0"/>
                                </a:rPr>
                                <m:t>𝑜𝑓</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𝑎𝑐𝑡𝑖𝑣𝑖𝑡𝑦</m:t>
                              </m:r>
                            </m:e>
                          </m:d>
                        </m:num>
                        <m:den>
                          <m:r>
                            <a:rPr lang="en-US" altLang="zh-TW" b="0" i="1" smtClean="0">
                              <a:latin typeface="Cambria Math" panose="02040503050406030204" pitchFamily="18" charset="0"/>
                            </a:rPr>
                            <m:t>24</m:t>
                          </m:r>
                        </m:den>
                      </m:f>
                    </m:oMath>
                  </m:oMathPara>
                </a14:m>
                <a:endParaRPr lang="zh-TW" altLang="en-US" dirty="0"/>
              </a:p>
            </p:txBody>
          </p:sp>
        </mc:Choice>
        <mc:Fallback>
          <p:sp>
            <p:nvSpPr>
              <p:cNvPr id="4" name="TextBox 3">
                <a:extLst>
                  <a:ext uri="{FF2B5EF4-FFF2-40B4-BE49-F238E27FC236}">
                    <a16:creationId xmlns:a16="http://schemas.microsoft.com/office/drawing/2014/main" id="{20784709-CC50-40C0-9A1F-FEA489585B0C}"/>
                  </a:ext>
                </a:extLst>
              </p:cNvPr>
              <p:cNvSpPr txBox="1">
                <a:spLocks noRot="1" noChangeAspect="1" noMove="1" noResize="1" noEditPoints="1" noAdjustHandles="1" noChangeArrowheads="1" noChangeShapeType="1" noTextEdit="1"/>
              </p:cNvSpPr>
              <p:nvPr/>
            </p:nvSpPr>
            <p:spPr>
              <a:xfrm>
                <a:off x="3405931" y="3012538"/>
                <a:ext cx="4342279" cy="668132"/>
              </a:xfrm>
              <a:prstGeom prst="rect">
                <a:avLst/>
              </a:prstGeom>
              <a:blipFill>
                <a:blip r:embed="rId2"/>
                <a:stretch>
                  <a:fillRect/>
                </a:stretch>
              </a:blipFill>
            </p:spPr>
            <p:txBody>
              <a:bodyPr/>
              <a:lstStyle/>
              <a:p>
                <a:r>
                  <a:rPr lang="zh-TW" altLang="en-US">
                    <a:noFill/>
                  </a:rPr>
                  <a:t> </a:t>
                </a:r>
              </a:p>
            </p:txBody>
          </p:sp>
        </mc:Fallback>
      </mc:AlternateContent>
      <p:sp>
        <p:nvSpPr>
          <p:cNvPr id="5" name="TextBox 4">
            <a:extLst>
              <a:ext uri="{FF2B5EF4-FFF2-40B4-BE49-F238E27FC236}">
                <a16:creationId xmlns:a16="http://schemas.microsoft.com/office/drawing/2014/main" id="{6625F760-9DD0-416A-ABB8-11E8C1CCB462}"/>
              </a:ext>
            </a:extLst>
          </p:cNvPr>
          <p:cNvSpPr txBox="1"/>
          <p:nvPr/>
        </p:nvSpPr>
        <p:spPr>
          <a:xfrm>
            <a:off x="3254928" y="4983061"/>
            <a:ext cx="184731" cy="369332"/>
          </a:xfrm>
          <a:prstGeom prst="rect">
            <a:avLst/>
          </a:prstGeom>
          <a:noFill/>
        </p:spPr>
        <p:txBody>
          <a:bodyPr wrap="none" rtlCol="0">
            <a:spAutoFit/>
          </a:bodyPr>
          <a:lstStyle/>
          <a:p>
            <a:endParaRPr lang="zh-TW" altLang="en-US" dirty="0"/>
          </a:p>
        </p:txBody>
      </p:sp>
      <p:sp>
        <p:nvSpPr>
          <p:cNvPr id="6" name="TextBox 5">
            <a:extLst>
              <a:ext uri="{FF2B5EF4-FFF2-40B4-BE49-F238E27FC236}">
                <a16:creationId xmlns:a16="http://schemas.microsoft.com/office/drawing/2014/main" id="{9BEEFD8F-D491-4B66-808D-782AD79C71CF}"/>
              </a:ext>
            </a:extLst>
          </p:cNvPr>
          <p:cNvSpPr txBox="1"/>
          <p:nvPr/>
        </p:nvSpPr>
        <p:spPr>
          <a:xfrm>
            <a:off x="5259198" y="6246654"/>
            <a:ext cx="6466835" cy="246221"/>
          </a:xfrm>
          <a:prstGeom prst="rect">
            <a:avLst/>
          </a:prstGeom>
          <a:noFill/>
        </p:spPr>
        <p:txBody>
          <a:bodyPr wrap="none" rtlCol="0">
            <a:spAutoFit/>
          </a:bodyPr>
          <a:lstStyle/>
          <a:p>
            <a:r>
              <a:rPr lang="en-US" altLang="zh-TW" sz="1000" dirty="0"/>
              <a:t>PAR was published on annex 5, Human energy requirements Report of a Joint FAO/WHO/UNU Expert Consultation, 2001</a:t>
            </a:r>
            <a:endParaRPr lang="zh-TW" altLang="en-US" sz="1000" dirty="0"/>
          </a:p>
        </p:txBody>
      </p:sp>
      <p:sp>
        <p:nvSpPr>
          <p:cNvPr id="7" name="Rectangle 6">
            <a:extLst>
              <a:ext uri="{FF2B5EF4-FFF2-40B4-BE49-F238E27FC236}">
                <a16:creationId xmlns:a16="http://schemas.microsoft.com/office/drawing/2014/main" id="{A1EB1827-CF63-42B2-AF79-4693F10EB1DC}"/>
              </a:ext>
            </a:extLst>
          </p:cNvPr>
          <p:cNvSpPr/>
          <p:nvPr/>
        </p:nvSpPr>
        <p:spPr>
          <a:xfrm>
            <a:off x="5259198" y="4088163"/>
            <a:ext cx="4837652" cy="246221"/>
          </a:xfrm>
          <a:prstGeom prst="rect">
            <a:avLst/>
          </a:prstGeom>
        </p:spPr>
        <p:txBody>
          <a:bodyPr wrap="square">
            <a:spAutoFit/>
          </a:bodyPr>
          <a:lstStyle/>
          <a:p>
            <a:r>
              <a:rPr lang="en-US" altLang="zh-TW" sz="1000" dirty="0"/>
              <a:t>Human energy requirements Report of a Joint FAO/WHO/UNU Expert Consultation, 2001</a:t>
            </a:r>
            <a:endParaRPr lang="zh-TW" altLang="en-US" sz="1000" dirty="0"/>
          </a:p>
        </p:txBody>
      </p:sp>
    </p:spTree>
    <p:extLst>
      <p:ext uri="{BB962C8B-B14F-4D97-AF65-F5344CB8AC3E}">
        <p14:creationId xmlns:p14="http://schemas.microsoft.com/office/powerpoint/2010/main" val="2652665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1409</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Summary of logics</vt:lpstr>
      <vt:lpstr>Summary of logic flow</vt:lpstr>
      <vt:lpstr>Sleep</vt:lpstr>
      <vt:lpstr>Sleep – Objective sleep scoring</vt:lpstr>
      <vt:lpstr>Sleep – Subjective sleep scoring</vt:lpstr>
      <vt:lpstr>Sleep – Combination</vt:lpstr>
      <vt:lpstr>Nutrition</vt:lpstr>
      <vt:lpstr>Nutrition – Calories Needed </vt:lpstr>
      <vt:lpstr>Nutrition – Calories Needed </vt:lpstr>
      <vt:lpstr>Nutrition – what to eat</vt:lpstr>
      <vt:lpstr>Nutrition – what to eat</vt:lpstr>
      <vt:lpstr>Nutrition – what to eat</vt:lpstr>
      <vt:lpstr>Nutrition – what to eat</vt:lpstr>
      <vt:lpstr>Nutrition – what to eat</vt:lpstr>
      <vt:lpstr>Nutrition – what to eat</vt:lpstr>
      <vt:lpstr>Exercise</vt:lpstr>
      <vt:lpstr>Exercise </vt:lpstr>
      <vt:lpstr>Exercise</vt:lpstr>
      <vt:lpstr>Exercise – code logic</vt:lpstr>
      <vt:lpstr>Exercise – Identify intensity of training</vt:lpstr>
      <vt:lpstr>Exercise - Identify workout to do, time length, and load – phase 1</vt:lpstr>
      <vt:lpstr>Exercise - Identify workout to do, time length, and load – phase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陳</dc:creator>
  <cp:lastModifiedBy>Danny 陳</cp:lastModifiedBy>
  <cp:revision>24</cp:revision>
  <dcterms:created xsi:type="dcterms:W3CDTF">2020-10-03T20:21:02Z</dcterms:created>
  <dcterms:modified xsi:type="dcterms:W3CDTF">2020-10-04T22:14:22Z</dcterms:modified>
</cp:coreProperties>
</file>