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970" autoAdjust="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52880-0C99-457C-A035-9BA09B268C8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C9A68-1028-425E-A53C-70A667BAC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5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Solar Storm of 1859 — known as the Carrington Event — was a powerful geomagnetic solar storm  hit Earth's magnetosphere and induced one of the largest geomagnetic storms on record.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Telegraph systems all over Europe and North America failed, in some cases giving telegraph operators electric shocks.[12] Telegraph pylons threw sparks.[13]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On September 1–2, 1859, one of the largest recorded geomagnetic storms (as recorded by ground-based magnetometers) occurred. Aurorae were seen around the world, those in the northern hemisphere as far south as the Caribbean; those over the Rocky Mountains in the U.S. were so bright that their glow awoke gold miners, who began preparing breakfast because they thought it was morning.[6] People in </a:t>
            </a:r>
            <a:r>
              <a:rPr lang="en-US" dirty="0" err="1" smtClean="0"/>
              <a:t>thenortheastern</a:t>
            </a:r>
            <a:r>
              <a:rPr lang="en-US" dirty="0" smtClean="0"/>
              <a:t> United States could read a newspaper by the aurora's light.[9] The aurora was visible as far from the poles as Sub-Saharan Africa (Senegal, Mauritania, perhaps Monrovia, Liberia), Monterrey and Tampico in Mexico, Queensland, Cuba, Hawaii,[10] and even at lower latitudes very close to the equator, such as in Colombia.[11]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 June 2013, a joint venture from researchers at Lloyd's of London and Atmospheric and Environmental Research (AER) in the United States used data from the Carrington Event to estimate the current cost of a similar event to the U.S. alone at $0.6–2.6 trillion.[2]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March 1989 geomagnetic storm knocked out power across large sections of Quebec. On July 23, 2012 a "Carrington-class" Solar Superstorm (Solar </a:t>
            </a:r>
            <a:r>
              <a:rPr lang="en-US" dirty="0" err="1" smtClean="0"/>
              <a:t>flare,Coronal</a:t>
            </a:r>
            <a:r>
              <a:rPr lang="en-US" dirty="0" smtClean="0"/>
              <a:t> mass ejection, Solar EMP) was observed; its trajectory missed Earth in orbit.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9A68-1028-425E-A53C-70A667BACA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5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solar storms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extreme Bad Weather Day on earth</a:t>
            </a:r>
          </a:p>
          <a:p>
            <a:r>
              <a:rPr lang="en-US" dirty="0" smtClean="0"/>
              <a:t>Wayne </a:t>
            </a:r>
            <a:r>
              <a:rPr lang="en-US" smtClean="0"/>
              <a:t>heller</a:t>
            </a:r>
            <a:endParaRPr lang="en-US" dirty="0"/>
          </a:p>
          <a:p>
            <a:r>
              <a:rPr lang="en-US" dirty="0" smtClean="0"/>
              <a:t>April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4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Beautiful, right?  What is this?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245" y="2065865"/>
            <a:ext cx="6488288" cy="3649662"/>
          </a:xfrm>
        </p:spPr>
      </p:pic>
      <p:sp>
        <p:nvSpPr>
          <p:cNvPr id="5" name="TextBox 4"/>
          <p:cNvSpPr txBox="1"/>
          <p:nvPr/>
        </p:nvSpPr>
        <p:spPr>
          <a:xfrm>
            <a:off x="685801" y="1014567"/>
            <a:ext cx="838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The</a:t>
            </a:r>
            <a:r>
              <a:rPr lang="en-US" dirty="0" smtClean="0"/>
              <a:t> </a:t>
            </a:r>
            <a:r>
              <a:rPr lang="en-US" sz="36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Northern</a:t>
            </a:r>
            <a:r>
              <a:rPr lang="en-US" dirty="0" smtClean="0"/>
              <a:t> </a:t>
            </a:r>
            <a:r>
              <a:rPr lang="en-US" sz="36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Lights</a:t>
            </a:r>
            <a:endParaRPr lang="en-US" sz="36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4679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Solar storms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509" y="1588207"/>
            <a:ext cx="6930736" cy="4906027"/>
          </a:xfrm>
        </p:spPr>
      </p:pic>
      <p:sp>
        <p:nvSpPr>
          <p:cNvPr id="5" name="TextBox 4"/>
          <p:cNvSpPr txBox="1"/>
          <p:nvPr/>
        </p:nvSpPr>
        <p:spPr>
          <a:xfrm>
            <a:off x="685801" y="2244436"/>
            <a:ext cx="27535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Release charged particles</a:t>
            </a:r>
          </a:p>
          <a:p>
            <a:endParaRPr lang="en-US" dirty="0"/>
          </a:p>
          <a:p>
            <a:r>
              <a:rPr lang="en-US" dirty="0" smtClean="0"/>
              <a:t>Stream outward at 300 – 3000 km / sec </a:t>
            </a:r>
          </a:p>
          <a:p>
            <a:r>
              <a:rPr lang="en-US" dirty="0" smtClean="0"/>
              <a:t>6 million miles / hour</a:t>
            </a:r>
          </a:p>
          <a:p>
            <a:endParaRPr lang="en-US" dirty="0"/>
          </a:p>
          <a:p>
            <a:r>
              <a:rPr lang="en-US" dirty="0" smtClean="0"/>
              <a:t>Carrington Event 1859</a:t>
            </a:r>
          </a:p>
          <a:p>
            <a:endParaRPr lang="en-US" dirty="0"/>
          </a:p>
          <a:p>
            <a:r>
              <a:rPr lang="en-US" dirty="0" smtClean="0"/>
              <a:t>$.2 – 2.6 trillion in damage</a:t>
            </a:r>
          </a:p>
          <a:p>
            <a:endParaRPr lang="en-US" dirty="0"/>
          </a:p>
          <a:p>
            <a:r>
              <a:rPr lang="en-US" dirty="0" smtClean="0"/>
              <a:t>July 23, 2012  a Carrington Class event occurred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8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B</a:t>
            </a:r>
            <a:r>
              <a:rPr lang="en-US" sz="2800" dirty="0" smtClean="0"/>
              <a:t>uild </a:t>
            </a:r>
            <a:r>
              <a:rPr lang="en-US" sz="2800" dirty="0"/>
              <a:t>a predictive model to estimate </a:t>
            </a:r>
            <a:r>
              <a:rPr lang="en-US" sz="2800" dirty="0" smtClean="0"/>
              <a:t>the geomagnetic activity on Earth in response to solar storms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Identify the factors on the Sun that result </a:t>
            </a:r>
            <a:r>
              <a:rPr lang="en-US" sz="2800" dirty="0" smtClean="0"/>
              <a:t>in high levels of </a:t>
            </a:r>
            <a:r>
              <a:rPr lang="en-US" sz="2800" dirty="0"/>
              <a:t>geomagnetic activity on the Earth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Identify patterns on the Sun that can help predict </a:t>
            </a:r>
            <a:r>
              <a:rPr lang="en-US" sz="2800" dirty="0" smtClean="0"/>
              <a:t>Carrington-class Events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7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00118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 smtClean="0"/>
              <a:t>Sources</a:t>
            </a:r>
            <a:endParaRPr lang="en-US" sz="1900" dirty="0"/>
          </a:p>
          <a:p>
            <a:pPr lvl="1"/>
            <a:r>
              <a:rPr lang="en-US" sz="1700" dirty="0"/>
              <a:t>The National Geomagnetic Data Center</a:t>
            </a:r>
          </a:p>
          <a:p>
            <a:pPr lvl="1"/>
            <a:r>
              <a:rPr lang="en-US" sz="1700" dirty="0"/>
              <a:t>NASA - Coronal Mass Ejection </a:t>
            </a:r>
            <a:r>
              <a:rPr lang="en-US" sz="1700" dirty="0" smtClean="0"/>
              <a:t>Catalog</a:t>
            </a:r>
          </a:p>
          <a:p>
            <a:pPr lvl="1"/>
            <a:endParaRPr lang="en-US" sz="1700" dirty="0"/>
          </a:p>
          <a:p>
            <a:r>
              <a:rPr lang="en-US" sz="1900" dirty="0"/>
              <a:t>Response</a:t>
            </a:r>
          </a:p>
          <a:p>
            <a:pPr lvl="1"/>
            <a:r>
              <a:rPr lang="en-US" sz="1700" dirty="0"/>
              <a:t>Several indices that record geomagnetic disturbance across the globe, aggregated and summarized</a:t>
            </a:r>
          </a:p>
          <a:p>
            <a:pPr lvl="2"/>
            <a:r>
              <a:rPr lang="en-US" sz="1500" dirty="0"/>
              <a:t>K indices isolate solar particle effects on the earth's magnetic field; over a 3-hour period</a:t>
            </a:r>
          </a:p>
          <a:p>
            <a:pPr lvl="2"/>
            <a:r>
              <a:rPr lang="en-US" sz="1500" dirty="0"/>
              <a:t>C9 - a qualitative estimate of overall level of magnetic activity for the day</a:t>
            </a:r>
          </a:p>
          <a:p>
            <a:r>
              <a:rPr lang="en-US" sz="1900" dirty="0"/>
              <a:t>Features</a:t>
            </a:r>
          </a:p>
          <a:p>
            <a:pPr lvl="1"/>
            <a:r>
              <a:rPr lang="en-US" sz="1700" dirty="0"/>
              <a:t>Sunspot activity</a:t>
            </a:r>
          </a:p>
          <a:p>
            <a:pPr lvl="1"/>
            <a:r>
              <a:rPr lang="en-US" sz="1700" dirty="0"/>
              <a:t>Coronal Mass Ejections attributes - Linear Speed, Acceleration, Mass, Energy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3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01254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NOAA </a:t>
            </a:r>
            <a:r>
              <a:rPr lang="en-US" sz="2400" dirty="0"/>
              <a:t>data is clean, no missing values</a:t>
            </a:r>
          </a:p>
          <a:p>
            <a:r>
              <a:rPr lang="en-US" sz="2400" dirty="0" smtClean="0"/>
              <a:t>SOHO </a:t>
            </a:r>
            <a:r>
              <a:rPr lang="en-US" sz="2400" dirty="0"/>
              <a:t>- LASCO data is irregular, some it flagged as poor quality </a:t>
            </a:r>
            <a:r>
              <a:rPr lang="en-US" sz="2400" dirty="0" smtClean="0"/>
              <a:t>observations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Learning </a:t>
            </a:r>
            <a:r>
              <a:rPr lang="en-US" sz="2400" dirty="0"/>
              <a:t>How </a:t>
            </a:r>
            <a:r>
              <a:rPr lang="en-US" sz="2400" dirty="0" smtClean="0"/>
              <a:t>To:</a:t>
            </a:r>
            <a:endParaRPr lang="en-US" sz="2400" dirty="0"/>
          </a:p>
          <a:p>
            <a:r>
              <a:rPr lang="en-US" sz="2400" dirty="0"/>
              <a:t>Working with fixed width file formats</a:t>
            </a:r>
          </a:p>
          <a:p>
            <a:r>
              <a:rPr lang="en-US" sz="2400" dirty="0"/>
              <a:t>Connecting disparate datasets </a:t>
            </a:r>
          </a:p>
          <a:p>
            <a:r>
              <a:rPr lang="en-US" sz="2400" dirty="0"/>
              <a:t>Handling the time series data where the correlated events are separated in time by irregular </a:t>
            </a:r>
            <a:r>
              <a:rPr lang="en-US" sz="2400" dirty="0" smtClean="0"/>
              <a:t>intervals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0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230</TotalTime>
  <Words>186</Words>
  <Application>Microsoft Office PowerPoint</Application>
  <PresentationFormat>Widescreen</PresentationFormat>
  <Paragraphs>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Predicting solar storms</vt:lpstr>
      <vt:lpstr>Beautiful, right?  What is this?</vt:lpstr>
      <vt:lpstr>Solar storms</vt:lpstr>
      <vt:lpstr>What are the goals</vt:lpstr>
      <vt:lpstr>The Data</vt:lpstr>
      <vt:lpstr>Data Exploration</vt:lpstr>
    </vt:vector>
  </TitlesOfParts>
  <Company>Nordstrom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solar storms</dc:title>
  <dc:creator>Heller, Wayne</dc:creator>
  <cp:lastModifiedBy>Heller, Wayne</cp:lastModifiedBy>
  <cp:revision>12</cp:revision>
  <dcterms:created xsi:type="dcterms:W3CDTF">2016-04-21T02:56:17Z</dcterms:created>
  <dcterms:modified xsi:type="dcterms:W3CDTF">2016-04-21T06:46:37Z</dcterms:modified>
</cp:coreProperties>
</file>