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2" r:id="rId4"/>
    <p:sldId id="263" r:id="rId5"/>
    <p:sldId id="265" r:id="rId6"/>
    <p:sldId id="266" r:id="rId7"/>
    <p:sldId id="267" r:id="rId8"/>
    <p:sldId id="268" r:id="rId9"/>
    <p:sldId id="264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970" autoAdjust="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52880-0C99-457C-A035-9BA09B268C8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C9A68-1028-425E-A53C-70A667BA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Rolling sum - e.g. 2 day sum of Proton temp yields a model that is 25% accurate at predicting </a:t>
            </a:r>
            <a:r>
              <a:rPr lang="en-US" dirty="0" err="1" smtClean="0"/>
              <a:t>Kp_max</a:t>
            </a:r>
            <a:r>
              <a:rPr lang="en-US" dirty="0" smtClean="0"/>
              <a:t> &gt; 60.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9A68-1028-425E-A53C-70A667BAC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solar storms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extreme Bad Weather Day on earth</a:t>
            </a:r>
          </a:p>
          <a:p>
            <a:r>
              <a:rPr lang="en-US" dirty="0" smtClean="0"/>
              <a:t>Wayne </a:t>
            </a:r>
            <a:r>
              <a:rPr lang="en-US" dirty="0" err="1" smtClean="0"/>
              <a:t>heller</a:t>
            </a:r>
            <a:endParaRPr lang="en-US" dirty="0"/>
          </a:p>
          <a:p>
            <a:r>
              <a:rPr lang="en-US" dirty="0" smtClean="0"/>
              <a:t>MAY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AGAINST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90" y="2142067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</a:t>
            </a:r>
            <a:r>
              <a:rPr lang="en-US" sz="2800" dirty="0" smtClean="0"/>
              <a:t>uild </a:t>
            </a:r>
            <a:r>
              <a:rPr lang="en-US" sz="2800" dirty="0"/>
              <a:t>a predictive model to estimate </a:t>
            </a:r>
            <a:r>
              <a:rPr lang="en-US" sz="2800" dirty="0" smtClean="0"/>
              <a:t>the geomagnetic activity on Earth in response to solar storms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the factors on the Sun that result </a:t>
            </a:r>
            <a:r>
              <a:rPr lang="en-US" sz="2800" dirty="0" smtClean="0"/>
              <a:t>in high levels of </a:t>
            </a:r>
            <a:r>
              <a:rPr lang="en-US" sz="2800" dirty="0"/>
              <a:t>geomagnetic activity on the Earth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patterns on the Sun that can help predict </a:t>
            </a:r>
            <a:r>
              <a:rPr lang="en-US" sz="2800" dirty="0" smtClean="0"/>
              <a:t>Carrington-class Events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 rot="10800000">
            <a:off x="778917" y="2397370"/>
            <a:ext cx="597877" cy="597877"/>
            <a:chOff x="5985387" y="3048000"/>
            <a:chExt cx="914400" cy="91440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5985387" y="3048000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Oval 10"/>
            <p:cNvSpPr>
              <a:spLocks noChangeAspect="1"/>
            </p:cNvSpPr>
            <p:nvPr/>
          </p:nvSpPr>
          <p:spPr>
            <a:xfrm>
              <a:off x="5985387" y="3048000"/>
              <a:ext cx="457200" cy="914400"/>
            </a:xfrm>
            <a:custGeom>
              <a:avLst/>
              <a:gdLst/>
              <a:ahLst/>
              <a:cxnLst/>
              <a:rect l="l" t="t" r="r" b="b"/>
              <a:pathLst>
                <a:path w="457200" h="914400">
                  <a:moveTo>
                    <a:pt x="457200" y="0"/>
                  </a:move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Oval 7"/>
          <p:cNvSpPr>
            <a:spLocks noChangeAspect="1"/>
          </p:cNvSpPr>
          <p:nvPr/>
        </p:nvSpPr>
        <p:spPr>
          <a:xfrm rot="10800000">
            <a:off x="798096" y="4282182"/>
            <a:ext cx="597878" cy="597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 rot="5400000">
            <a:off x="778916" y="3343039"/>
            <a:ext cx="591350" cy="591350"/>
            <a:chOff x="5985387" y="4419600"/>
            <a:chExt cx="914400" cy="914400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985387" y="4419600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0"/>
            <p:cNvSpPr>
              <a:spLocks noChangeAspect="1"/>
            </p:cNvSpPr>
            <p:nvPr/>
          </p:nvSpPr>
          <p:spPr>
            <a:xfrm>
              <a:off x="5985387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4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10131425" cy="996463"/>
          </a:xfrm>
        </p:spPr>
        <p:txBody>
          <a:bodyPr/>
          <a:lstStyle/>
          <a:p>
            <a:r>
              <a:rPr lang="en-US" dirty="0" smtClean="0"/>
              <a:t>Correlation matrix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8" y="820617"/>
            <a:ext cx="11349326" cy="5796806"/>
          </a:xfrm>
        </p:spPr>
      </p:pic>
    </p:spTree>
    <p:extLst>
      <p:ext uri="{BB962C8B-B14F-4D97-AF65-F5344CB8AC3E}">
        <p14:creationId xmlns:p14="http://schemas.microsoft.com/office/powerpoint/2010/main" val="147466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90" y="2142067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</a:t>
            </a:r>
            <a:r>
              <a:rPr lang="en-US" sz="2800" dirty="0" smtClean="0"/>
              <a:t>uild </a:t>
            </a:r>
            <a:r>
              <a:rPr lang="en-US" sz="2800" dirty="0"/>
              <a:t>a predictive model to estimate </a:t>
            </a:r>
            <a:r>
              <a:rPr lang="en-US" sz="2800" dirty="0" smtClean="0"/>
              <a:t>the geomagnetic activity on Earth in response to solar storms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the factors on the Sun that result </a:t>
            </a:r>
            <a:r>
              <a:rPr lang="en-US" sz="2800" dirty="0" smtClean="0"/>
              <a:t>in high levels of </a:t>
            </a:r>
            <a:r>
              <a:rPr lang="en-US" sz="2800" dirty="0"/>
              <a:t>geomagnetic activity on the Earth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patterns on the Sun that can help predict </a:t>
            </a:r>
            <a:r>
              <a:rPr lang="en-US" sz="2800" dirty="0" smtClean="0"/>
              <a:t>Carrington-class Events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DaTa</a:t>
            </a:r>
            <a:r>
              <a:rPr lang="en-US" dirty="0" smtClean="0"/>
              <a:t> and Modeling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222" y="1611276"/>
            <a:ext cx="1535723" cy="13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CME</a:t>
            </a:r>
          </a:p>
          <a:p>
            <a:pPr algn="ctr"/>
            <a:r>
              <a:rPr lang="en-US" dirty="0" smtClean="0"/>
              <a:t>SOHO-LASCO</a:t>
            </a:r>
          </a:p>
          <a:p>
            <a:pPr algn="ctr"/>
            <a:r>
              <a:rPr lang="en-US" sz="1400" dirty="0" smtClean="0"/>
              <a:t>LINEAR SPEED</a:t>
            </a:r>
          </a:p>
          <a:p>
            <a:pPr algn="ctr"/>
            <a:r>
              <a:rPr lang="en-US" sz="1400" dirty="0" smtClean="0"/>
              <a:t>SPEED @ 20 SOLAR RADII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222" y="1105881"/>
            <a:ext cx="7027987" cy="395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Satellite Data (Features)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3816" y="1105881"/>
            <a:ext cx="1767255" cy="3959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(Response)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8622" y="1611275"/>
            <a:ext cx="1535723" cy="13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SOLAR FLARE</a:t>
            </a:r>
          </a:p>
          <a:p>
            <a:pPr algn="ctr"/>
            <a:r>
              <a:rPr lang="en-US" dirty="0" smtClean="0"/>
              <a:t>GOES</a:t>
            </a:r>
          </a:p>
          <a:p>
            <a:pPr algn="ctr"/>
            <a:r>
              <a:rPr lang="en-US" sz="1400" dirty="0" smtClean="0"/>
              <a:t>C, M, X</a:t>
            </a:r>
          </a:p>
          <a:p>
            <a:pPr algn="ctr"/>
            <a:r>
              <a:rPr lang="en-US" sz="1400" dirty="0" smtClean="0"/>
              <a:t>OPT 1, 2, 3</a:t>
            </a:r>
          </a:p>
          <a:p>
            <a:pPr algn="ctr"/>
            <a:r>
              <a:rPr lang="en-US" sz="1400" dirty="0" smtClean="0"/>
              <a:t>RADIO FLUX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55022" y="1626904"/>
            <a:ext cx="1767255" cy="13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SOLAR PARTICLE</a:t>
            </a:r>
          </a:p>
          <a:p>
            <a:pPr algn="ctr"/>
            <a:r>
              <a:rPr lang="en-US" dirty="0" smtClean="0"/>
              <a:t>GOES</a:t>
            </a:r>
          </a:p>
          <a:p>
            <a:pPr algn="ctr"/>
            <a:r>
              <a:rPr lang="en-US" sz="1400" dirty="0" smtClean="0"/>
              <a:t>PROTON &amp; ELECTRON FLUX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2954" y="1626904"/>
            <a:ext cx="1767255" cy="13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SOLAR PARTICLE</a:t>
            </a:r>
          </a:p>
          <a:p>
            <a:pPr algn="ctr"/>
            <a:r>
              <a:rPr lang="en-US" dirty="0" smtClean="0"/>
              <a:t>ACE</a:t>
            </a:r>
          </a:p>
          <a:p>
            <a:pPr algn="ctr"/>
            <a:r>
              <a:rPr lang="en-US" sz="1400" dirty="0" smtClean="0"/>
              <a:t>PROTON TEMP, DENSITY, SPEED, RATIO TO ALPHA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73816" y="1626904"/>
            <a:ext cx="1767255" cy="13429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GEOMAGNETIC</a:t>
            </a:r>
          </a:p>
          <a:p>
            <a:pPr algn="ctr"/>
            <a:r>
              <a:rPr lang="en-US" dirty="0" smtClean="0"/>
              <a:t>ACTIVITY</a:t>
            </a:r>
          </a:p>
          <a:p>
            <a:pPr algn="ctr"/>
            <a:r>
              <a:rPr lang="en-US" sz="1400" dirty="0" smtClean="0"/>
              <a:t>C9 (DAILY SUMMARY)</a:t>
            </a:r>
          </a:p>
          <a:p>
            <a:pPr algn="ctr"/>
            <a:r>
              <a:rPr lang="en-US" sz="1400" dirty="0" err="1" smtClean="0"/>
              <a:t>Kp</a:t>
            </a:r>
            <a:r>
              <a:rPr lang="en-US" sz="1400" dirty="0" smtClean="0"/>
              <a:t> (3hr)</a:t>
            </a: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02222" y="3153508"/>
            <a:ext cx="8754209" cy="586154"/>
          </a:xfrm>
          <a:prstGeom prst="triangl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97724" y="4009589"/>
            <a:ext cx="4618892" cy="5392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Data (1997 – 2014)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97724" y="5317418"/>
            <a:ext cx="4618892" cy="5392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Rolling Sum Data (1997 – 2014)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346081" y="4682717"/>
            <a:ext cx="4522178" cy="586154"/>
          </a:xfrm>
          <a:prstGeom prst="triangl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/>
          <p:cNvSpPr/>
          <p:nvPr/>
        </p:nvSpPr>
        <p:spPr>
          <a:xfrm>
            <a:off x="9518894" y="3936646"/>
            <a:ext cx="2438399" cy="68514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</a:t>
            </a:r>
          </a:p>
          <a:p>
            <a:pPr algn="ctr"/>
            <a:r>
              <a:rPr lang="en-US" dirty="0" smtClean="0"/>
              <a:t>Logistic Regression</a:t>
            </a:r>
          </a:p>
          <a:p>
            <a:pPr algn="ctr"/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18" name="Double Brace 17"/>
          <p:cNvSpPr/>
          <p:nvPr/>
        </p:nvSpPr>
        <p:spPr>
          <a:xfrm>
            <a:off x="9518895" y="5244475"/>
            <a:ext cx="2438399" cy="68514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 Regression</a:t>
            </a:r>
          </a:p>
          <a:p>
            <a:pPr algn="ctr"/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73816" y="5317418"/>
            <a:ext cx="1767255" cy="5392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73815" y="4008340"/>
            <a:ext cx="1767255" cy="5392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Kp_max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6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 (“The Good”)</a:t>
            </a:r>
            <a:br>
              <a:rPr lang="en-US" dirty="0" smtClean="0"/>
            </a:br>
            <a:r>
              <a:rPr lang="en-US" sz="2700" dirty="0" smtClean="0"/>
              <a:t>expected correlation between </a:t>
            </a:r>
            <a:r>
              <a:rPr lang="en-US" sz="2800" dirty="0" smtClean="0"/>
              <a:t>sunspot number  solar flares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1" y="1174915"/>
            <a:ext cx="10827576" cy="27022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1" y="3970904"/>
            <a:ext cx="10827575" cy="25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9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/>
          <a:lstStyle/>
          <a:p>
            <a:r>
              <a:rPr lang="en-US" dirty="0" smtClean="0"/>
              <a:t>Data Exploration (“The bad and the ugly”)</a:t>
            </a:r>
            <a:br>
              <a:rPr lang="en-US" dirty="0" smtClean="0"/>
            </a:br>
            <a:r>
              <a:rPr lang="en-US" sz="2800" dirty="0" smtClean="0"/>
              <a:t>sparse data relative to the overall population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4" y="3954253"/>
            <a:ext cx="10131425" cy="25416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4" y="1298455"/>
            <a:ext cx="10058400" cy="253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850502" y="4991369"/>
            <a:ext cx="2470212" cy="395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(Features)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882597" y="2367664"/>
            <a:ext cx="2534400" cy="3959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(Response)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9378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 Exploration (“The bad and the ugly”)</a:t>
            </a:r>
            <a:br>
              <a:rPr lang="en-US" dirty="0" smtClean="0"/>
            </a:br>
            <a:r>
              <a:rPr lang="en-US" sz="2800" dirty="0" smtClean="0"/>
              <a:t>DUBIOUS CORRELATION BETWEEN FEATURES AND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/>
          <a:lstStyle/>
          <a:p>
            <a:r>
              <a:rPr lang="en-US" dirty="0" smtClean="0"/>
              <a:t>Data analysis (linear regression)</a:t>
            </a:r>
            <a:br>
              <a:rPr lang="en-US" dirty="0" smtClean="0"/>
            </a:br>
            <a:r>
              <a:rPr lang="en-US" sz="2800" dirty="0" smtClean="0"/>
              <a:t>root mean square error of all models &gt; null hypothesis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" y="1362483"/>
            <a:ext cx="11506200" cy="4341521"/>
          </a:xfrm>
        </p:spPr>
      </p:pic>
      <p:sp>
        <p:nvSpPr>
          <p:cNvPr id="3" name="TextBox 2"/>
          <p:cNvSpPr txBox="1"/>
          <p:nvPr/>
        </p:nvSpPr>
        <p:spPr>
          <a:xfrm>
            <a:off x="2105891" y="5874327"/>
            <a:ext cx="768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RMSE = </a:t>
            </a:r>
            <a:r>
              <a:rPr lang="en-US" sz="2400" dirty="0" smtClean="0">
                <a:solidFill>
                  <a:srgbClr val="FF0000"/>
                </a:solidFill>
              </a:rPr>
              <a:t>11.4</a:t>
            </a:r>
          </a:p>
          <a:p>
            <a:r>
              <a:rPr lang="en-US" sz="2400" dirty="0" smtClean="0"/>
              <a:t>RMSE (NULL) = </a:t>
            </a:r>
            <a:r>
              <a:rPr lang="en-US" sz="2400" dirty="0" smtClean="0">
                <a:solidFill>
                  <a:srgbClr val="FF0000"/>
                </a:solidFill>
              </a:rPr>
              <a:t>8.5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(logistic regression)</a:t>
            </a:r>
            <a:br>
              <a:rPr lang="en-US" dirty="0" smtClean="0"/>
            </a:br>
            <a:r>
              <a:rPr lang="en-US" sz="2800" dirty="0" smtClean="0"/>
              <a:t>unfavorable predictor given high false positive rate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1" y="1163189"/>
            <a:ext cx="10534005" cy="5531925"/>
          </a:xfrm>
        </p:spPr>
      </p:pic>
      <p:sp>
        <p:nvSpPr>
          <p:cNvPr id="6" name="TextBox 5"/>
          <p:cNvSpPr txBox="1"/>
          <p:nvPr/>
        </p:nvSpPr>
        <p:spPr>
          <a:xfrm>
            <a:off x="5190402" y="2410690"/>
            <a:ext cx="205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 Positive 80%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False Positive 40%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(k-means)</a:t>
            </a:r>
            <a:br>
              <a:rPr lang="en-US" dirty="0" smtClean="0"/>
            </a:br>
            <a:r>
              <a:rPr lang="en-US" sz="2800" dirty="0" smtClean="0"/>
              <a:t>strong clustering results but undermined by sparseness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9" y="1362482"/>
            <a:ext cx="11835592" cy="5061763"/>
          </a:xfrm>
        </p:spPr>
      </p:pic>
      <p:sp>
        <p:nvSpPr>
          <p:cNvPr id="5" name="Rectangle 4"/>
          <p:cNvSpPr/>
          <p:nvPr/>
        </p:nvSpPr>
        <p:spPr>
          <a:xfrm>
            <a:off x="9343292" y="1863969"/>
            <a:ext cx="2426677" cy="276664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004646" y="3118337"/>
            <a:ext cx="7338646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8073"/>
            <a:ext cx="10131425" cy="2452255"/>
          </a:xfrm>
        </p:spPr>
        <p:txBody>
          <a:bodyPr>
            <a:norm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olling sums improved accuracy.</a:t>
            </a:r>
          </a:p>
          <a:p>
            <a:r>
              <a:rPr lang="en-US" sz="2800" dirty="0" smtClean="0"/>
              <a:t>More feature data complexity to unravel </a:t>
            </a:r>
          </a:p>
          <a:p>
            <a:r>
              <a:rPr lang="en-US" sz="2800" dirty="0" smtClean="0"/>
              <a:t>Not yet considered features that describe the state of the Earth’s magnetic field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23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489</TotalTime>
  <Words>336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Predicting solar storms</vt:lpstr>
      <vt:lpstr>What are the goals</vt:lpstr>
      <vt:lpstr>Summary of DaTa and Modeling Approach</vt:lpstr>
      <vt:lpstr>Data Exploration (“The Good”) expected correlation between sunspot number  solar flares</vt:lpstr>
      <vt:lpstr>Data Exploration (“The bad and the ugly”) sparse data relative to the overall population</vt:lpstr>
      <vt:lpstr>Data analysis (linear regression) root mean square error of all models &gt; null hypothesis</vt:lpstr>
      <vt:lpstr>Data analysis (logistic regression) unfavorable predictor given high false positive rate</vt:lpstr>
      <vt:lpstr>Data analysis (k-means) strong clustering results but undermined by sparseness of data</vt:lpstr>
      <vt:lpstr>Summary AND NEXT STEPS</vt:lpstr>
      <vt:lpstr>CURRENT PROGRESS AGAINST GOALS</vt:lpstr>
      <vt:lpstr>Appendix</vt:lpstr>
      <vt:lpstr>Correlation matrix of features</vt:lpstr>
    </vt:vector>
  </TitlesOfParts>
  <Company>Nordstrom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solar storms</dc:title>
  <dc:creator>Heller, Wayne</dc:creator>
  <cp:lastModifiedBy>Heller, Wayne</cp:lastModifiedBy>
  <cp:revision>31</cp:revision>
  <dcterms:created xsi:type="dcterms:W3CDTF">2016-04-21T02:56:17Z</dcterms:created>
  <dcterms:modified xsi:type="dcterms:W3CDTF">2016-05-19T03:31:26Z</dcterms:modified>
</cp:coreProperties>
</file>