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2" r:id="rId4"/>
    <p:sldId id="263" r:id="rId5"/>
    <p:sldId id="265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970" autoAdjust="0"/>
  </p:normalViewPr>
  <p:slideViewPr>
    <p:cSldViewPr snapToGrid="0">
      <p:cViewPr varScale="1">
        <p:scale>
          <a:sx n="82" d="100"/>
          <a:sy n="82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52880-0C99-457C-A035-9BA09B268C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9A68-1028-425E-A53C-70A667BA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Rolling sum - e.g. 2 day sum of Proton temp yields a model that is 25% accurate at predicting </a:t>
            </a:r>
            <a:r>
              <a:rPr lang="en-US" dirty="0" err="1" smtClean="0"/>
              <a:t>Kp_max</a:t>
            </a:r>
            <a:r>
              <a:rPr lang="en-US" dirty="0" smtClean="0"/>
              <a:t> &gt; 60.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9A68-1028-425E-A53C-70A667BAC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solar storms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extreme Bad Weather Day on earth</a:t>
            </a:r>
          </a:p>
          <a:p>
            <a:r>
              <a:rPr lang="en-US" dirty="0" smtClean="0"/>
              <a:t>Wayne </a:t>
            </a:r>
            <a:r>
              <a:rPr lang="en-US" dirty="0" err="1" smtClean="0"/>
              <a:t>heller</a:t>
            </a:r>
            <a:endParaRPr lang="en-US" dirty="0"/>
          </a:p>
          <a:p>
            <a:r>
              <a:rPr lang="en-US" dirty="0" smtClean="0"/>
              <a:t>MAY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en-US" sz="2800" dirty="0" smtClean="0"/>
              <a:t>uild </a:t>
            </a:r>
            <a:r>
              <a:rPr lang="en-US" sz="2800" dirty="0"/>
              <a:t>a predictive model to estimate </a:t>
            </a:r>
            <a:r>
              <a:rPr lang="en-US" sz="2800" dirty="0" smtClean="0"/>
              <a:t>the geomagnetic activity on Earth in response to solar storms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the factors on the Sun that result </a:t>
            </a:r>
            <a:r>
              <a:rPr lang="en-US" sz="2800" dirty="0" smtClean="0"/>
              <a:t>in high levels of </a:t>
            </a:r>
            <a:r>
              <a:rPr lang="en-US" sz="2800" dirty="0"/>
              <a:t>geomagnetic activity on the Earth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patterns on the Sun that can help predict </a:t>
            </a:r>
            <a:r>
              <a:rPr lang="en-US" sz="2800" dirty="0" smtClean="0"/>
              <a:t>Carrington-class Events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DaTa</a:t>
            </a:r>
            <a:r>
              <a:rPr lang="en-US" dirty="0" smtClean="0"/>
              <a:t> and Modeling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222" y="1611276"/>
            <a:ext cx="1535723" cy="13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CME</a:t>
            </a:r>
          </a:p>
          <a:p>
            <a:pPr algn="ctr"/>
            <a:r>
              <a:rPr lang="en-US" dirty="0" smtClean="0"/>
              <a:t>SOHO-LASCO</a:t>
            </a:r>
          </a:p>
          <a:p>
            <a:pPr algn="ctr"/>
            <a:r>
              <a:rPr lang="en-US" sz="1400" dirty="0" smtClean="0"/>
              <a:t>LINEAR SPEED</a:t>
            </a:r>
          </a:p>
          <a:p>
            <a:pPr algn="ctr"/>
            <a:r>
              <a:rPr lang="en-US" sz="1400" dirty="0" smtClean="0"/>
              <a:t>SPEED @ 20 SOLAR RADII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222" y="1105881"/>
            <a:ext cx="7027987" cy="395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Satellite Data (Features)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3816" y="1105881"/>
            <a:ext cx="1767255" cy="3959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8622" y="1611275"/>
            <a:ext cx="1535723" cy="13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SOLAR FLARE</a:t>
            </a:r>
          </a:p>
          <a:p>
            <a:pPr algn="ctr"/>
            <a:r>
              <a:rPr lang="en-US" dirty="0" smtClean="0"/>
              <a:t>GOES</a:t>
            </a:r>
          </a:p>
          <a:p>
            <a:pPr algn="ctr"/>
            <a:r>
              <a:rPr lang="en-US" sz="1400" dirty="0" smtClean="0"/>
              <a:t>C, M, X</a:t>
            </a:r>
          </a:p>
          <a:p>
            <a:pPr algn="ctr"/>
            <a:r>
              <a:rPr lang="en-US" sz="1400" dirty="0" smtClean="0"/>
              <a:t>OPT 1, 2, 3</a:t>
            </a:r>
          </a:p>
          <a:p>
            <a:pPr algn="ctr"/>
            <a:r>
              <a:rPr lang="en-US" sz="1400" dirty="0" smtClean="0"/>
              <a:t>RADIO FLUX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55022" y="1626904"/>
            <a:ext cx="1767255" cy="13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SOLAR PARTICLE</a:t>
            </a:r>
          </a:p>
          <a:p>
            <a:pPr algn="ctr"/>
            <a:r>
              <a:rPr lang="en-US" dirty="0" smtClean="0"/>
              <a:t>GOES</a:t>
            </a:r>
          </a:p>
          <a:p>
            <a:pPr algn="ctr"/>
            <a:r>
              <a:rPr lang="en-US" sz="1400" dirty="0" smtClean="0"/>
              <a:t>PROTON </a:t>
            </a:r>
            <a:r>
              <a:rPr lang="en-US" sz="1400" dirty="0" smtClean="0"/>
              <a:t>&amp; ELECTRON FLUX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2954" y="1626904"/>
            <a:ext cx="1767255" cy="13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SOLAR PARTICLE</a:t>
            </a:r>
          </a:p>
          <a:p>
            <a:pPr algn="ctr"/>
            <a:r>
              <a:rPr lang="en-US" dirty="0" smtClean="0"/>
              <a:t>ACE</a:t>
            </a:r>
          </a:p>
          <a:p>
            <a:pPr algn="ctr"/>
            <a:r>
              <a:rPr lang="en-US" sz="1400" dirty="0" smtClean="0"/>
              <a:t>PROTON TEMP, DENSITY, SPEED, RATIO TO ALPHA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73816" y="1626904"/>
            <a:ext cx="1767255" cy="13429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GEOMAGNETIC</a:t>
            </a:r>
          </a:p>
          <a:p>
            <a:pPr algn="ctr"/>
            <a:r>
              <a:rPr lang="en-US" dirty="0" smtClean="0"/>
              <a:t>ACTIVITY</a:t>
            </a:r>
          </a:p>
          <a:p>
            <a:pPr algn="ctr"/>
            <a:r>
              <a:rPr lang="en-US" sz="1400" dirty="0" smtClean="0"/>
              <a:t>C9 (DAILY SUMMARY)</a:t>
            </a:r>
          </a:p>
          <a:p>
            <a:pPr algn="ctr"/>
            <a:r>
              <a:rPr lang="en-US" sz="1400" dirty="0" err="1" smtClean="0"/>
              <a:t>Kp</a:t>
            </a:r>
            <a:r>
              <a:rPr lang="en-US" sz="1400" dirty="0" smtClean="0"/>
              <a:t> (3hr)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02222" y="3153508"/>
            <a:ext cx="8754209" cy="586154"/>
          </a:xfrm>
          <a:prstGeom prst="triangl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97724" y="4009589"/>
            <a:ext cx="4618892" cy="539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 (1997 – </a:t>
            </a:r>
            <a:r>
              <a:rPr lang="en-US" dirty="0" smtClean="0"/>
              <a:t>2014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7724" y="5317418"/>
            <a:ext cx="4618892" cy="539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Rolling Sum Data (1997 – </a:t>
            </a:r>
            <a:r>
              <a:rPr lang="en-US" dirty="0" smtClean="0"/>
              <a:t>2014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346081" y="4682717"/>
            <a:ext cx="4522178" cy="586154"/>
          </a:xfrm>
          <a:prstGeom prst="triangl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/>
          <p:cNvSpPr/>
          <p:nvPr/>
        </p:nvSpPr>
        <p:spPr>
          <a:xfrm>
            <a:off x="9518894" y="3936646"/>
            <a:ext cx="2438399" cy="68514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</a:p>
          <a:p>
            <a:pPr algn="ctr"/>
            <a:r>
              <a:rPr lang="en-US" dirty="0" smtClean="0"/>
              <a:t>Logistic Regression</a:t>
            </a:r>
          </a:p>
          <a:p>
            <a:pPr algn="ctr"/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18" name="Double Brace 17"/>
          <p:cNvSpPr/>
          <p:nvPr/>
        </p:nvSpPr>
        <p:spPr>
          <a:xfrm>
            <a:off x="9518895" y="5244475"/>
            <a:ext cx="2438399" cy="68514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Regression</a:t>
            </a:r>
          </a:p>
          <a:p>
            <a:pPr algn="ctr"/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73816" y="5317418"/>
            <a:ext cx="1767255" cy="5392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73815" y="4008340"/>
            <a:ext cx="1767255" cy="5392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Kp_max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6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(“The Good”)</a:t>
            </a:r>
            <a:br>
              <a:rPr lang="en-US" dirty="0" smtClean="0"/>
            </a:br>
            <a:r>
              <a:rPr lang="en-US" sz="2700" dirty="0" smtClean="0"/>
              <a:t>expected correlation between </a:t>
            </a:r>
            <a:r>
              <a:rPr lang="en-US" sz="2800" dirty="0" smtClean="0"/>
              <a:t>sunspot number  solar flares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1174915"/>
            <a:ext cx="10827576" cy="27022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3970904"/>
            <a:ext cx="10827575" cy="25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/>
          <a:lstStyle/>
          <a:p>
            <a:r>
              <a:rPr lang="en-US" dirty="0" smtClean="0"/>
              <a:t>Data Exploration (“The bad and the ugly”)</a:t>
            </a:r>
            <a:br>
              <a:rPr lang="en-US" dirty="0" smtClean="0"/>
            </a:br>
            <a:r>
              <a:rPr lang="en-US" sz="2800" dirty="0" smtClean="0"/>
              <a:t>sparse data relative to the overall population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4" y="1186637"/>
            <a:ext cx="10131425" cy="25416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4" y="3892441"/>
            <a:ext cx="10058400" cy="2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/>
          <a:lstStyle/>
          <a:p>
            <a:r>
              <a:rPr lang="en-US" dirty="0" smtClean="0"/>
              <a:t>Data analysis (linear regression)</a:t>
            </a:r>
            <a:br>
              <a:rPr lang="en-US" dirty="0" smtClean="0"/>
            </a:br>
            <a:r>
              <a:rPr lang="en-US" sz="2800" dirty="0" smtClean="0"/>
              <a:t>root mean square error of all models &gt; null hypothesis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" y="1362483"/>
            <a:ext cx="11506200" cy="4341521"/>
          </a:xfrm>
        </p:spPr>
      </p:pic>
    </p:spTree>
    <p:extLst>
      <p:ext uri="{BB962C8B-B14F-4D97-AF65-F5344CB8AC3E}">
        <p14:creationId xmlns:p14="http://schemas.microsoft.com/office/powerpoint/2010/main" val="48684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(logistic regression)</a:t>
            </a:r>
            <a:br>
              <a:rPr lang="en-US" dirty="0" smtClean="0"/>
            </a:br>
            <a:r>
              <a:rPr lang="en-US" sz="2800" dirty="0" smtClean="0"/>
              <a:t>unfavorable predictor given high false positive rate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" y="1163189"/>
            <a:ext cx="10534005" cy="5531925"/>
          </a:xfrm>
        </p:spPr>
      </p:pic>
    </p:spTree>
    <p:extLst>
      <p:ext uri="{BB962C8B-B14F-4D97-AF65-F5344CB8AC3E}">
        <p14:creationId xmlns:p14="http://schemas.microsoft.com/office/powerpoint/2010/main" val="115540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784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(k-means)</a:t>
            </a:r>
            <a:br>
              <a:rPr lang="en-US" dirty="0" smtClean="0"/>
            </a:br>
            <a:r>
              <a:rPr lang="en-US" sz="2800" dirty="0" smtClean="0"/>
              <a:t>strong clustering results but undermined by sparseness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9" y="1362482"/>
            <a:ext cx="11835592" cy="5061763"/>
          </a:xfrm>
        </p:spPr>
      </p:pic>
      <p:sp>
        <p:nvSpPr>
          <p:cNvPr id="5" name="Rectangle 4"/>
          <p:cNvSpPr/>
          <p:nvPr/>
        </p:nvSpPr>
        <p:spPr>
          <a:xfrm>
            <a:off x="9343292" y="1863969"/>
            <a:ext cx="2426677" cy="276664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004646" y="3118337"/>
            <a:ext cx="7338646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olling sums improved accuracy.</a:t>
            </a:r>
          </a:p>
          <a:p>
            <a:r>
              <a:rPr lang="en-US" sz="2800" dirty="0" smtClean="0"/>
              <a:t>More feature data complexity to unravel </a:t>
            </a:r>
          </a:p>
          <a:p>
            <a:r>
              <a:rPr lang="en-US" sz="2800" dirty="0" smtClean="0"/>
              <a:t>Not yet considered features that describe the state of the Earth’s magnetic field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39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436</TotalTime>
  <Words>246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Predicting solar storms</vt:lpstr>
      <vt:lpstr>What are the goals</vt:lpstr>
      <vt:lpstr>Summary of DaTa and Modeling Approach</vt:lpstr>
      <vt:lpstr>Data Exploration (“The Good”) expected correlation between sunspot number  solar flares</vt:lpstr>
      <vt:lpstr>Data Exploration (“The bad and the ugly”) sparse data relative to the overall population</vt:lpstr>
      <vt:lpstr>Data analysis (linear regression) root mean square error of all models &gt; null hypothesis</vt:lpstr>
      <vt:lpstr>Data analysis (logistic regression) unfavorable predictor given high false positive rate</vt:lpstr>
      <vt:lpstr>Data analysis (k-means) strong clustering results but undermined by sparseness of data</vt:lpstr>
      <vt:lpstr>Summary</vt:lpstr>
    </vt:vector>
  </TitlesOfParts>
  <Company>Nordstrom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solar storms</dc:title>
  <dc:creator>Heller, Wayne</dc:creator>
  <cp:lastModifiedBy>Heller, Wayne</cp:lastModifiedBy>
  <cp:revision>22</cp:revision>
  <dcterms:created xsi:type="dcterms:W3CDTF">2016-04-21T02:56:17Z</dcterms:created>
  <dcterms:modified xsi:type="dcterms:W3CDTF">2016-05-18T00:07:30Z</dcterms:modified>
</cp:coreProperties>
</file>