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8" r:id="rId2"/>
    <p:sldId id="259" r:id="rId3"/>
    <p:sldId id="274" r:id="rId4"/>
    <p:sldId id="275" r:id="rId5"/>
    <p:sldId id="271" r:id="rId6"/>
    <p:sldId id="278" r:id="rId7"/>
    <p:sldId id="266" r:id="rId8"/>
    <p:sldId id="269" r:id="rId9"/>
    <p:sldId id="268" r:id="rId10"/>
    <p:sldId id="273" r:id="rId11"/>
    <p:sldId id="267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  <a:srgbClr val="D1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6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13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cueeclass.ncu.edu.t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繳交截止日期：</a:t>
            </a:r>
            <a:r>
              <a:rPr lang="en-US" altLang="zh-TW" sz="2000" dirty="0" smtClean="0"/>
              <a:t>2020/10/13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23:55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96" y="3999827"/>
            <a:ext cx="3102864" cy="1576658"/>
          </a:xfrm>
        </p:spPr>
      </p:pic>
      <p:sp>
        <p:nvSpPr>
          <p:cNvPr id="6" name="文字方塊 5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同時框起這四個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7146"/>
            <a:ext cx="4624264" cy="9934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0" y="3348990"/>
            <a:ext cx="4988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壓</a:t>
            </a:r>
            <a:r>
              <a:rPr lang="zh-TW" altLang="en-US" sz="2800" dirty="0" smtClean="0">
                <a:latin typeface="+mj-ea"/>
                <a:ea typeface="+mj-ea"/>
              </a:rPr>
              <a:t>成</a:t>
            </a:r>
            <a:r>
              <a:rPr lang="en-US" altLang="zh-TW" sz="2800" dirty="0" smtClean="0">
                <a:latin typeface="+mj-ea"/>
                <a:ea typeface="+mj-ea"/>
              </a:rPr>
              <a:t>zip</a:t>
            </a:r>
            <a:r>
              <a:rPr lang="zh-CN" altLang="en-US" sz="2800" dirty="0" smtClean="0">
                <a:latin typeface="+mj-ea"/>
                <a:ea typeface="+mj-ea"/>
              </a:rPr>
              <a:t>檔，只需上傳這個檔案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18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</a:t>
            </a:r>
            <a:r>
              <a:rPr lang="zh-TW" altLang="en-US" dirty="0" smtClean="0"/>
              <a:t>以 </a:t>
            </a:r>
            <a:r>
              <a:rPr lang="zh-CN" altLang="en-US" b="1" dirty="0" smtClean="0">
                <a:solidFill>
                  <a:srgbClr val="FF0000"/>
                </a:solidFill>
              </a:rPr>
              <a:t>新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eeclass</a:t>
            </a:r>
            <a:r>
              <a:rPr lang="zh-TW" altLang="en-US" b="1" dirty="0" smtClean="0">
                <a:solidFill>
                  <a:srgbClr val="FF0000"/>
                </a:solidFill>
              </a:rPr>
              <a:t>系統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為主 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ncueeclass.ncu.edu.tw/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3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 smtClean="0"/>
              <a:t>程式碼開頭要有以下文字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</a:t>
            </a:r>
            <a:r>
              <a:rPr lang="zh-TW" altLang="en-US" sz="2800" dirty="0" smtClean="0"/>
              <a:t>概論</a:t>
            </a:r>
            <a:r>
              <a:rPr lang="en-US" altLang="zh-TW" sz="2800" dirty="0" smtClean="0"/>
              <a:t>Ⅰ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 smtClean="0"/>
              <a:t>ⅠA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2020-CE1003-A</a:t>
            </a:r>
          </a:p>
          <a:p>
            <a:r>
              <a:rPr lang="zh-TW" altLang="en-US" sz="2800" dirty="0" smtClean="0"/>
              <a:t>計算機</a:t>
            </a:r>
            <a:r>
              <a:rPr lang="zh-TW" altLang="en-US" sz="2800" dirty="0"/>
              <a:t>實習</a:t>
            </a:r>
            <a:r>
              <a:rPr lang="en-US" altLang="zh-TW" sz="2800" dirty="0" err="1" smtClean="0"/>
              <a:t>ⅠB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作業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Assignment</a:t>
            </a:r>
          </a:p>
          <a:p>
            <a:r>
              <a:rPr lang="zh-TW" altLang="en-US" sz="2800" dirty="0" smtClean="0"/>
              <a:t>練習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937" y="1837509"/>
            <a:ext cx="10778740" cy="4334692"/>
          </a:xfrm>
          <a:ln>
            <a:noFill/>
          </a:ln>
        </p:spPr>
        <p:txBody>
          <a:bodyPr/>
          <a:lstStyle/>
          <a:p>
            <a:r>
              <a:rPr lang="zh-CN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3200" b="1" dirty="0" smtClean="0"/>
              <a:t>：</a:t>
            </a:r>
            <a:r>
              <a:rPr lang="zh-TW" altLang="en-US" sz="3200" b="1" dirty="0" smtClean="0">
                <a:latin typeface="+mj-ea"/>
              </a:rPr>
              <a:t>猜數字</a:t>
            </a:r>
            <a:endParaRPr lang="en-US" altLang="zh-TW" sz="3200" b="1" dirty="0" smtClean="0">
              <a:latin typeface="+mj-ea"/>
            </a:endParaRPr>
          </a:p>
          <a:p>
            <a:endParaRPr lang="en-US" altLang="zh-TW" sz="2400" dirty="0">
              <a:latin typeface="+mj-ea"/>
            </a:endParaRPr>
          </a:p>
          <a:p>
            <a:r>
              <a:rPr lang="zh-TW" altLang="en-US" sz="2400" dirty="0">
                <a:latin typeface="+mj-ea"/>
              </a:rPr>
              <a:t>要求</a:t>
            </a:r>
            <a:r>
              <a:rPr lang="zh-TW" altLang="en-US" sz="2400" dirty="0" smtClean="0">
                <a:latin typeface="+mj-ea"/>
              </a:rPr>
              <a:t>：</a:t>
            </a:r>
            <a:endParaRPr lang="en-US" altLang="zh-TW" sz="2400" dirty="0" smtClean="0">
              <a:latin typeface="+mj-ea"/>
            </a:endParaRPr>
          </a:p>
          <a:p>
            <a:pPr lvl="2"/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</a:t>
            </a:r>
            <a:r>
              <a:rPr lang="zh-TW" altLang="en-US" sz="2400" dirty="0" smtClean="0">
                <a:latin typeface="+mj-ea"/>
              </a:rPr>
              <a:t>隨機</a:t>
            </a:r>
            <a:r>
              <a:rPr lang="zh-TW" altLang="en-US" sz="2400" dirty="0">
                <a:latin typeface="+mj-ea"/>
              </a:rPr>
              <a:t>一個</a:t>
            </a:r>
            <a:r>
              <a:rPr lang="en-US" altLang="zh-TW" sz="2400" dirty="0">
                <a:latin typeface="+mj-ea"/>
              </a:rPr>
              <a:t>1~100</a:t>
            </a:r>
            <a:r>
              <a:rPr lang="zh-TW" altLang="en-US" sz="2400" dirty="0">
                <a:latin typeface="+mj-ea"/>
              </a:rPr>
              <a:t>的</a:t>
            </a:r>
            <a:r>
              <a:rPr lang="zh-TW" altLang="en-US" sz="2400" dirty="0" smtClean="0">
                <a:latin typeface="+mj-ea"/>
              </a:rPr>
              <a:t>整數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不顯示出來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2400" dirty="0" smtClean="0">
                <a:latin typeface="+mj-ea"/>
              </a:rPr>
              <a:t>當你輸入一個整數</a:t>
            </a:r>
            <a:r>
              <a:rPr lang="en-US" altLang="zh-TW" sz="2400" dirty="0" smtClean="0">
                <a:latin typeface="+mj-ea"/>
              </a:rPr>
              <a:t>x</a:t>
            </a:r>
            <a:r>
              <a:rPr lang="zh-TW" altLang="en-US" sz="2400" dirty="0" smtClean="0">
                <a:latin typeface="+mj-ea"/>
              </a:rPr>
              <a:t>時，會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CN" altLang="en-US" sz="2400" dirty="0" smtClean="0">
                <a:latin typeface="+mj-ea"/>
              </a:rPr>
              <a:t>“</a:t>
            </a:r>
            <a:r>
              <a:rPr lang="zh-TW" altLang="en-US" sz="2400" b="1" dirty="0">
                <a:latin typeface="+mj-ea"/>
              </a:rPr>
              <a:t>比 </a:t>
            </a:r>
            <a:r>
              <a:rPr lang="en-US" altLang="zh-TW" sz="2400" b="1" dirty="0">
                <a:latin typeface="+mj-ea"/>
              </a:rPr>
              <a:t>x </a:t>
            </a:r>
            <a:r>
              <a:rPr lang="zh-TW" altLang="en-US" sz="2400" b="1" dirty="0">
                <a:latin typeface="+mj-ea"/>
              </a:rPr>
              <a:t>還要大</a:t>
            </a:r>
            <a:r>
              <a:rPr lang="en-US" altLang="zh-TW" sz="2400" b="1" dirty="0">
                <a:latin typeface="+mj-ea"/>
              </a:rPr>
              <a:t>(</a:t>
            </a:r>
            <a:r>
              <a:rPr lang="zh-TW" altLang="en-US" sz="2400" b="1" dirty="0">
                <a:latin typeface="+mj-ea"/>
              </a:rPr>
              <a:t>小</a:t>
            </a:r>
            <a:r>
              <a:rPr lang="en-US" altLang="zh-TW" sz="2400" b="1" dirty="0">
                <a:latin typeface="+mj-ea"/>
              </a:rPr>
              <a:t>)</a:t>
            </a:r>
            <a:r>
              <a:rPr lang="zh-CN" altLang="en-US" sz="2400" dirty="0" smtClean="0">
                <a:latin typeface="+mj-ea"/>
              </a:rPr>
              <a:t>”</a:t>
            </a:r>
            <a:endParaRPr lang="en-US" altLang="zh-CN" sz="2400" dirty="0">
              <a:latin typeface="+mj-ea"/>
            </a:endParaRPr>
          </a:p>
          <a:p>
            <a:pPr lvl="2"/>
            <a:r>
              <a:rPr lang="zh-TW" altLang="en-US" sz="2400" dirty="0" smtClean="0">
                <a:latin typeface="+mj-ea"/>
              </a:rPr>
              <a:t>當猜</a:t>
            </a:r>
            <a:r>
              <a:rPr lang="zh-TW" altLang="en-US" sz="2400" dirty="0">
                <a:latin typeface="+mj-ea"/>
              </a:rPr>
              <a:t>對時，</a:t>
            </a:r>
            <a:r>
              <a:rPr lang="zh-TW" altLang="en-US" sz="2400" dirty="0" smtClean="0">
                <a:latin typeface="+mj-ea"/>
              </a:rPr>
              <a:t>會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CN" altLang="en-US" sz="2400" dirty="0" smtClean="0">
                <a:latin typeface="+mj-ea"/>
              </a:rPr>
              <a:t>“</a:t>
            </a:r>
            <a:r>
              <a:rPr lang="zh-TW" altLang="en-US" sz="2400" b="1" dirty="0">
                <a:latin typeface="+mj-ea"/>
              </a:rPr>
              <a:t>猜對了！總共猜了 </a:t>
            </a:r>
            <a:r>
              <a:rPr lang="en-US" altLang="zh-TW" sz="2400" b="1" dirty="0">
                <a:latin typeface="+mj-ea"/>
              </a:rPr>
              <a:t>n </a:t>
            </a:r>
            <a:r>
              <a:rPr lang="zh-TW" altLang="en-US" sz="2400" b="1" dirty="0">
                <a:latin typeface="+mj-ea"/>
              </a:rPr>
              <a:t>次 </a:t>
            </a:r>
            <a:r>
              <a:rPr lang="zh-CN" altLang="en-US" sz="2400" dirty="0" smtClean="0">
                <a:latin typeface="+mj-ea"/>
              </a:rPr>
              <a:t>”</a:t>
            </a:r>
            <a:r>
              <a:rPr lang="zh-TW" altLang="en-US" sz="2400" b="1" dirty="0" smtClean="0">
                <a:latin typeface="+mj-ea"/>
              </a:rPr>
              <a:t> </a:t>
            </a:r>
            <a:r>
              <a:rPr lang="en-US" altLang="zh-TW" sz="2400" dirty="0" smtClean="0">
                <a:latin typeface="+mj-ea"/>
              </a:rPr>
              <a:t>(</a:t>
            </a:r>
            <a:r>
              <a:rPr lang="en-US" altLang="zh-TW" sz="2400" dirty="0">
                <a:latin typeface="+mj-ea"/>
              </a:rPr>
              <a:t>n</a:t>
            </a:r>
            <a:r>
              <a:rPr lang="zh-TW" altLang="en-US" sz="2400" dirty="0" smtClean="0">
                <a:latin typeface="+mj-ea"/>
              </a:rPr>
              <a:t>為猜</a:t>
            </a:r>
            <a:r>
              <a:rPr lang="zh-TW" altLang="en-US" sz="2400" dirty="0">
                <a:latin typeface="+mj-ea"/>
              </a:rPr>
              <a:t>的次數</a:t>
            </a:r>
            <a:r>
              <a:rPr lang="en-US" altLang="zh-TW" sz="2400" dirty="0" smtClean="0">
                <a:latin typeface="+mj-ea"/>
              </a:rPr>
              <a:t>)</a:t>
            </a:r>
          </a:p>
          <a:p>
            <a:pPr lvl="2"/>
            <a:r>
              <a:rPr lang="zh-CN" altLang="en-US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每完成一次輸入和輸出後，還能繼續進行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sz="24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直到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猜對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為止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 smtClean="0">
                <a:latin typeface="+mn-ea"/>
              </a:rPr>
              <a:t>程式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02 </a:t>
            </a:r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猜數字</a:t>
            </a:r>
            <a:endParaRPr lang="en-US" altLang="zh-TW" dirty="0"/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2" y="2592857"/>
            <a:ext cx="3269178" cy="36969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82788" y="487413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綠字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為手動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CN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白字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CN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82787" y="5581883"/>
            <a:ext cx="494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注：所有有空格處皆為一格</a:t>
            </a:r>
            <a:endParaRPr lang="en-US" altLang="zh-TW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冒號處，數字處，猜的總數處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82787" y="2556747"/>
            <a:ext cx="5852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產生一個隨機未知數 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範例的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未知數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輸入“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”，輸出“比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還小”（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還小）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以此類推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最後輸入“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”，輸出“猜對了！總共猜了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最後猜到正確答案是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165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02 </a:t>
            </a:r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的整數的寫法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載入函式庫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然後使用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5" y="3018601"/>
            <a:ext cx="4709887" cy="9795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36" y="4415905"/>
            <a:ext cx="5334867" cy="7727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25134" y="54314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flag</a:t>
            </a:r>
            <a:r>
              <a:rPr lang="zh-TW" altLang="en-US" dirty="0">
                <a:latin typeface="+mj-ea"/>
                <a:ea typeface="+mj-ea"/>
              </a:rPr>
              <a:t>為變數</a:t>
            </a:r>
            <a:r>
              <a:rPr lang="zh-TW" altLang="en-US" dirty="0" smtClean="0">
                <a:latin typeface="+mj-ea"/>
                <a:ea typeface="+mj-ea"/>
              </a:rPr>
              <a:t>名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（可更變）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29313" y="541431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random</a:t>
            </a:r>
            <a:r>
              <a:rPr lang="zh-TW" altLang="en-US" dirty="0">
                <a:latin typeface="+mj-ea"/>
                <a:ea typeface="+mj-ea"/>
              </a:rPr>
              <a:t>為函式庫名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414768" y="5414313"/>
            <a:ext cx="371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+mj-ea"/>
                <a:ea typeface="+mj-ea"/>
              </a:rPr>
              <a:t>randint</a:t>
            </a:r>
            <a:r>
              <a:rPr lang="en-US" altLang="zh-TW" dirty="0">
                <a:latin typeface="+mj-ea"/>
                <a:ea typeface="+mj-ea"/>
              </a:rPr>
              <a:t>(1,100)</a:t>
            </a:r>
            <a:r>
              <a:rPr lang="zh-TW" altLang="en-US" dirty="0">
                <a:latin typeface="+mj-ea"/>
                <a:ea typeface="+mj-ea"/>
              </a:rPr>
              <a:t>為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random integer</a:t>
            </a:r>
            <a:r>
              <a:rPr lang="zh-TW" altLang="en-US" dirty="0">
                <a:latin typeface="+mj-ea"/>
                <a:ea typeface="+mj-ea"/>
              </a:rPr>
              <a:t>：</a:t>
            </a:r>
            <a:r>
              <a:rPr lang="en-US" altLang="zh-TW" dirty="0">
                <a:latin typeface="+mj-ea"/>
                <a:ea typeface="+mj-ea"/>
              </a:rPr>
              <a:t>1~100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501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937" y="1837508"/>
            <a:ext cx="10085069" cy="4493623"/>
          </a:xfrm>
          <a:ln>
            <a:noFill/>
          </a:ln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3200" b="1" dirty="0" smtClean="0"/>
              <a:t>：</a:t>
            </a:r>
            <a:r>
              <a:rPr lang="zh-TW" altLang="en-US" sz="3200" b="1" dirty="0" smtClean="0">
                <a:latin typeface="+mj-ea"/>
              </a:rPr>
              <a:t>字母</a:t>
            </a:r>
            <a:r>
              <a:rPr lang="zh-TW" altLang="en-US" sz="3200" b="1" dirty="0">
                <a:latin typeface="+mj-ea"/>
              </a:rPr>
              <a:t>出現的</a:t>
            </a:r>
            <a:r>
              <a:rPr lang="zh-TW" altLang="en-US" sz="3200" b="1" dirty="0" smtClean="0">
                <a:latin typeface="+mj-ea"/>
              </a:rPr>
              <a:t>頻率</a:t>
            </a:r>
            <a:endParaRPr lang="en-US" altLang="zh-TW" sz="3200" b="1" dirty="0" smtClean="0">
              <a:latin typeface="+mj-ea"/>
            </a:endParaRPr>
          </a:p>
          <a:p>
            <a:endParaRPr lang="en-US" altLang="zh-TW" sz="2400" dirty="0" smtClean="0">
              <a:latin typeface="+mj-ea"/>
            </a:endParaRPr>
          </a:p>
          <a:p>
            <a:r>
              <a:rPr lang="zh-TW" altLang="en-US" sz="2400" dirty="0" smtClean="0">
                <a:latin typeface="+mj-ea"/>
              </a:rPr>
              <a:t>輸入</a:t>
            </a:r>
            <a:r>
              <a:rPr lang="zh-TW" altLang="en-US" sz="2400" dirty="0">
                <a:latin typeface="+mj-ea"/>
              </a:rPr>
              <a:t>：一串字串</a:t>
            </a:r>
            <a:r>
              <a:rPr lang="en-US" altLang="zh-TW" sz="2400" dirty="0">
                <a:latin typeface="+mj-ea"/>
              </a:rPr>
              <a:t>(</a:t>
            </a:r>
            <a:r>
              <a:rPr lang="zh-TW" altLang="en-US" sz="2400" dirty="0">
                <a:latin typeface="+mj-ea"/>
              </a:rPr>
              <a:t>英文字母小寫組合，</a:t>
            </a:r>
            <a:r>
              <a:rPr lang="zh-TW" altLang="en-US" sz="2400" u="sng" dirty="0">
                <a:latin typeface="+mj-ea"/>
              </a:rPr>
              <a:t>大寫、空格、標點符號</a:t>
            </a:r>
            <a:r>
              <a:rPr lang="zh-TW" altLang="en-US" sz="2400" dirty="0">
                <a:latin typeface="+mj-ea"/>
              </a:rPr>
              <a:t>忽略不計</a:t>
            </a:r>
            <a:r>
              <a:rPr lang="en-US" altLang="zh-TW" sz="2400" dirty="0" smtClean="0">
                <a:latin typeface="+mj-ea"/>
              </a:rPr>
              <a:t>)</a:t>
            </a:r>
          </a:p>
          <a:p>
            <a:r>
              <a:rPr lang="zh-TW" altLang="en-US" sz="2400" dirty="0" smtClean="0">
                <a:latin typeface="+mj-ea"/>
              </a:rPr>
              <a:t>輸出</a:t>
            </a:r>
            <a:r>
              <a:rPr lang="zh-TW" altLang="en-US" sz="2400" dirty="0">
                <a:latin typeface="+mj-ea"/>
              </a:rPr>
              <a:t>：分別計算 </a:t>
            </a:r>
            <a:r>
              <a:rPr lang="en-US" altLang="zh-TW" sz="2400" dirty="0">
                <a:latin typeface="+mj-ea"/>
              </a:rPr>
              <a:t>a</a:t>
            </a:r>
            <a:r>
              <a:rPr lang="zh-TW" altLang="en-US" sz="2400" dirty="0">
                <a:latin typeface="+mj-ea"/>
              </a:rPr>
              <a:t>、</a:t>
            </a:r>
            <a:r>
              <a:rPr lang="en-US" altLang="zh-TW" sz="2400" dirty="0">
                <a:latin typeface="+mj-ea"/>
              </a:rPr>
              <a:t>e</a:t>
            </a:r>
            <a:r>
              <a:rPr lang="zh-TW" altLang="en-US" sz="2400" dirty="0">
                <a:latin typeface="+mj-ea"/>
              </a:rPr>
              <a:t>、</a:t>
            </a:r>
            <a:r>
              <a:rPr lang="en-US" altLang="zh-TW" sz="2400" dirty="0" err="1">
                <a:latin typeface="+mj-ea"/>
              </a:rPr>
              <a:t>i</a:t>
            </a:r>
            <a:r>
              <a:rPr lang="zh-TW" altLang="en-US" sz="2400" dirty="0">
                <a:latin typeface="+mj-ea"/>
              </a:rPr>
              <a:t>、</a:t>
            </a:r>
            <a:r>
              <a:rPr lang="en-US" altLang="zh-TW" sz="2400" dirty="0">
                <a:latin typeface="+mj-ea"/>
              </a:rPr>
              <a:t>o</a:t>
            </a:r>
            <a:r>
              <a:rPr lang="zh-TW" altLang="en-US" sz="2400" dirty="0">
                <a:latin typeface="+mj-ea"/>
              </a:rPr>
              <a:t>、</a:t>
            </a:r>
            <a:r>
              <a:rPr lang="en-US" altLang="zh-TW" sz="2400" dirty="0">
                <a:latin typeface="+mj-ea"/>
              </a:rPr>
              <a:t>u</a:t>
            </a:r>
            <a:r>
              <a:rPr lang="zh-TW" altLang="en-US" sz="2400" dirty="0">
                <a:latin typeface="+mj-ea"/>
              </a:rPr>
              <a:t> 出現的</a:t>
            </a:r>
            <a:r>
              <a:rPr lang="zh-TW" altLang="en-US" sz="2400" dirty="0" smtClean="0">
                <a:latin typeface="+mj-ea"/>
              </a:rPr>
              <a:t>次數</a:t>
            </a:r>
            <a:endParaRPr lang="en-US" altLang="zh-TW" sz="2400" dirty="0" smtClean="0">
              <a:latin typeface="+mj-ea"/>
            </a:endParaRPr>
          </a:p>
          <a:p>
            <a:endParaRPr lang="en-US" altLang="zh-CN" sz="2400" dirty="0">
              <a:latin typeface="+mj-ea"/>
              <a:ea typeface="標楷體" panose="03000509000000000000" pitchFamily="65" charset="-120"/>
            </a:endParaRPr>
          </a:p>
          <a:p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範例：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E382B9E9-C7A7-4F53-A843-0F027D53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67" y="4284353"/>
            <a:ext cx="4221073" cy="4768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C6253EA7-7DE1-4F1E-976C-9AA4B5AF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67" y="4761211"/>
            <a:ext cx="4534581" cy="48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02 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115602"/>
              </p:ext>
            </p:extLst>
          </p:nvPr>
        </p:nvGraphicFramePr>
        <p:xfrm>
          <a:off x="1122769" y="1934252"/>
          <a:ext cx="10058400" cy="267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934">
                  <a:extLst>
                    <a:ext uri="{9D8B030D-6E8A-4147-A177-3AD203B41FA5}">
                      <a16:colId xmlns="" xmlns:a16="http://schemas.microsoft.com/office/drawing/2014/main" val="1161020503"/>
                    </a:ext>
                  </a:extLst>
                </a:gridCol>
                <a:gridCol w="3761466">
                  <a:extLst>
                    <a:ext uri="{9D8B030D-6E8A-4147-A177-3AD203B41FA5}">
                      <a16:colId xmlns="" xmlns:a16="http://schemas.microsoft.com/office/drawing/2014/main" val="3139841828"/>
                    </a:ext>
                  </a:extLst>
                </a:gridCol>
              </a:tblGrid>
              <a:tr h="63921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207329"/>
                  </a:ext>
                </a:extLst>
              </a:tr>
              <a:tr h="639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Pycharm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Projects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TW" dirty="0"/>
                        <a:t>a: 1 ,e: 1 ,i: 0 ,o: 1 ,u: 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7551028"/>
                  </a:ext>
                </a:extLst>
              </a:tr>
              <a:tr h="63921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am a student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TW" dirty="0"/>
                        <a:t>a: 2 ,e: 1 ,i: 1 ,o: 0 ,u: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1353129"/>
                  </a:ext>
                </a:extLst>
              </a:tr>
              <a:tr h="75495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Pneumonoultramicroscopicsilicovolcanoconiosis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TW" dirty="0"/>
                        <a:t>a: 2 ,e: 1 ,i: 6 ,o: 9 ,u: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551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截圖範例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93074" y="195942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題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68732" y="195942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題</a:t>
            </a:r>
            <a:endParaRPr lang="zh-TW" altLang="en-US" dirty="0"/>
          </a:p>
        </p:txBody>
      </p:sp>
      <p:pic>
        <p:nvPicPr>
          <p:cNvPr id="1026" name="Picture 2" descr="C:\Users\ZSheng\Downloads\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48" y="2581956"/>
            <a:ext cx="32480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Sheng\Downloads\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331" y="2144095"/>
            <a:ext cx="32670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ZSheng\Downloads\p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4" y="4736882"/>
            <a:ext cx="6498192" cy="182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92631"/>
            <a:ext cx="10058400" cy="4127315"/>
          </a:xfrm>
        </p:spPr>
        <p:txBody>
          <a:bodyPr/>
          <a:lstStyle/>
          <a:p>
            <a:r>
              <a:rPr lang="zh-TW" altLang="en-US" dirty="0" smtClean="0"/>
              <a:t>上傳內容須為 </a:t>
            </a:r>
            <a:r>
              <a:rPr lang="en-US" altLang="zh-TW" dirty="0" smtClean="0"/>
              <a:t>.zip </a:t>
            </a:r>
            <a:r>
              <a:rPr lang="zh-TW" altLang="en-US" dirty="0" smtClean="0"/>
              <a:t>壓縮檔</a:t>
            </a:r>
            <a:endParaRPr lang="en-US" altLang="zh-TW" dirty="0" smtClean="0"/>
          </a:p>
          <a:p>
            <a:r>
              <a:rPr lang="zh-TW" altLang="en-US" dirty="0" smtClean="0"/>
              <a:t>內容包含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程式碼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只接受 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png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TW" b="1" dirty="0" smtClean="0">
                <a:solidFill>
                  <a:srgbClr val="FF0000"/>
                </a:solidFill>
              </a:rPr>
              <a:t>.jpg</a:t>
            </a:r>
            <a:r>
              <a:rPr lang="zh-TW" altLang="en-US" b="1" dirty="0" smtClean="0">
                <a:solidFill>
                  <a:srgbClr val="FF0000"/>
                </a:solidFill>
              </a:rPr>
              <a:t> 形式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檔名皆須為  </a:t>
            </a: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 smtClean="0"/>
              <a:t>  或 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 smtClean="0"/>
              <a:t>Assignment</a:t>
            </a:r>
            <a:r>
              <a:rPr lang="en-US" altLang="zh-TW" dirty="0"/>
              <a:t>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壓縮的內容</a:t>
            </a:r>
            <a:endParaRPr lang="zh-TW" altLang="en-US" b="1" dirty="0"/>
          </a:p>
        </p:txBody>
      </p:sp>
      <p:sp>
        <p:nvSpPr>
          <p:cNvPr id="7" name="文字方塊 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上傳的壓縮檔</a:t>
            </a:r>
            <a:endParaRPr lang="zh-TW" altLang="en-US" b="1" dirty="0"/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7868476" y="6356866"/>
            <a:ext cx="966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177386" y="2788529"/>
            <a:ext cx="45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zh-CN" altLang="en-US" b="1" dirty="0" smtClean="0">
                <a:solidFill>
                  <a:srgbClr val="FF0000"/>
                </a:solidFill>
              </a:rPr>
              <a:t>這週有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題，所以壓縮檔內需共有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個文件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ea typeface="標楷體" panose="03000509000000000000" pitchFamily="65" charset="-120"/>
              </a:rPr>
              <a:t>檔名後面請附上對應的題號</a:t>
            </a:r>
            <a:endParaRPr lang="en-US" altLang="zh-CN" sz="2000" dirty="0" smtClean="0">
              <a:ea typeface="標楷體" panose="03000509000000000000" pitchFamily="65" charset="-120"/>
            </a:endParaRPr>
          </a:p>
          <a:p>
            <a:r>
              <a:rPr lang="zh-CN" altLang="en-US" sz="2000" dirty="0" smtClean="0">
                <a:ea typeface="標楷體" panose="03000509000000000000" pitchFamily="65" charset="-120"/>
              </a:rPr>
              <a:t>如第一題檔名為</a:t>
            </a:r>
            <a:r>
              <a:rPr lang="en-US" altLang="zh-TW" sz="2000" dirty="0" smtClean="0">
                <a:ea typeface="標楷體" panose="03000509000000000000" pitchFamily="65" charset="-120"/>
              </a:rPr>
              <a:t>A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</a:t>
            </a:r>
            <a:r>
              <a:rPr lang="en-US" altLang="zh-TW" sz="2000" dirty="0" smtClean="0">
                <a:ea typeface="標楷體" panose="03000509000000000000" pitchFamily="65" charset="-120"/>
              </a:rPr>
              <a:t>-10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XXXXXXX</a:t>
            </a:r>
            <a:r>
              <a:rPr lang="en-US" altLang="zh-TW" sz="2000" dirty="0" smtClean="0">
                <a:ea typeface="標楷體" panose="03000509000000000000" pitchFamily="65" charset="-120"/>
              </a:rPr>
              <a:t>-1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7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557</TotalTime>
  <Words>550</Words>
  <Application>Microsoft Office PowerPoint</Application>
  <PresentationFormat>自訂</PresentationFormat>
  <Paragraphs>86</Paragraphs>
  <Slides>12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木刻字型</vt:lpstr>
      <vt:lpstr>作業02</vt:lpstr>
      <vt:lpstr>作業02</vt:lpstr>
      <vt:lpstr>作業02 第1題</vt:lpstr>
      <vt:lpstr>作業02 第1題</vt:lpstr>
      <vt:lpstr>作業02</vt:lpstr>
      <vt:lpstr>作業02 第2題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棕升</cp:lastModifiedBy>
  <cp:revision>124</cp:revision>
  <dcterms:created xsi:type="dcterms:W3CDTF">2019-09-17T05:51:58Z</dcterms:created>
  <dcterms:modified xsi:type="dcterms:W3CDTF">2020-10-07T12:17:40Z</dcterms:modified>
</cp:coreProperties>
</file>