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8" r:id="rId2"/>
    <p:sldId id="259" r:id="rId3"/>
    <p:sldId id="274" r:id="rId4"/>
    <p:sldId id="275" r:id="rId5"/>
    <p:sldId id="279" r:id="rId6"/>
    <p:sldId id="282" r:id="rId7"/>
    <p:sldId id="280" r:id="rId8"/>
    <p:sldId id="283" r:id="rId9"/>
    <p:sldId id="286" r:id="rId10"/>
    <p:sldId id="284" r:id="rId11"/>
    <p:sldId id="266" r:id="rId12"/>
    <p:sldId id="269" r:id="rId13"/>
    <p:sldId id="285" r:id="rId14"/>
    <p:sldId id="276" r:id="rId15"/>
    <p:sldId id="268" r:id="rId16"/>
    <p:sldId id="267" r:id="rId17"/>
    <p:sldId id="270"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CFCC"/>
    <a:srgbClr val="D34817"/>
    <a:srgbClr val="D16C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5188" autoAdjust="0"/>
  </p:normalViewPr>
  <p:slideViewPr>
    <p:cSldViewPr snapToGrid="0">
      <p:cViewPr varScale="1">
        <p:scale>
          <a:sx n="83" d="100"/>
          <a:sy n="83" d="100"/>
        </p:scale>
        <p:origin x="67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15282-F38F-4305-9E7C-0A0A22DF6FE8}" type="datetimeFigureOut">
              <a:rPr lang="zh-TW" altLang="en-US" smtClean="0"/>
              <a:t>2020/11/12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21C6B-7113-4FAC-92C8-74352529D2D8}" type="slidenum">
              <a:rPr lang="zh-TW" altLang="en-US" smtClean="0"/>
              <a:t>‹#›</a:t>
            </a:fld>
            <a:endParaRPr lang="zh-TW" altLang="en-US"/>
          </a:p>
        </p:txBody>
      </p:sp>
    </p:spTree>
    <p:extLst>
      <p:ext uri="{BB962C8B-B14F-4D97-AF65-F5344CB8AC3E}">
        <p14:creationId xmlns:p14="http://schemas.microsoft.com/office/powerpoint/2010/main" val="60195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2</a:t>
            </a:fld>
            <a:endParaRPr lang="zh-TW" altLang="en-US"/>
          </a:p>
        </p:txBody>
      </p:sp>
    </p:spTree>
    <p:extLst>
      <p:ext uri="{BB962C8B-B14F-4D97-AF65-F5344CB8AC3E}">
        <p14:creationId xmlns:p14="http://schemas.microsoft.com/office/powerpoint/2010/main" val="80106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3</a:t>
            </a:fld>
            <a:endParaRPr lang="zh-TW" altLang="en-US"/>
          </a:p>
        </p:txBody>
      </p:sp>
    </p:spTree>
    <p:extLst>
      <p:ext uri="{BB962C8B-B14F-4D97-AF65-F5344CB8AC3E}">
        <p14:creationId xmlns:p14="http://schemas.microsoft.com/office/powerpoint/2010/main" val="193459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4</a:t>
            </a:fld>
            <a:endParaRPr lang="zh-TW" altLang="en-US"/>
          </a:p>
        </p:txBody>
      </p:sp>
    </p:spTree>
    <p:extLst>
      <p:ext uri="{BB962C8B-B14F-4D97-AF65-F5344CB8AC3E}">
        <p14:creationId xmlns:p14="http://schemas.microsoft.com/office/powerpoint/2010/main" val="307598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5</a:t>
            </a:fld>
            <a:endParaRPr lang="zh-TW" altLang="en-US"/>
          </a:p>
        </p:txBody>
      </p:sp>
    </p:spTree>
    <p:extLst>
      <p:ext uri="{BB962C8B-B14F-4D97-AF65-F5344CB8AC3E}">
        <p14:creationId xmlns:p14="http://schemas.microsoft.com/office/powerpoint/2010/main" val="3508399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6</a:t>
            </a:fld>
            <a:endParaRPr lang="zh-TW" altLang="en-US"/>
          </a:p>
        </p:txBody>
      </p:sp>
    </p:spTree>
    <p:extLst>
      <p:ext uri="{BB962C8B-B14F-4D97-AF65-F5344CB8AC3E}">
        <p14:creationId xmlns:p14="http://schemas.microsoft.com/office/powerpoint/2010/main" val="195251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7</a:t>
            </a:fld>
            <a:endParaRPr lang="zh-TW" altLang="en-US"/>
          </a:p>
        </p:txBody>
      </p:sp>
    </p:spTree>
    <p:extLst>
      <p:ext uri="{BB962C8B-B14F-4D97-AF65-F5344CB8AC3E}">
        <p14:creationId xmlns:p14="http://schemas.microsoft.com/office/powerpoint/2010/main" val="115157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8</a:t>
            </a:fld>
            <a:endParaRPr lang="zh-TW" altLang="en-US"/>
          </a:p>
        </p:txBody>
      </p:sp>
    </p:spTree>
    <p:extLst>
      <p:ext uri="{BB962C8B-B14F-4D97-AF65-F5344CB8AC3E}">
        <p14:creationId xmlns:p14="http://schemas.microsoft.com/office/powerpoint/2010/main" val="158758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9</a:t>
            </a:fld>
            <a:endParaRPr lang="zh-TW" altLang="en-US"/>
          </a:p>
        </p:txBody>
      </p:sp>
    </p:spTree>
    <p:extLst>
      <p:ext uri="{BB962C8B-B14F-4D97-AF65-F5344CB8AC3E}">
        <p14:creationId xmlns:p14="http://schemas.microsoft.com/office/powerpoint/2010/main" val="66166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AD21C6B-7113-4FAC-92C8-74352529D2D8}" type="slidenum">
              <a:rPr lang="zh-TW" altLang="en-US" smtClean="0"/>
              <a:t>15</a:t>
            </a:fld>
            <a:endParaRPr lang="zh-TW" altLang="en-US"/>
          </a:p>
        </p:txBody>
      </p:sp>
    </p:spTree>
    <p:extLst>
      <p:ext uri="{BB962C8B-B14F-4D97-AF65-F5344CB8AC3E}">
        <p14:creationId xmlns:p14="http://schemas.microsoft.com/office/powerpoint/2010/main" val="31020183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3260117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61998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191916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302506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p>
            <a:fld id="{ACAE312D-072A-48CE-A129-2A42298A62B8}" type="datetimeFigureOut">
              <a:rPr lang="zh-TW" altLang="en-US" smtClean="0"/>
              <a:t>2020/11/12</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3091598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202635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396237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3545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261509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CAE312D-072A-48CE-A129-2A42298A62B8}" type="datetimeFigureOut">
              <a:rPr lang="zh-TW" altLang="en-US" smtClean="0"/>
              <a:t>2020/11/12</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54766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CAE312D-072A-48CE-A129-2A42298A62B8}" type="datetimeFigureOut">
              <a:rPr lang="zh-TW" altLang="en-US" smtClean="0"/>
              <a:t>2020/11/12</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60699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CAE312D-072A-48CE-A129-2A42298A62B8}" type="datetimeFigureOut">
              <a:rPr lang="zh-TW" altLang="en-US" smtClean="0"/>
              <a:t>2020/11/12</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3FD1DBD-A0E5-406B-8CF4-BDCF703F2AA1}" type="slidenum">
              <a:rPr lang="zh-TW" altLang="en-US" smtClean="0"/>
              <a:t>‹#›</a:t>
            </a:fld>
            <a:endParaRPr lang="zh-TW" altLang="en-US"/>
          </a:p>
        </p:txBody>
      </p:sp>
    </p:spTree>
    <p:extLst>
      <p:ext uri="{BB962C8B-B14F-4D97-AF65-F5344CB8AC3E}">
        <p14:creationId xmlns:p14="http://schemas.microsoft.com/office/powerpoint/2010/main" val="12579955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ncueeclass.ncu.edu.t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2224278" y="1256074"/>
            <a:ext cx="9281160" cy="3520440"/>
          </a:xfrm>
        </p:spPr>
        <p:txBody>
          <a:bodyPr/>
          <a:lstStyle/>
          <a:p>
            <a:r>
              <a:rPr lang="zh-TW" altLang="en-US" dirty="0"/>
              <a:t>作業</a:t>
            </a:r>
            <a:r>
              <a:rPr lang="en-US" altLang="zh-TW" dirty="0"/>
              <a:t>06</a:t>
            </a:r>
            <a:endParaRPr lang="zh-TW" altLang="en-US" dirty="0"/>
          </a:p>
        </p:txBody>
      </p:sp>
      <p:sp>
        <p:nvSpPr>
          <p:cNvPr id="2" name="文字方塊 1"/>
          <p:cNvSpPr txBox="1"/>
          <p:nvPr/>
        </p:nvSpPr>
        <p:spPr>
          <a:xfrm>
            <a:off x="7829990" y="4376404"/>
            <a:ext cx="4145687" cy="400110"/>
          </a:xfrm>
          <a:prstGeom prst="rect">
            <a:avLst/>
          </a:prstGeom>
          <a:noFill/>
        </p:spPr>
        <p:txBody>
          <a:bodyPr wrap="none" rtlCol="0">
            <a:spAutoFit/>
          </a:bodyPr>
          <a:lstStyle/>
          <a:p>
            <a:r>
              <a:rPr lang="zh-TW" altLang="en-US" sz="2000" dirty="0"/>
              <a:t>繳交截止日期：</a:t>
            </a:r>
            <a:r>
              <a:rPr lang="en-US" altLang="zh-TW" sz="2000" dirty="0"/>
              <a:t>2020/11/24 </a:t>
            </a:r>
            <a:r>
              <a:rPr lang="zh-TW" altLang="en-US" sz="2000" dirty="0"/>
              <a:t>  </a:t>
            </a:r>
            <a:r>
              <a:rPr lang="en-US" altLang="zh-TW" sz="2000" dirty="0"/>
              <a:t>23:55</a:t>
            </a:r>
            <a:endParaRPr lang="zh-TW" altLang="en-US" sz="2000" dirty="0"/>
          </a:p>
        </p:txBody>
      </p:sp>
    </p:spTree>
    <p:extLst>
      <p:ext uri="{BB962C8B-B14F-4D97-AF65-F5344CB8AC3E}">
        <p14:creationId xmlns:p14="http://schemas.microsoft.com/office/powerpoint/2010/main" val="25165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4">
            <a:extLst>
              <a:ext uri="{FF2B5EF4-FFF2-40B4-BE49-F238E27FC236}">
                <a16:creationId xmlns:a16="http://schemas.microsoft.com/office/drawing/2014/main" id="{CF7721BE-031E-4D8F-96A9-18B65F3060BF}"/>
              </a:ext>
            </a:extLst>
          </p:cNvPr>
          <p:cNvGraphicFramePr>
            <a:graphicFrameLocks/>
          </p:cNvGraphicFramePr>
          <p:nvPr>
            <p:extLst>
              <p:ext uri="{D42A27DB-BD31-4B8C-83A1-F6EECF244321}">
                <p14:modId xmlns:p14="http://schemas.microsoft.com/office/powerpoint/2010/main" val="3182203866"/>
              </p:ext>
            </p:extLst>
          </p:nvPr>
        </p:nvGraphicFramePr>
        <p:xfrm>
          <a:off x="807903" y="2547159"/>
          <a:ext cx="10248042" cy="3871108"/>
        </p:xfrm>
        <a:graphic>
          <a:graphicData uri="http://schemas.openxmlformats.org/drawingml/2006/table">
            <a:tbl>
              <a:tblPr firstRow="1" bandRow="1">
                <a:tableStyleId>{5C22544A-7EE6-4342-B048-85BDC9FD1C3A}</a:tableStyleId>
              </a:tblPr>
              <a:tblGrid>
                <a:gridCol w="1056443">
                  <a:extLst>
                    <a:ext uri="{9D8B030D-6E8A-4147-A177-3AD203B41FA5}">
                      <a16:colId xmlns:a16="http://schemas.microsoft.com/office/drawing/2014/main" val="1161020503"/>
                    </a:ext>
                  </a:extLst>
                </a:gridCol>
                <a:gridCol w="4580877">
                  <a:extLst>
                    <a:ext uri="{9D8B030D-6E8A-4147-A177-3AD203B41FA5}">
                      <a16:colId xmlns:a16="http://schemas.microsoft.com/office/drawing/2014/main" val="20001"/>
                    </a:ext>
                  </a:extLst>
                </a:gridCol>
                <a:gridCol w="4610722">
                  <a:extLst>
                    <a:ext uri="{9D8B030D-6E8A-4147-A177-3AD203B41FA5}">
                      <a16:colId xmlns:a16="http://schemas.microsoft.com/office/drawing/2014/main" val="20002"/>
                    </a:ext>
                  </a:extLst>
                </a:gridCol>
              </a:tblGrid>
              <a:tr h="2364279">
                <a:tc>
                  <a:txBody>
                    <a:bodyPr/>
                    <a:lstStyle/>
                    <a:p>
                      <a:r>
                        <a:rPr lang="en-US" altLang="zh-TW" dirty="0"/>
                        <a:t>input</a:t>
                      </a:r>
                      <a:endParaRPr lang="zh-TW" altLang="en-US" dirty="0"/>
                    </a:p>
                  </a:txBody>
                  <a:tcPr/>
                </a:tc>
                <a:tc>
                  <a:txBody>
                    <a:bodyPr/>
                    <a:lstStyle/>
                    <a:p>
                      <a:r>
                        <a:rPr lang="en-US" altLang="zh-TW" b="0" dirty="0">
                          <a:solidFill>
                            <a:schemeClr val="tx1"/>
                          </a:solidFill>
                        </a:rPr>
                        <a:t>4</a:t>
                      </a:r>
                    </a:p>
                    <a:p>
                      <a:r>
                        <a:rPr lang="en-US" altLang="zh-TW" b="0" dirty="0">
                          <a:solidFill>
                            <a:schemeClr val="tx1"/>
                          </a:solidFill>
                        </a:rPr>
                        <a:t>south</a:t>
                      </a:r>
                    </a:p>
                    <a:p>
                      <a:r>
                        <a:rPr lang="en-US" altLang="zh-TW" b="0" dirty="0">
                          <a:solidFill>
                            <a:schemeClr val="tx1"/>
                          </a:solidFill>
                        </a:rPr>
                        <a:t>west</a:t>
                      </a:r>
                    </a:p>
                    <a:p>
                      <a:r>
                        <a:rPr lang="en-US" altLang="zh-TW" b="0" dirty="0">
                          <a:solidFill>
                            <a:schemeClr val="tx1"/>
                          </a:solidFill>
                        </a:rPr>
                        <a:t>north</a:t>
                      </a:r>
                    </a:p>
                    <a:p>
                      <a:r>
                        <a:rPr lang="en-US" altLang="zh-TW" b="0" dirty="0">
                          <a:solidFill>
                            <a:schemeClr val="tx1"/>
                          </a:solidFill>
                        </a:rPr>
                        <a:t>east</a:t>
                      </a:r>
                    </a:p>
                    <a:p>
                      <a:r>
                        <a:rPr lang="en-US" altLang="zh-TW" b="0" dirty="0">
                          <a:solidFill>
                            <a:schemeClr val="tx1"/>
                          </a:solidFill>
                        </a:rPr>
                        <a:t>0</a:t>
                      </a:r>
                    </a:p>
                  </a:txBody>
                  <a:tcPr>
                    <a:solidFill>
                      <a:srgbClr val="EFCFCC"/>
                    </a:solidFill>
                  </a:tcPr>
                </a:tc>
                <a:tc>
                  <a:txBody>
                    <a:bodyPr/>
                    <a:lstStyle/>
                    <a:p>
                      <a:r>
                        <a:rPr lang="en-US" altLang="zh-TW" b="0" dirty="0">
                          <a:solidFill>
                            <a:schemeClr val="tx1"/>
                          </a:solidFill>
                        </a:rPr>
                        <a:t>4</a:t>
                      </a:r>
                    </a:p>
                    <a:p>
                      <a:r>
                        <a:rPr lang="en-US" altLang="zh-TW" b="0" dirty="0">
                          <a:solidFill>
                            <a:schemeClr val="tx1"/>
                          </a:solidFill>
                        </a:rPr>
                        <a:t>south</a:t>
                      </a:r>
                    </a:p>
                    <a:p>
                      <a:r>
                        <a:rPr lang="en-US" altLang="zh-TW" b="0" dirty="0">
                          <a:solidFill>
                            <a:schemeClr val="tx1"/>
                          </a:solidFill>
                        </a:rPr>
                        <a:t>west</a:t>
                      </a:r>
                    </a:p>
                    <a:p>
                      <a:r>
                        <a:rPr lang="en-US" altLang="zh-TW" b="0" dirty="0">
                          <a:solidFill>
                            <a:schemeClr val="tx1"/>
                          </a:solidFill>
                        </a:rPr>
                        <a:t>north</a:t>
                      </a:r>
                    </a:p>
                    <a:p>
                      <a:r>
                        <a:rPr lang="en-US" altLang="zh-TW" b="0" dirty="0">
                          <a:solidFill>
                            <a:schemeClr val="tx1"/>
                          </a:solidFill>
                        </a:rPr>
                        <a:t>east</a:t>
                      </a:r>
                    </a:p>
                    <a:p>
                      <a:r>
                        <a:rPr lang="en-US" altLang="zh-TW" b="0" dirty="0">
                          <a:solidFill>
                            <a:schemeClr val="tx1"/>
                          </a:solidFill>
                        </a:rPr>
                        <a:t>2</a:t>
                      </a:r>
                    </a:p>
                    <a:p>
                      <a:r>
                        <a:rPr lang="en-US" altLang="zh-TW" b="0" dirty="0">
                          <a:solidFill>
                            <a:schemeClr val="tx1"/>
                          </a:solidFill>
                        </a:rPr>
                        <a:t>north</a:t>
                      </a:r>
                    </a:p>
                    <a:p>
                      <a:r>
                        <a:rPr lang="en-US" altLang="zh-TW" b="0" dirty="0">
                          <a:solidFill>
                            <a:schemeClr val="tx1"/>
                          </a:solidFill>
                        </a:rPr>
                        <a:t>west</a:t>
                      </a:r>
                      <a:endParaRPr lang="zh-TW" altLang="en-US" b="0" dirty="0">
                        <a:solidFill>
                          <a:schemeClr val="tx1"/>
                        </a:solidFill>
                      </a:endParaRPr>
                    </a:p>
                    <a:p>
                      <a:r>
                        <a:rPr lang="en-US" altLang="zh-TW" b="0" dirty="0">
                          <a:solidFill>
                            <a:schemeClr val="tx1"/>
                          </a:solidFill>
                        </a:rPr>
                        <a:t>0</a:t>
                      </a:r>
                    </a:p>
                  </a:txBody>
                  <a:tcPr>
                    <a:solidFill>
                      <a:srgbClr val="EFCFCC"/>
                    </a:solidFill>
                  </a:tcPr>
                </a:tc>
                <a:extLst>
                  <a:ext uri="{0D108BD9-81ED-4DB2-BD59-A6C34878D82A}">
                    <a16:rowId xmlns:a16="http://schemas.microsoft.com/office/drawing/2014/main" val="1586207329"/>
                  </a:ext>
                </a:extLst>
              </a:tr>
              <a:tr h="1310788">
                <a:tc>
                  <a:txBody>
                    <a:bodyPr/>
                    <a:lstStyle/>
                    <a:p>
                      <a:r>
                        <a:rPr lang="en-US" altLang="zh-TW" b="1" dirty="0">
                          <a:solidFill>
                            <a:schemeClr val="bg1"/>
                          </a:solidFill>
                        </a:rPr>
                        <a:t>output</a:t>
                      </a:r>
                      <a:endParaRPr lang="zh-TW" altLang="en-US" b="1" dirty="0">
                        <a:solidFill>
                          <a:schemeClr val="bg1"/>
                        </a:solidFill>
                      </a:endParaRPr>
                    </a:p>
                  </a:txBody>
                  <a:tcPr>
                    <a:solidFill>
                      <a:srgbClr val="D34817"/>
                    </a:solidFill>
                  </a:tcPr>
                </a:tc>
                <a:tc>
                  <a:txBody>
                    <a:bodyPr/>
                    <a:lstStyle/>
                    <a:p>
                      <a:pPr algn="l"/>
                      <a:r>
                        <a:rPr lang="en-US" altLang="zh-TW" sz="1600" dirty="0"/>
                        <a:t>Up: 2 North: 3 East: 1 South: 4 West: 6 Down: 5</a:t>
                      </a:r>
                      <a:endParaRPr lang="zh-TW" altLang="en-US" sz="1600" dirty="0"/>
                    </a:p>
                  </a:txBody>
                  <a:tcPr/>
                </a:tc>
                <a:tc>
                  <a:txBody>
                    <a:bodyPr/>
                    <a:lstStyle/>
                    <a:p>
                      <a:pPr algn="l"/>
                      <a:r>
                        <a:rPr lang="en-US" altLang="zh-TW" sz="1600" dirty="0"/>
                        <a:t>Up: 2 North: 3 East: 1 South: 4 West: 6 Down: 5</a:t>
                      </a:r>
                    </a:p>
                    <a:p>
                      <a:pPr algn="l"/>
                      <a:r>
                        <a:rPr lang="en-US" altLang="zh-TW" sz="1600" dirty="0"/>
                        <a:t>Up: 3 North: 1 East: 2 South: 6 West: 5 Down: 4</a:t>
                      </a:r>
                      <a:endParaRPr lang="zh-TW" altLang="en-US" sz="1600" dirty="0"/>
                    </a:p>
                  </a:txBody>
                  <a:tcPr/>
                </a:tc>
                <a:extLst>
                  <a:ext uri="{0D108BD9-81ED-4DB2-BD59-A6C34878D82A}">
                    <a16:rowId xmlns:a16="http://schemas.microsoft.com/office/drawing/2014/main" val="1657551028"/>
                  </a:ext>
                </a:extLst>
              </a:tr>
            </a:tbl>
          </a:graphicData>
        </a:graphic>
      </p:graphicFrame>
      <p:sp>
        <p:nvSpPr>
          <p:cNvPr id="6" name="標題 1">
            <a:extLst>
              <a:ext uri="{FF2B5EF4-FFF2-40B4-BE49-F238E27FC236}">
                <a16:creationId xmlns:a16="http://schemas.microsoft.com/office/drawing/2014/main" id="{D9E6896A-C7FE-475C-834B-B31CF5308C8E}"/>
              </a:ext>
            </a:extLst>
          </p:cNvPr>
          <p:cNvSpPr>
            <a:spLocks noGrp="1"/>
          </p:cNvSpPr>
          <p:nvPr>
            <p:ph type="title"/>
          </p:nvPr>
        </p:nvSpPr>
        <p:spPr>
          <a:xfrm>
            <a:off x="784179" y="270876"/>
            <a:ext cx="10295491" cy="1609344"/>
          </a:xfrm>
        </p:spPr>
        <p:txBody>
          <a:bodyPr/>
          <a:lstStyle/>
          <a:p>
            <a:r>
              <a:rPr lang="zh-TW" altLang="en-US" dirty="0"/>
              <a:t>作業</a:t>
            </a:r>
            <a:r>
              <a:rPr lang="en-US" altLang="zh-TW" dirty="0"/>
              <a:t>06-3</a:t>
            </a:r>
            <a:r>
              <a:rPr lang="zh-TW" altLang="en-US" dirty="0"/>
              <a:t>  </a:t>
            </a:r>
            <a:r>
              <a:rPr lang="en-US" altLang="zh-TW" dirty="0"/>
              <a:t>[Python]</a:t>
            </a:r>
            <a:endParaRPr lang="zh-TW" altLang="en-US" dirty="0"/>
          </a:p>
        </p:txBody>
      </p:sp>
      <p:sp>
        <p:nvSpPr>
          <p:cNvPr id="5" name="內容版面配置區 2"/>
          <p:cNvSpPr>
            <a:spLocks noGrp="1"/>
          </p:cNvSpPr>
          <p:nvPr>
            <p:ph idx="1"/>
          </p:nvPr>
        </p:nvSpPr>
        <p:spPr>
          <a:xfrm>
            <a:off x="498764" y="1615044"/>
            <a:ext cx="9820893" cy="1598419"/>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3</a:t>
            </a:r>
            <a:r>
              <a:rPr lang="zh-CN" altLang="en-US" sz="2200" b="1" dirty="0">
                <a:latin typeface="標楷體" panose="03000509000000000000" pitchFamily="65" charset="-120"/>
                <a:ea typeface="標楷體" panose="03000509000000000000" pitchFamily="65" charset="-120"/>
              </a:rPr>
              <a:t>題</a:t>
            </a:r>
            <a:r>
              <a:rPr lang="zh-TW" altLang="en-US" sz="2200" b="1" dirty="0"/>
              <a:t>：</a:t>
            </a:r>
            <a:r>
              <a:rPr lang="zh-TW" altLang="en-US" sz="2200" dirty="0">
                <a:latin typeface="+mn-ea"/>
              </a:rPr>
              <a:t>骰子</a:t>
            </a:r>
            <a:endParaRPr lang="en-US" altLang="zh-TW" sz="2200" dirty="0">
              <a:latin typeface="+mn-ea"/>
            </a:endParaRPr>
          </a:p>
          <a:p>
            <a:r>
              <a:rPr lang="zh-TW" altLang="en-US" sz="2200" b="1" dirty="0">
                <a:solidFill>
                  <a:srgbClr val="FF0000"/>
                </a:solidFill>
              </a:rPr>
              <a:t>測資</a:t>
            </a:r>
            <a:endParaRPr lang="en-US" altLang="zh-TW" sz="2400" dirty="0">
              <a:latin typeface="+mj-ea"/>
            </a:endParaRPr>
          </a:p>
        </p:txBody>
      </p:sp>
    </p:spTree>
    <p:extLst>
      <p:ext uri="{BB962C8B-B14F-4D97-AF65-F5344CB8AC3E}">
        <p14:creationId xmlns:p14="http://schemas.microsoft.com/office/powerpoint/2010/main" val="251199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繳交規範</a:t>
            </a:r>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86283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截圖範例</a:t>
            </a:r>
          </a:p>
        </p:txBody>
      </p:sp>
      <p:sp>
        <p:nvSpPr>
          <p:cNvPr id="4" name="文字方塊 3"/>
          <p:cNvSpPr txBox="1"/>
          <p:nvPr/>
        </p:nvSpPr>
        <p:spPr>
          <a:xfrm>
            <a:off x="1092208" y="1874368"/>
            <a:ext cx="1741714" cy="369332"/>
          </a:xfrm>
          <a:prstGeom prst="rect">
            <a:avLst/>
          </a:prstGeom>
          <a:noFill/>
        </p:spPr>
        <p:txBody>
          <a:bodyPr wrap="square" rtlCol="0">
            <a:spAutoFit/>
          </a:bodyPr>
          <a:lstStyle/>
          <a:p>
            <a:r>
              <a:rPr lang="zh-CN" altLang="en-US" dirty="0"/>
              <a:t>第</a:t>
            </a:r>
            <a:r>
              <a:rPr lang="en-US" altLang="zh-CN" dirty="0"/>
              <a:t>1</a:t>
            </a:r>
            <a:r>
              <a:rPr lang="zh-CN" altLang="en-US" dirty="0"/>
              <a:t>題</a:t>
            </a:r>
            <a:endParaRPr lang="zh-TW" altLang="en-US" dirty="0"/>
          </a:p>
        </p:txBody>
      </p:sp>
      <p:sp>
        <p:nvSpPr>
          <p:cNvPr id="7" name="文字方塊 6"/>
          <p:cNvSpPr txBox="1"/>
          <p:nvPr/>
        </p:nvSpPr>
        <p:spPr>
          <a:xfrm>
            <a:off x="6317197" y="1876393"/>
            <a:ext cx="1741714" cy="369332"/>
          </a:xfrm>
          <a:prstGeom prst="rect">
            <a:avLst/>
          </a:prstGeom>
          <a:noFill/>
        </p:spPr>
        <p:txBody>
          <a:bodyPr wrap="square" rtlCol="0">
            <a:spAutoFit/>
          </a:bodyPr>
          <a:lstStyle/>
          <a:p>
            <a:r>
              <a:rPr lang="zh-CN" altLang="en-US" dirty="0"/>
              <a:t>第</a:t>
            </a:r>
            <a:r>
              <a:rPr lang="en-US" altLang="zh-CN" dirty="0"/>
              <a:t>2</a:t>
            </a:r>
            <a:r>
              <a:rPr lang="zh-CN" altLang="en-US" dirty="0"/>
              <a:t>題</a:t>
            </a:r>
            <a:endParaRPr lang="zh-TW" altLang="en-US" dirty="0"/>
          </a:p>
        </p:txBody>
      </p:sp>
      <p:pic>
        <p:nvPicPr>
          <p:cNvPr id="10" name="圖片 6"/>
          <p:cNvPicPr>
            <a:picLocks noChangeAspect="1"/>
          </p:cNvPicPr>
          <p:nvPr/>
        </p:nvPicPr>
        <p:blipFill>
          <a:blip r:embed="rId2"/>
          <a:stretch>
            <a:fillRect/>
          </a:stretch>
        </p:blipFill>
        <p:spPr>
          <a:xfrm>
            <a:off x="1172911" y="2440174"/>
            <a:ext cx="4607531" cy="278150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846" y="2440174"/>
            <a:ext cx="5044986" cy="2445335"/>
          </a:xfrm>
          <a:prstGeom prst="rect">
            <a:avLst/>
          </a:prstGeom>
        </p:spPr>
      </p:pic>
    </p:spTree>
    <p:extLst>
      <p:ext uri="{BB962C8B-B14F-4D97-AF65-F5344CB8AC3E}">
        <p14:creationId xmlns:p14="http://schemas.microsoft.com/office/powerpoint/2010/main" val="370453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截圖範例</a:t>
            </a:r>
          </a:p>
        </p:txBody>
      </p:sp>
      <p:pic>
        <p:nvPicPr>
          <p:cNvPr id="3" name="圖片 2">
            <a:extLst>
              <a:ext uri="{FF2B5EF4-FFF2-40B4-BE49-F238E27FC236}">
                <a16:creationId xmlns:a16="http://schemas.microsoft.com/office/drawing/2014/main" id="{282F6C0D-123F-4344-B7FA-FEAF44E7C01F}"/>
              </a:ext>
            </a:extLst>
          </p:cNvPr>
          <p:cNvPicPr>
            <a:picLocks noChangeAspect="1"/>
          </p:cNvPicPr>
          <p:nvPr/>
        </p:nvPicPr>
        <p:blipFill>
          <a:blip r:embed="rId2"/>
          <a:stretch>
            <a:fillRect/>
          </a:stretch>
        </p:blipFill>
        <p:spPr>
          <a:xfrm>
            <a:off x="1173147" y="2400115"/>
            <a:ext cx="6667500" cy="4152900"/>
          </a:xfrm>
          <a:prstGeom prst="rect">
            <a:avLst/>
          </a:prstGeom>
        </p:spPr>
      </p:pic>
      <p:sp>
        <p:nvSpPr>
          <p:cNvPr id="5" name="文字方塊 4">
            <a:extLst>
              <a:ext uri="{FF2B5EF4-FFF2-40B4-BE49-F238E27FC236}">
                <a16:creationId xmlns:a16="http://schemas.microsoft.com/office/drawing/2014/main" id="{3711F87C-E996-4B91-AB37-D86DF308866C}"/>
              </a:ext>
            </a:extLst>
          </p:cNvPr>
          <p:cNvSpPr txBox="1"/>
          <p:nvPr/>
        </p:nvSpPr>
        <p:spPr>
          <a:xfrm>
            <a:off x="1092208" y="1874368"/>
            <a:ext cx="1741714" cy="369332"/>
          </a:xfrm>
          <a:prstGeom prst="rect">
            <a:avLst/>
          </a:prstGeom>
          <a:noFill/>
        </p:spPr>
        <p:txBody>
          <a:bodyPr wrap="square" rtlCol="0">
            <a:spAutoFit/>
          </a:bodyPr>
          <a:lstStyle/>
          <a:p>
            <a:r>
              <a:rPr lang="zh-CN" altLang="en-US" dirty="0"/>
              <a:t>第</a:t>
            </a:r>
            <a:r>
              <a:rPr lang="en-US" altLang="zh-CN" dirty="0"/>
              <a:t>3</a:t>
            </a:r>
            <a:r>
              <a:rPr lang="zh-CN" altLang="en-US" dirty="0"/>
              <a:t>題</a:t>
            </a:r>
            <a:endParaRPr lang="zh-TW" altLang="en-US" dirty="0"/>
          </a:p>
        </p:txBody>
      </p:sp>
    </p:spTree>
    <p:extLst>
      <p:ext uri="{BB962C8B-B14F-4D97-AF65-F5344CB8AC3E}">
        <p14:creationId xmlns:p14="http://schemas.microsoft.com/office/powerpoint/2010/main" val="319579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繳交內容</a:t>
            </a:r>
          </a:p>
        </p:txBody>
      </p:sp>
      <p:sp>
        <p:nvSpPr>
          <p:cNvPr id="6" name="文字方塊 5"/>
          <p:cNvSpPr txBox="1"/>
          <p:nvPr/>
        </p:nvSpPr>
        <p:spPr>
          <a:xfrm>
            <a:off x="1926336" y="3348990"/>
            <a:ext cx="2965704" cy="523220"/>
          </a:xfrm>
          <a:prstGeom prst="rect">
            <a:avLst/>
          </a:prstGeom>
          <a:noFill/>
        </p:spPr>
        <p:txBody>
          <a:bodyPr wrap="square" rtlCol="0">
            <a:spAutoFit/>
          </a:bodyPr>
          <a:lstStyle/>
          <a:p>
            <a:r>
              <a:rPr lang="zh-TW" altLang="en-US" sz="2800" dirty="0">
                <a:latin typeface="+mj-ea"/>
                <a:ea typeface="+mj-ea"/>
              </a:rPr>
              <a:t>同時框起</a:t>
            </a:r>
          </a:p>
        </p:txBody>
      </p:sp>
      <p:sp>
        <p:nvSpPr>
          <p:cNvPr id="8" name="文字方塊 7"/>
          <p:cNvSpPr txBox="1"/>
          <p:nvPr/>
        </p:nvSpPr>
        <p:spPr>
          <a:xfrm>
            <a:off x="6096000" y="3348990"/>
            <a:ext cx="4988866" cy="523220"/>
          </a:xfrm>
          <a:prstGeom prst="rect">
            <a:avLst/>
          </a:prstGeom>
          <a:noFill/>
        </p:spPr>
        <p:txBody>
          <a:bodyPr wrap="none" rtlCol="0">
            <a:spAutoFit/>
          </a:bodyPr>
          <a:lstStyle/>
          <a:p>
            <a:r>
              <a:rPr lang="zh-TW" altLang="en-US" sz="2800" dirty="0">
                <a:latin typeface="+mj-ea"/>
                <a:ea typeface="+mj-ea"/>
              </a:rPr>
              <a:t>壓成</a:t>
            </a:r>
            <a:r>
              <a:rPr lang="en-US" altLang="zh-TW" sz="2800" dirty="0">
                <a:latin typeface="+mj-ea"/>
                <a:ea typeface="+mj-ea"/>
              </a:rPr>
              <a:t>zip</a:t>
            </a:r>
            <a:r>
              <a:rPr lang="zh-CN" altLang="en-US" sz="2800" dirty="0">
                <a:latin typeface="+mj-ea"/>
                <a:ea typeface="+mj-ea"/>
              </a:rPr>
              <a:t>檔，只需上傳這個檔案</a:t>
            </a:r>
            <a:endParaRPr lang="zh-TW" altLang="en-US" sz="2800" dirty="0">
              <a:latin typeface="+mj-ea"/>
              <a:ea typeface="+mj-ea"/>
            </a:endParaRPr>
          </a:p>
        </p:txBody>
      </p:sp>
      <p:pic>
        <p:nvPicPr>
          <p:cNvPr id="10" name="圖片 9">
            <a:extLst>
              <a:ext uri="{FF2B5EF4-FFF2-40B4-BE49-F238E27FC236}">
                <a16:creationId xmlns:a16="http://schemas.microsoft.com/office/drawing/2014/main" id="{480E571C-988B-4260-AC41-923932494B46}"/>
              </a:ext>
            </a:extLst>
          </p:cNvPr>
          <p:cNvPicPr>
            <a:picLocks noChangeAspect="1"/>
          </p:cNvPicPr>
          <p:nvPr/>
        </p:nvPicPr>
        <p:blipFill rotWithShape="1">
          <a:blip r:embed="rId2"/>
          <a:srcRect b="16697"/>
          <a:stretch/>
        </p:blipFill>
        <p:spPr>
          <a:xfrm>
            <a:off x="6096000" y="4252963"/>
            <a:ext cx="2408808" cy="4421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923" y="3872210"/>
            <a:ext cx="1900823" cy="1874238"/>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4026" t="11767" b="13431"/>
          <a:stretch/>
        </p:blipFill>
        <p:spPr>
          <a:xfrm>
            <a:off x="6506306" y="4299439"/>
            <a:ext cx="3146853" cy="395654"/>
          </a:xfrm>
          <a:prstGeom prst="rect">
            <a:avLst/>
          </a:prstGeom>
        </p:spPr>
      </p:pic>
      <p:sp>
        <p:nvSpPr>
          <p:cNvPr id="7" name="Rectangle 6"/>
          <p:cNvSpPr/>
          <p:nvPr/>
        </p:nvSpPr>
        <p:spPr>
          <a:xfrm>
            <a:off x="6122376" y="4270547"/>
            <a:ext cx="2643554" cy="4421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TextBox 2"/>
          <p:cNvSpPr txBox="1"/>
          <p:nvPr/>
        </p:nvSpPr>
        <p:spPr>
          <a:xfrm>
            <a:off x="3834228" y="2107535"/>
            <a:ext cx="2984584" cy="400110"/>
          </a:xfrm>
          <a:prstGeom prst="rect">
            <a:avLst/>
          </a:prstGeom>
          <a:noFill/>
        </p:spPr>
        <p:txBody>
          <a:bodyPr wrap="square" rtlCol="0">
            <a:spAutoFit/>
          </a:bodyPr>
          <a:lstStyle/>
          <a:p>
            <a:r>
              <a:rPr lang="zh-CN" altLang="en-US" sz="2000" b="1" dirty="0">
                <a:solidFill>
                  <a:srgbClr val="FF0000"/>
                </a:solidFill>
              </a:rPr>
              <a:t>*壓縮檔裡只有</a:t>
            </a:r>
            <a:r>
              <a:rPr lang="en-US" altLang="zh-CN" sz="2000" b="1" dirty="0">
                <a:solidFill>
                  <a:srgbClr val="FF0000"/>
                </a:solidFill>
              </a:rPr>
              <a:t>6</a:t>
            </a:r>
            <a:r>
              <a:rPr lang="zh-CN" altLang="en-US" sz="2000" b="1" dirty="0">
                <a:solidFill>
                  <a:srgbClr val="FF0000"/>
                </a:solidFill>
              </a:rPr>
              <a:t>個文件</a:t>
            </a:r>
            <a:endParaRPr lang="zh-TW" altLang="en-US" sz="2000" b="1" dirty="0">
              <a:solidFill>
                <a:srgbClr val="FF0000"/>
              </a:solidFill>
            </a:endParaRPr>
          </a:p>
        </p:txBody>
      </p:sp>
    </p:spTree>
    <p:extLst>
      <p:ext uri="{BB962C8B-B14F-4D97-AF65-F5344CB8AC3E}">
        <p14:creationId xmlns:p14="http://schemas.microsoft.com/office/powerpoint/2010/main" val="381957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ZSheng\Downloads\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284" y="4736882"/>
            <a:ext cx="6498192" cy="182296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TW" altLang="en-US" dirty="0"/>
              <a:t>繳交內容</a:t>
            </a:r>
          </a:p>
        </p:txBody>
      </p:sp>
      <p:sp>
        <p:nvSpPr>
          <p:cNvPr id="3" name="內容版面配置區 2"/>
          <p:cNvSpPr>
            <a:spLocks noGrp="1"/>
          </p:cNvSpPr>
          <p:nvPr>
            <p:ph idx="1"/>
          </p:nvPr>
        </p:nvSpPr>
        <p:spPr>
          <a:xfrm>
            <a:off x="1069848" y="1992631"/>
            <a:ext cx="10058400" cy="4127315"/>
          </a:xfrm>
        </p:spPr>
        <p:txBody>
          <a:bodyPr/>
          <a:lstStyle/>
          <a:p>
            <a:r>
              <a:rPr lang="zh-TW" altLang="en-US" dirty="0"/>
              <a:t>上傳內容須為 </a:t>
            </a:r>
            <a:r>
              <a:rPr lang="en-US" altLang="zh-TW" dirty="0"/>
              <a:t>.zip </a:t>
            </a:r>
            <a:r>
              <a:rPr lang="zh-TW" altLang="en-US" dirty="0"/>
              <a:t>壓縮檔</a:t>
            </a:r>
            <a:endParaRPr lang="en-US" altLang="zh-TW" dirty="0"/>
          </a:p>
          <a:p>
            <a:r>
              <a:rPr lang="zh-TW" altLang="en-US" dirty="0"/>
              <a:t>內容包含</a:t>
            </a:r>
            <a:r>
              <a:rPr lang="en-US" altLang="zh-TW" dirty="0"/>
              <a:t>:</a:t>
            </a:r>
          </a:p>
          <a:p>
            <a:pPr lvl="1"/>
            <a:r>
              <a:rPr lang="zh-TW" altLang="en-US" b="1" dirty="0">
                <a:solidFill>
                  <a:srgbClr val="FF0000"/>
                </a:solidFill>
              </a:rPr>
              <a:t>程式碼 </a:t>
            </a:r>
            <a:r>
              <a:rPr lang="en-US" altLang="zh-TW" b="1" dirty="0">
                <a:solidFill>
                  <a:srgbClr val="FF0000"/>
                </a:solidFill>
              </a:rPr>
              <a:t>(C++</a:t>
            </a:r>
            <a:r>
              <a:rPr lang="zh-CN" altLang="en-US" b="1" dirty="0">
                <a:solidFill>
                  <a:srgbClr val="FF0000"/>
                </a:solidFill>
              </a:rPr>
              <a:t>為</a:t>
            </a:r>
            <a:r>
              <a:rPr lang="en-US" altLang="zh-TW" b="1" dirty="0">
                <a:solidFill>
                  <a:srgbClr val="FF0000"/>
                </a:solidFill>
              </a:rPr>
              <a:t>.</a:t>
            </a:r>
            <a:r>
              <a:rPr lang="en-US" altLang="zh-TW" b="1" dirty="0" err="1">
                <a:solidFill>
                  <a:srgbClr val="FF0000"/>
                </a:solidFill>
              </a:rPr>
              <a:t>cpp</a:t>
            </a:r>
            <a:r>
              <a:rPr lang="zh-CN" altLang="en-US" b="1" dirty="0">
                <a:solidFill>
                  <a:srgbClr val="FF0000"/>
                </a:solidFill>
              </a:rPr>
              <a:t>，</a:t>
            </a:r>
            <a:r>
              <a:rPr lang="en-US" altLang="zh-CN" b="1" dirty="0">
                <a:solidFill>
                  <a:srgbClr val="FF0000"/>
                </a:solidFill>
              </a:rPr>
              <a:t>Python</a:t>
            </a:r>
            <a:r>
              <a:rPr lang="zh-CN" altLang="en-US" b="1" dirty="0">
                <a:solidFill>
                  <a:srgbClr val="FF0000"/>
                </a:solidFill>
              </a:rPr>
              <a:t>為</a:t>
            </a:r>
            <a:r>
              <a:rPr lang="en-US" altLang="zh-CN" b="1" dirty="0">
                <a:solidFill>
                  <a:srgbClr val="FF0000"/>
                </a:solidFill>
              </a:rPr>
              <a:t>.</a:t>
            </a:r>
            <a:r>
              <a:rPr lang="en-US" altLang="zh-CN" b="1" dirty="0" err="1">
                <a:solidFill>
                  <a:srgbClr val="FF0000"/>
                </a:solidFill>
              </a:rPr>
              <a:t>py</a:t>
            </a:r>
            <a:r>
              <a:rPr lang="en-US" altLang="zh-TW" b="1" dirty="0">
                <a:solidFill>
                  <a:srgbClr val="FF0000"/>
                </a:solidFill>
              </a:rPr>
              <a:t>)</a:t>
            </a:r>
          </a:p>
          <a:p>
            <a:pPr lvl="1"/>
            <a:r>
              <a:rPr lang="zh-TW" altLang="en-US" b="1" dirty="0">
                <a:solidFill>
                  <a:srgbClr val="FF0000"/>
                </a:solidFill>
              </a:rPr>
              <a:t>執行結果截圖 </a:t>
            </a:r>
            <a:r>
              <a:rPr lang="en-US" altLang="zh-TW" b="1" dirty="0">
                <a:solidFill>
                  <a:srgbClr val="FF0000"/>
                </a:solidFill>
              </a:rPr>
              <a:t>(</a:t>
            </a:r>
            <a:r>
              <a:rPr lang="zh-TW" altLang="en-US" b="1" dirty="0">
                <a:solidFill>
                  <a:srgbClr val="FF0000"/>
                </a:solidFill>
              </a:rPr>
              <a:t>只接受 </a:t>
            </a:r>
            <a:r>
              <a:rPr lang="en-US" altLang="zh-TW" b="1" dirty="0">
                <a:solidFill>
                  <a:srgbClr val="FF0000"/>
                </a:solidFill>
              </a:rPr>
              <a:t>.</a:t>
            </a:r>
            <a:r>
              <a:rPr lang="en-US" altLang="zh-TW" b="1" dirty="0" err="1">
                <a:solidFill>
                  <a:srgbClr val="FF0000"/>
                </a:solidFill>
              </a:rPr>
              <a:t>png</a:t>
            </a:r>
            <a:r>
              <a:rPr lang="en-US" altLang="zh-TW" b="1" dirty="0">
                <a:solidFill>
                  <a:srgbClr val="FF0000"/>
                </a:solidFill>
              </a:rPr>
              <a:t> </a:t>
            </a:r>
            <a:r>
              <a:rPr lang="zh-TW" altLang="en-US" b="1" dirty="0">
                <a:solidFill>
                  <a:srgbClr val="FF0000"/>
                </a:solidFill>
              </a:rPr>
              <a:t>或 </a:t>
            </a:r>
            <a:r>
              <a:rPr lang="en-US" altLang="zh-TW" b="1" dirty="0">
                <a:solidFill>
                  <a:srgbClr val="FF0000"/>
                </a:solidFill>
              </a:rPr>
              <a:t>.jpg</a:t>
            </a:r>
            <a:r>
              <a:rPr lang="zh-TW" altLang="en-US" b="1" dirty="0">
                <a:solidFill>
                  <a:srgbClr val="FF0000"/>
                </a:solidFill>
              </a:rPr>
              <a:t> 形式</a:t>
            </a:r>
            <a:r>
              <a:rPr lang="en-US" altLang="zh-TW" b="1" dirty="0">
                <a:solidFill>
                  <a:srgbClr val="FF0000"/>
                </a:solidFill>
              </a:rPr>
              <a:t>)</a:t>
            </a:r>
          </a:p>
          <a:p>
            <a:r>
              <a:rPr lang="zh-TW" altLang="en-US" dirty="0"/>
              <a:t>檔名皆須為  </a:t>
            </a:r>
            <a:r>
              <a:rPr lang="en-US" altLang="zh-TW" dirty="0"/>
              <a:t>A</a:t>
            </a:r>
            <a:r>
              <a:rPr lang="en-US" altLang="zh-TW" dirty="0">
                <a:solidFill>
                  <a:schemeClr val="bg1">
                    <a:lumMod val="75000"/>
                  </a:schemeClr>
                </a:solidFill>
              </a:rPr>
              <a:t>X</a:t>
            </a:r>
            <a:r>
              <a:rPr lang="en-US" altLang="zh-TW" dirty="0"/>
              <a:t>-10</a:t>
            </a:r>
            <a:r>
              <a:rPr lang="en-US" altLang="zh-TW" dirty="0">
                <a:solidFill>
                  <a:schemeClr val="bg1">
                    <a:lumMod val="75000"/>
                  </a:schemeClr>
                </a:solidFill>
              </a:rPr>
              <a:t>XXXXXXX</a:t>
            </a:r>
            <a:r>
              <a:rPr lang="zh-TW" altLang="en-US" dirty="0"/>
              <a:t>  或  </a:t>
            </a:r>
            <a:r>
              <a:rPr lang="en-US" altLang="zh-TW" dirty="0"/>
              <a:t>P</a:t>
            </a:r>
            <a:r>
              <a:rPr lang="en-US" altLang="zh-TW" dirty="0">
                <a:solidFill>
                  <a:schemeClr val="bg1">
                    <a:lumMod val="75000"/>
                  </a:schemeClr>
                </a:solidFill>
              </a:rPr>
              <a:t>X</a:t>
            </a:r>
            <a:r>
              <a:rPr lang="en-US" altLang="zh-TW" dirty="0"/>
              <a:t>-10</a:t>
            </a:r>
            <a:r>
              <a:rPr lang="en-US" altLang="zh-TW" dirty="0">
                <a:solidFill>
                  <a:schemeClr val="bg1">
                    <a:lumMod val="75000"/>
                  </a:schemeClr>
                </a:solidFill>
              </a:rPr>
              <a:t>XXXXXXX</a:t>
            </a:r>
          </a:p>
          <a:p>
            <a:pPr lvl="1"/>
            <a:r>
              <a:rPr lang="en-US" altLang="zh-TW" dirty="0"/>
              <a:t>Assignment: A</a:t>
            </a:r>
          </a:p>
          <a:p>
            <a:pPr lvl="1"/>
            <a:r>
              <a:rPr lang="en-US" altLang="zh-TW" dirty="0"/>
              <a:t>Practice: P</a:t>
            </a:r>
          </a:p>
          <a:p>
            <a:pPr lvl="1"/>
            <a:endParaRPr lang="en-US" altLang="zh-TW" dirty="0"/>
          </a:p>
          <a:p>
            <a:endParaRPr lang="zh-TW" altLang="en-US" dirty="0"/>
          </a:p>
        </p:txBody>
      </p:sp>
      <p:sp>
        <p:nvSpPr>
          <p:cNvPr id="5" name="矩形 4"/>
          <p:cNvSpPr/>
          <p:nvPr/>
        </p:nvSpPr>
        <p:spPr>
          <a:xfrm>
            <a:off x="1460013" y="5145690"/>
            <a:ext cx="2610196" cy="1043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6" name="文字方塊 5"/>
          <p:cNvSpPr txBox="1"/>
          <p:nvPr/>
        </p:nvSpPr>
        <p:spPr>
          <a:xfrm>
            <a:off x="2022847" y="4771718"/>
            <a:ext cx="1529541" cy="369332"/>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b="1" dirty="0"/>
              <a:t>壓縮的內容</a:t>
            </a:r>
          </a:p>
        </p:txBody>
      </p:sp>
      <p:sp>
        <p:nvSpPr>
          <p:cNvPr id="7" name="文字方塊 8"/>
          <p:cNvSpPr txBox="1"/>
          <p:nvPr/>
        </p:nvSpPr>
        <p:spPr>
          <a:xfrm>
            <a:off x="8834986" y="6172200"/>
            <a:ext cx="1770611" cy="369332"/>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b="1" dirty="0"/>
              <a:t>上傳的壓縮檔</a:t>
            </a:r>
          </a:p>
        </p:txBody>
      </p:sp>
      <p:cxnSp>
        <p:nvCxnSpPr>
          <p:cNvPr id="13" name="直線單箭頭接點 12"/>
          <p:cNvCxnSpPr>
            <a:endCxn id="7" idx="1"/>
          </p:cNvCxnSpPr>
          <p:nvPr/>
        </p:nvCxnSpPr>
        <p:spPr>
          <a:xfrm>
            <a:off x="7868476" y="6356866"/>
            <a:ext cx="96651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7177386" y="1992631"/>
            <a:ext cx="4239551"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ea typeface="標楷體" panose="03000509000000000000" pitchFamily="65" charset="-120"/>
              </a:rPr>
              <a:t>檔名後面請附上對應的題號</a:t>
            </a:r>
            <a:endParaRPr lang="en-US" altLang="zh-CN" sz="2000" dirty="0">
              <a:ea typeface="標楷體" panose="03000509000000000000" pitchFamily="65" charset="-120"/>
            </a:endParaRPr>
          </a:p>
          <a:p>
            <a:r>
              <a:rPr lang="zh-CN" altLang="en-US" sz="2000" dirty="0">
                <a:ea typeface="標楷體" panose="03000509000000000000" pitchFamily="65" charset="-120"/>
              </a:rPr>
              <a:t>如第一題檔名為</a:t>
            </a:r>
            <a:r>
              <a:rPr lang="en-US" altLang="zh-TW" sz="2000" dirty="0">
                <a:ea typeface="標楷體" panose="03000509000000000000" pitchFamily="65" charset="-120"/>
              </a:rPr>
              <a:t>A</a:t>
            </a:r>
            <a:r>
              <a:rPr lang="en-US" altLang="zh-TW" sz="2000" dirty="0">
                <a:solidFill>
                  <a:schemeClr val="bg1">
                    <a:lumMod val="75000"/>
                  </a:schemeClr>
                </a:solidFill>
                <a:ea typeface="標楷體" panose="03000509000000000000" pitchFamily="65" charset="-120"/>
              </a:rPr>
              <a:t>X</a:t>
            </a:r>
            <a:r>
              <a:rPr lang="en-US" altLang="zh-TW" sz="2000" dirty="0">
                <a:ea typeface="標楷體" panose="03000509000000000000" pitchFamily="65" charset="-120"/>
              </a:rPr>
              <a:t>-10</a:t>
            </a:r>
            <a:r>
              <a:rPr lang="en-US" altLang="zh-TW" sz="2000" dirty="0">
                <a:solidFill>
                  <a:schemeClr val="bg1">
                    <a:lumMod val="75000"/>
                  </a:schemeClr>
                </a:solidFill>
                <a:ea typeface="標楷體" panose="03000509000000000000" pitchFamily="65" charset="-120"/>
              </a:rPr>
              <a:t>XXXXXXX</a:t>
            </a:r>
            <a:r>
              <a:rPr lang="en-US" altLang="zh-TW" sz="2000" dirty="0">
                <a:ea typeface="標楷體" panose="03000509000000000000" pitchFamily="65" charset="-120"/>
              </a:rPr>
              <a:t>-1</a:t>
            </a:r>
            <a:endParaRPr lang="zh-TW" altLang="en-US" sz="2000" dirty="0">
              <a:ea typeface="標楷體" panose="03000509000000000000" pitchFamily="65" charset="-120"/>
            </a:endParaRPr>
          </a:p>
        </p:txBody>
      </p:sp>
    </p:spTree>
    <p:extLst>
      <p:ext uri="{BB962C8B-B14F-4D97-AF65-F5344CB8AC3E}">
        <p14:creationId xmlns:p14="http://schemas.microsoft.com/office/powerpoint/2010/main" val="152977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繳交方式</a:t>
            </a:r>
          </a:p>
        </p:txBody>
      </p:sp>
      <p:sp>
        <p:nvSpPr>
          <p:cNvPr id="3" name="內容版面配置區 2"/>
          <p:cNvSpPr>
            <a:spLocks noGrp="1"/>
          </p:cNvSpPr>
          <p:nvPr>
            <p:ph idx="1"/>
          </p:nvPr>
        </p:nvSpPr>
        <p:spPr/>
        <p:txBody>
          <a:bodyPr/>
          <a:lstStyle/>
          <a:p>
            <a:r>
              <a:rPr lang="en-US" altLang="zh-TW" dirty="0"/>
              <a:t>1.</a:t>
            </a:r>
            <a:r>
              <a:rPr lang="zh-TW" altLang="en-US" dirty="0"/>
              <a:t> 作業上傳以 </a:t>
            </a:r>
            <a:r>
              <a:rPr lang="zh-CN" altLang="en-US" b="1" dirty="0">
                <a:solidFill>
                  <a:srgbClr val="FF0000"/>
                </a:solidFill>
              </a:rPr>
              <a:t>新</a:t>
            </a:r>
            <a:r>
              <a:rPr lang="en-US" altLang="zh-CN" b="1" dirty="0" err="1">
                <a:solidFill>
                  <a:srgbClr val="FF0000"/>
                </a:solidFill>
              </a:rPr>
              <a:t>eeclass</a:t>
            </a:r>
            <a:r>
              <a:rPr lang="zh-TW" altLang="en-US" b="1" dirty="0">
                <a:solidFill>
                  <a:srgbClr val="FF0000"/>
                </a:solidFill>
              </a:rPr>
              <a:t>系統</a:t>
            </a:r>
            <a:r>
              <a:rPr lang="zh-TW" altLang="en-US" dirty="0">
                <a:solidFill>
                  <a:srgbClr val="FF0000"/>
                </a:solidFill>
              </a:rPr>
              <a:t> </a:t>
            </a:r>
            <a:r>
              <a:rPr lang="zh-TW" altLang="en-US" dirty="0"/>
              <a:t>為主  </a:t>
            </a:r>
            <a:r>
              <a:rPr lang="en-US" altLang="zh-TW" dirty="0">
                <a:hlinkClick r:id="rId2"/>
              </a:rPr>
              <a:t>https://ncueeclass.ncu.edu.tw/</a:t>
            </a:r>
            <a:endParaRPr lang="en-US" altLang="zh-TW" dirty="0"/>
          </a:p>
          <a:p>
            <a:r>
              <a:rPr lang="en-US" altLang="zh-TW" dirty="0"/>
              <a:t>2.</a:t>
            </a:r>
            <a:r>
              <a:rPr lang="zh-TW" altLang="en-US" dirty="0"/>
              <a:t> </a:t>
            </a:r>
            <a:r>
              <a:rPr lang="zh-TW" altLang="en-US" dirty="0">
                <a:solidFill>
                  <a:srgbClr val="FF0000"/>
                </a:solidFill>
              </a:rPr>
              <a:t>有修計實者</a:t>
            </a:r>
            <a:r>
              <a:rPr lang="zh-TW" altLang="en-US" dirty="0"/>
              <a:t>，作業繳交至 </a:t>
            </a:r>
            <a:r>
              <a:rPr lang="en-US" altLang="zh-TW" dirty="0">
                <a:solidFill>
                  <a:srgbClr val="FF0000"/>
                </a:solidFill>
              </a:rPr>
              <a:t>“</a:t>
            </a:r>
            <a:r>
              <a:rPr lang="zh-TW" altLang="en-US" dirty="0">
                <a:solidFill>
                  <a:srgbClr val="FF0000"/>
                </a:solidFill>
              </a:rPr>
              <a:t>計算機實習</a:t>
            </a:r>
            <a:r>
              <a:rPr lang="en-US" altLang="zh-TW" dirty="0">
                <a:solidFill>
                  <a:srgbClr val="FF0000"/>
                </a:solidFill>
              </a:rPr>
              <a:t>I”</a:t>
            </a:r>
            <a:r>
              <a:rPr lang="zh-TW" altLang="en-US" dirty="0">
                <a:solidFill>
                  <a:srgbClr val="FF0000"/>
                </a:solidFill>
              </a:rPr>
              <a:t> </a:t>
            </a:r>
            <a:endParaRPr lang="en-US" altLang="zh-TW" dirty="0">
              <a:solidFill>
                <a:srgbClr val="FF0000"/>
              </a:solidFill>
            </a:endParaRPr>
          </a:p>
          <a:p>
            <a:r>
              <a:rPr lang="en-US" altLang="zh-TW" dirty="0"/>
              <a:t>3.</a:t>
            </a:r>
            <a:r>
              <a:rPr lang="zh-TW" altLang="en-US" dirty="0"/>
              <a:t> </a:t>
            </a:r>
            <a:r>
              <a:rPr lang="zh-TW" altLang="en-US" dirty="0">
                <a:solidFill>
                  <a:srgbClr val="FF0000"/>
                </a:solidFill>
              </a:rPr>
              <a:t>無修計實者</a:t>
            </a:r>
            <a:r>
              <a:rPr lang="zh-TW" altLang="en-US" dirty="0"/>
              <a:t>，但有修計概者，作業繳交至 </a:t>
            </a:r>
            <a:r>
              <a:rPr lang="en-US" altLang="zh-TW" dirty="0">
                <a:solidFill>
                  <a:srgbClr val="FF0000"/>
                </a:solidFill>
              </a:rPr>
              <a:t>“</a:t>
            </a:r>
            <a:r>
              <a:rPr lang="zh-TW" altLang="en-US" dirty="0">
                <a:solidFill>
                  <a:srgbClr val="FF0000"/>
                </a:solidFill>
              </a:rPr>
              <a:t>計算機概論</a:t>
            </a:r>
            <a:r>
              <a:rPr lang="en-US" altLang="zh-TW" dirty="0">
                <a:solidFill>
                  <a:srgbClr val="FF0000"/>
                </a:solidFill>
              </a:rPr>
              <a:t>I”</a:t>
            </a:r>
            <a:r>
              <a:rPr lang="zh-TW" altLang="en-US" dirty="0">
                <a:solidFill>
                  <a:srgbClr val="FF0000"/>
                </a:solidFill>
              </a:rPr>
              <a:t> </a:t>
            </a:r>
            <a:endParaRPr lang="en-US" altLang="zh-TW" dirty="0">
              <a:solidFill>
                <a:srgbClr val="FF0000"/>
              </a:solidFill>
            </a:endParaRPr>
          </a:p>
          <a:p>
            <a:r>
              <a:rPr lang="en-US" altLang="zh-TW" dirty="0"/>
              <a:t>4.</a:t>
            </a:r>
            <a:r>
              <a:rPr lang="zh-TW" altLang="en-US" dirty="0"/>
              <a:t> 不接受補交</a:t>
            </a:r>
          </a:p>
          <a:p>
            <a:endParaRPr lang="zh-TW" altLang="en-US" dirty="0"/>
          </a:p>
        </p:txBody>
      </p:sp>
    </p:spTree>
    <p:extLst>
      <p:ext uri="{BB962C8B-B14F-4D97-AF65-F5344CB8AC3E}">
        <p14:creationId xmlns:p14="http://schemas.microsoft.com/office/powerpoint/2010/main" val="65535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繳交格式</a:t>
            </a:r>
          </a:p>
        </p:txBody>
      </p:sp>
      <p:sp>
        <p:nvSpPr>
          <p:cNvPr id="3" name="內容版面配置區 2"/>
          <p:cNvSpPr>
            <a:spLocks noGrp="1"/>
          </p:cNvSpPr>
          <p:nvPr>
            <p:ph idx="1"/>
          </p:nvPr>
        </p:nvSpPr>
        <p:spPr>
          <a:xfrm>
            <a:off x="1069848" y="1902279"/>
            <a:ext cx="10058400" cy="4269921"/>
          </a:xfrm>
        </p:spPr>
        <p:txBody>
          <a:bodyPr/>
          <a:lstStyle/>
          <a:p>
            <a:r>
              <a:rPr lang="zh-TW" altLang="en-US" dirty="0"/>
              <a:t>程式碼開頭要有以下文字</a:t>
            </a:r>
            <a:endParaRPr lang="en-US" altLang="zh-TW" dirty="0"/>
          </a:p>
          <a:p>
            <a:endParaRPr lang="zh-TW" altLang="en-US" dirty="0"/>
          </a:p>
        </p:txBody>
      </p:sp>
      <p:sp>
        <p:nvSpPr>
          <p:cNvPr id="10" name="文字方塊 9"/>
          <p:cNvSpPr txBox="1"/>
          <p:nvPr/>
        </p:nvSpPr>
        <p:spPr>
          <a:xfrm>
            <a:off x="4653678" y="4794525"/>
            <a:ext cx="6211331" cy="1384995"/>
          </a:xfrm>
          <a:prstGeom prst="rect">
            <a:avLst/>
          </a:prstGeom>
          <a:noFill/>
          <a:ln w="38100">
            <a:solidFill>
              <a:srgbClr val="0070C0"/>
            </a:solidFill>
          </a:ln>
        </p:spPr>
        <p:txBody>
          <a:bodyPr wrap="square" rtlCol="0">
            <a:spAutoFit/>
          </a:bodyPr>
          <a:lstStyle/>
          <a:p>
            <a:r>
              <a:rPr lang="zh-TW" altLang="en-US" sz="2800" dirty="0"/>
              <a:t>計算機概論</a:t>
            </a:r>
            <a:r>
              <a:rPr lang="en-US" altLang="zh-TW" sz="2800" dirty="0"/>
              <a:t>Ⅰ	:</a:t>
            </a:r>
            <a:r>
              <a:rPr lang="zh-TW" altLang="en-US" sz="2800" dirty="0"/>
              <a:t> </a:t>
            </a:r>
            <a:r>
              <a:rPr lang="en-US" altLang="zh-TW" sz="2800" dirty="0"/>
              <a:t>2020-CE1001</a:t>
            </a:r>
          </a:p>
          <a:p>
            <a:r>
              <a:rPr lang="zh-TW" altLang="en-US" sz="2800" dirty="0"/>
              <a:t>計算機實習</a:t>
            </a:r>
            <a:r>
              <a:rPr lang="en-US" altLang="zh-TW" sz="2800" dirty="0" err="1"/>
              <a:t>ⅠA</a:t>
            </a:r>
            <a:r>
              <a:rPr lang="zh-TW" altLang="en-US" sz="2800" dirty="0"/>
              <a:t> </a:t>
            </a:r>
            <a:r>
              <a:rPr lang="en-US" altLang="zh-TW" sz="2800" dirty="0"/>
              <a:t>	:</a:t>
            </a:r>
            <a:r>
              <a:rPr lang="zh-TW" altLang="en-US" sz="2800" dirty="0"/>
              <a:t> </a:t>
            </a:r>
            <a:r>
              <a:rPr lang="en-US" altLang="zh-TW" sz="2800" dirty="0"/>
              <a:t>2020-CE1003-A</a:t>
            </a:r>
          </a:p>
          <a:p>
            <a:r>
              <a:rPr lang="zh-TW" altLang="en-US" sz="2800" dirty="0"/>
              <a:t>計算機實習</a:t>
            </a:r>
            <a:r>
              <a:rPr lang="en-US" altLang="zh-TW" sz="2800" dirty="0" err="1"/>
              <a:t>ⅠB</a:t>
            </a:r>
            <a:r>
              <a:rPr lang="zh-TW" altLang="en-US" sz="2800" dirty="0"/>
              <a:t> </a:t>
            </a:r>
            <a:r>
              <a:rPr lang="en-US" altLang="zh-TW" sz="2800" dirty="0"/>
              <a:t>	:</a:t>
            </a:r>
            <a:r>
              <a:rPr lang="zh-TW" altLang="en-US" sz="2800" dirty="0"/>
              <a:t> </a:t>
            </a:r>
            <a:r>
              <a:rPr lang="en-US" altLang="zh-TW" sz="2800" dirty="0"/>
              <a:t>2020-CE1003-B</a:t>
            </a:r>
            <a:endParaRPr lang="zh-TW" altLang="en-US" sz="2800" dirty="0"/>
          </a:p>
        </p:txBody>
      </p:sp>
      <p:pic>
        <p:nvPicPr>
          <p:cNvPr id="11" name="圖片 10"/>
          <p:cNvPicPr>
            <a:picLocks noChangeAspect="1"/>
          </p:cNvPicPr>
          <p:nvPr/>
        </p:nvPicPr>
        <p:blipFill>
          <a:blip r:embed="rId2"/>
          <a:stretch>
            <a:fillRect/>
          </a:stretch>
        </p:blipFill>
        <p:spPr>
          <a:xfrm>
            <a:off x="1120832" y="2479281"/>
            <a:ext cx="3760009" cy="1528459"/>
          </a:xfrm>
          <a:prstGeom prst="rect">
            <a:avLst/>
          </a:prstGeom>
        </p:spPr>
      </p:pic>
      <p:sp>
        <p:nvSpPr>
          <p:cNvPr id="12" name="矩形 11"/>
          <p:cNvSpPr/>
          <p:nvPr/>
        </p:nvSpPr>
        <p:spPr>
          <a:xfrm>
            <a:off x="1453768" y="2717505"/>
            <a:ext cx="1271847" cy="266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120832" y="5222856"/>
            <a:ext cx="3055514" cy="954107"/>
          </a:xfrm>
          <a:prstGeom prst="rect">
            <a:avLst/>
          </a:prstGeom>
          <a:noFill/>
          <a:ln w="38100">
            <a:solidFill>
              <a:srgbClr val="FF0000"/>
            </a:solidFill>
          </a:ln>
        </p:spPr>
        <p:txBody>
          <a:bodyPr wrap="square" rtlCol="0">
            <a:spAutoFit/>
          </a:bodyPr>
          <a:lstStyle/>
          <a:p>
            <a:r>
              <a:rPr lang="zh-TW" altLang="en-US" sz="2800" dirty="0"/>
              <a:t>作業</a:t>
            </a:r>
            <a:r>
              <a:rPr lang="en-US" altLang="zh-TW" sz="2800" dirty="0"/>
              <a:t>:</a:t>
            </a:r>
            <a:r>
              <a:rPr lang="zh-TW" altLang="en-US" sz="2800" dirty="0"/>
              <a:t> </a:t>
            </a:r>
            <a:r>
              <a:rPr lang="en-US" altLang="zh-TW" sz="2800" dirty="0"/>
              <a:t>Assignment</a:t>
            </a:r>
          </a:p>
          <a:p>
            <a:r>
              <a:rPr lang="zh-TW" altLang="en-US" sz="2800" dirty="0"/>
              <a:t>練習</a:t>
            </a:r>
            <a:r>
              <a:rPr lang="en-US" altLang="zh-TW" sz="2800" dirty="0"/>
              <a:t>:</a:t>
            </a:r>
            <a:r>
              <a:rPr lang="zh-TW" altLang="en-US" sz="2800" dirty="0"/>
              <a:t> </a:t>
            </a:r>
            <a:r>
              <a:rPr lang="en-US" altLang="zh-TW" sz="2800" dirty="0"/>
              <a:t>Practice</a:t>
            </a:r>
            <a:endParaRPr lang="zh-TW" altLang="en-US" sz="2800" dirty="0"/>
          </a:p>
        </p:txBody>
      </p:sp>
      <p:pic>
        <p:nvPicPr>
          <p:cNvPr id="9" name="Picture 2" descr="D:\計概文件\sreenshot_0918\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684" y="2284351"/>
            <a:ext cx="3255318" cy="174188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6159786" y="2585250"/>
            <a:ext cx="1271847" cy="266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984436" y="3504912"/>
            <a:ext cx="1588905" cy="2244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7059179" y="4026231"/>
            <a:ext cx="1032892" cy="369332"/>
          </a:xfrm>
          <a:prstGeom prst="rect">
            <a:avLst/>
          </a:prstGeom>
          <a:noFill/>
        </p:spPr>
        <p:txBody>
          <a:bodyPr wrap="square" rtlCol="0">
            <a:spAutoFit/>
          </a:bodyPr>
          <a:lstStyle/>
          <a:p>
            <a:r>
              <a:rPr lang="en-US" altLang="zh-TW" dirty="0"/>
              <a:t>Python</a:t>
            </a:r>
            <a:endParaRPr lang="zh-TW" altLang="en-US" dirty="0"/>
          </a:p>
        </p:txBody>
      </p:sp>
      <p:sp>
        <p:nvSpPr>
          <p:cNvPr id="18" name="文字方塊 17"/>
          <p:cNvSpPr txBox="1"/>
          <p:nvPr/>
        </p:nvSpPr>
        <p:spPr>
          <a:xfrm>
            <a:off x="2298410" y="3989941"/>
            <a:ext cx="1032892" cy="369332"/>
          </a:xfrm>
          <a:prstGeom prst="rect">
            <a:avLst/>
          </a:prstGeom>
          <a:noFill/>
        </p:spPr>
        <p:txBody>
          <a:bodyPr wrap="square" rtlCol="0">
            <a:spAutoFit/>
          </a:bodyPr>
          <a:lstStyle/>
          <a:p>
            <a:r>
              <a:rPr lang="en-US" altLang="zh-TW" dirty="0"/>
              <a:t>C++</a:t>
            </a:r>
            <a:endParaRPr lang="zh-TW" altLang="en-US" dirty="0"/>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2552" t="68887" r="60068" b="18792"/>
          <a:stretch/>
        </p:blipFill>
        <p:spPr bwMode="auto">
          <a:xfrm>
            <a:off x="2594986" y="3531407"/>
            <a:ext cx="277585" cy="187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2322902" y="3503341"/>
            <a:ext cx="1404851" cy="2244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9576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179" y="270876"/>
            <a:ext cx="10295491" cy="1609344"/>
          </a:xfrm>
        </p:spPr>
        <p:txBody>
          <a:bodyPr/>
          <a:lstStyle/>
          <a:p>
            <a:r>
              <a:rPr lang="zh-TW" altLang="en-US" dirty="0"/>
              <a:t>作業</a:t>
            </a:r>
            <a:r>
              <a:rPr lang="en-US" altLang="zh-TW" dirty="0"/>
              <a:t>06-1</a:t>
            </a:r>
            <a:r>
              <a:rPr lang="zh-TW" altLang="en-US" dirty="0"/>
              <a:t>  </a:t>
            </a:r>
            <a:r>
              <a:rPr lang="en-US" altLang="zh-TW" dirty="0"/>
              <a:t>[</a:t>
            </a:r>
            <a:r>
              <a:rPr lang="en-US" altLang="zh-TW" dirty="0" err="1"/>
              <a:t>c++</a:t>
            </a:r>
            <a:r>
              <a:rPr lang="en-US" altLang="zh-TW" dirty="0"/>
              <a:t>]</a:t>
            </a:r>
            <a:endParaRPr lang="zh-TW" altLang="en-US" dirty="0"/>
          </a:p>
        </p:txBody>
      </p:sp>
      <p:sp>
        <p:nvSpPr>
          <p:cNvPr id="3" name="內容版面配置區 2"/>
          <p:cNvSpPr>
            <a:spLocks noGrp="1"/>
          </p:cNvSpPr>
          <p:nvPr>
            <p:ph idx="1"/>
          </p:nvPr>
        </p:nvSpPr>
        <p:spPr>
          <a:xfrm>
            <a:off x="498764" y="1615043"/>
            <a:ext cx="9820893" cy="4681253"/>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1</a:t>
            </a:r>
            <a:r>
              <a:rPr lang="zh-CN" altLang="en-US" sz="2200" b="1" dirty="0">
                <a:latin typeface="標楷體" panose="03000509000000000000" pitchFamily="65" charset="-120"/>
                <a:ea typeface="標楷體" panose="03000509000000000000" pitchFamily="65" charset="-120"/>
              </a:rPr>
              <a:t>題</a:t>
            </a:r>
            <a:r>
              <a:rPr lang="zh-TW" altLang="en-US" sz="2200" b="1" dirty="0"/>
              <a:t>：矩陣乘法</a:t>
            </a:r>
            <a:endParaRPr lang="en-US" altLang="zh-TW" sz="2200" b="1" dirty="0"/>
          </a:p>
          <a:p>
            <a:r>
              <a:rPr lang="zh-TW" altLang="en-US" sz="2200" dirty="0">
                <a:latin typeface="+mj-ea"/>
              </a:rPr>
              <a:t>要求：</a:t>
            </a:r>
            <a:endParaRPr lang="en-US" altLang="zh-TW" sz="2200" dirty="0">
              <a:latin typeface="+mj-ea"/>
            </a:endParaRPr>
          </a:p>
          <a:p>
            <a:r>
              <a:rPr lang="zh-TW" altLang="en-US" sz="2200" dirty="0">
                <a:latin typeface="+mj-ea"/>
              </a:rPr>
              <a:t>使用者輸入兩個整數矩陣 </a:t>
            </a:r>
            <a:r>
              <a:rPr lang="en-US" altLang="zh-TW" sz="2200" dirty="0">
                <a:latin typeface="+mj-ea"/>
              </a:rPr>
              <a:t>A</a:t>
            </a:r>
            <a:r>
              <a:rPr lang="zh-TW" altLang="en-US" sz="2200" dirty="0">
                <a:latin typeface="+mj-ea"/>
              </a:rPr>
              <a:t> </a:t>
            </a:r>
            <a:r>
              <a:rPr lang="en-US" altLang="zh-TW" sz="2200" dirty="0">
                <a:latin typeface="+mj-ea"/>
              </a:rPr>
              <a:t>,B </a:t>
            </a:r>
            <a:r>
              <a:rPr lang="zh-TW" altLang="en-US" sz="2200" dirty="0">
                <a:latin typeface="+mj-ea"/>
              </a:rPr>
              <a:t>和尺寸，輸出兩者乘積 </a:t>
            </a:r>
            <a:r>
              <a:rPr lang="en-US" altLang="zh-TW" sz="2200" dirty="0">
                <a:latin typeface="+mj-ea"/>
              </a:rPr>
              <a:t>AB</a:t>
            </a:r>
            <a:r>
              <a:rPr lang="zh-TW" altLang="en-US" sz="2200" dirty="0">
                <a:latin typeface="+mj-ea"/>
              </a:rPr>
              <a:t>。</a:t>
            </a:r>
            <a:endParaRPr lang="en-US" altLang="zh-TW" sz="2200" dirty="0">
              <a:latin typeface="+mj-ea"/>
            </a:endParaRPr>
          </a:p>
          <a:p>
            <a:r>
              <a:rPr lang="zh-TW" altLang="en-US" sz="2200" dirty="0">
                <a:solidFill>
                  <a:srgbClr val="FF0000"/>
                </a:solidFill>
                <a:latin typeface="+mj-ea"/>
              </a:rPr>
              <a:t>需判斷輸入矩陣是否能相乘</a:t>
            </a:r>
            <a:r>
              <a:rPr lang="zh-TW" altLang="en-US" sz="2200" dirty="0">
                <a:latin typeface="+mj-ea"/>
              </a:rPr>
              <a:t>。</a:t>
            </a:r>
            <a:endParaRPr lang="en-US" altLang="zh-TW" sz="2200" dirty="0">
              <a:latin typeface="+mj-ea"/>
            </a:endParaRPr>
          </a:p>
          <a:p>
            <a:r>
              <a:rPr lang="zh-TW" altLang="en-US" sz="2200" dirty="0">
                <a:latin typeface="+mj-ea"/>
              </a:rPr>
              <a:t>若是兩者不能相乘，則輸出 </a:t>
            </a:r>
            <a:r>
              <a:rPr lang="en-US" altLang="zh-TW" sz="2200" dirty="0">
                <a:latin typeface="+mj-ea"/>
              </a:rPr>
              <a:t>Can</a:t>
            </a:r>
            <a:r>
              <a:rPr lang="en-US" altLang="zh-TW" sz="2200" dirty="0">
                <a:latin typeface="Agency FB" panose="020B0503020202020204" pitchFamily="34" charset="0"/>
              </a:rPr>
              <a:t>’</a:t>
            </a:r>
            <a:r>
              <a:rPr lang="en-US" altLang="zh-TW" sz="2200" dirty="0">
                <a:latin typeface="+mj-ea"/>
              </a:rPr>
              <a:t>t </a:t>
            </a:r>
            <a:r>
              <a:rPr lang="en-US" altLang="zh-TW" sz="2200">
                <a:latin typeface="+mj-ea"/>
              </a:rPr>
              <a:t>be multiplied</a:t>
            </a:r>
            <a:r>
              <a:rPr lang="zh-TW" altLang="en-US" sz="2200" dirty="0">
                <a:latin typeface="+mj-ea"/>
              </a:rPr>
              <a:t> 並結束程式。</a:t>
            </a:r>
            <a:endParaRPr lang="en-US" altLang="zh-TW" sz="2200" dirty="0">
              <a:latin typeface="+mj-ea"/>
            </a:endParaRPr>
          </a:p>
          <a:p>
            <a:r>
              <a:rPr lang="zh-TW" altLang="en-US" sz="2200" dirty="0">
                <a:solidFill>
                  <a:srgbClr val="FF0000"/>
                </a:solidFill>
                <a:latin typeface="+mj-ea"/>
              </a:rPr>
              <a:t>先輸入尺寸再輸入矩陣元素。</a:t>
            </a:r>
            <a:endParaRPr lang="en-US" altLang="zh-TW" sz="2200" dirty="0">
              <a:solidFill>
                <a:srgbClr val="FF0000"/>
              </a:solidFill>
              <a:latin typeface="+mj-ea"/>
            </a:endParaRPr>
          </a:p>
          <a:p>
            <a:r>
              <a:rPr lang="zh-TW" altLang="en-US" sz="2200" dirty="0">
                <a:solidFill>
                  <a:srgbClr val="FF0000"/>
                </a:solidFill>
                <a:latin typeface="+mj-ea"/>
              </a:rPr>
              <a:t>矩陣乘法有順序，固定是先輸入的乘後輸入的。</a:t>
            </a:r>
            <a:endParaRPr lang="en-US" altLang="zh-TW" sz="2200" dirty="0">
              <a:solidFill>
                <a:srgbClr val="FF0000"/>
              </a:solidFill>
              <a:latin typeface="+mj-ea"/>
            </a:endParaRPr>
          </a:p>
          <a:p>
            <a:r>
              <a:rPr lang="zh-TW" altLang="en-US" sz="2200" dirty="0">
                <a:solidFill>
                  <a:srgbClr val="FF0000"/>
                </a:solidFill>
                <a:latin typeface="+mj-ea"/>
              </a:rPr>
              <a:t>注意輸入格式，尤其是</a:t>
            </a:r>
            <a:r>
              <a:rPr lang="en-US" altLang="zh-TW" sz="2200" dirty="0" err="1">
                <a:solidFill>
                  <a:srgbClr val="FF0000"/>
                </a:solidFill>
                <a:latin typeface="+mj-ea"/>
              </a:rPr>
              <a:t>cout</a:t>
            </a:r>
            <a:r>
              <a:rPr lang="zh-TW" altLang="en-US" sz="2200" dirty="0">
                <a:solidFill>
                  <a:srgbClr val="FF0000"/>
                </a:solidFill>
                <a:latin typeface="+mj-ea"/>
              </a:rPr>
              <a:t>的字。</a:t>
            </a:r>
            <a:r>
              <a:rPr lang="en-US" altLang="zh-TW" sz="2200" dirty="0">
                <a:solidFill>
                  <a:srgbClr val="FF0000"/>
                </a:solidFill>
                <a:latin typeface="+mj-ea"/>
              </a:rPr>
              <a:t>(</a:t>
            </a:r>
            <a:r>
              <a:rPr lang="zh-TW" altLang="en-US" sz="2200" dirty="0">
                <a:solidFill>
                  <a:srgbClr val="FF0000"/>
                </a:solidFill>
                <a:latin typeface="+mj-ea"/>
              </a:rPr>
              <a:t>後面有附圖</a:t>
            </a:r>
            <a:r>
              <a:rPr lang="en-US" altLang="zh-TW" sz="2200" dirty="0">
                <a:solidFill>
                  <a:srgbClr val="FF0000"/>
                </a:solidFill>
                <a:latin typeface="+mj-ea"/>
              </a:rPr>
              <a:t>)</a:t>
            </a:r>
          </a:p>
          <a:p>
            <a:r>
              <a:rPr lang="zh-TW" altLang="en-US" sz="2200" dirty="0">
                <a:latin typeface="+mj-ea"/>
              </a:rPr>
              <a:t>兩矩陣最大尺寸為</a:t>
            </a:r>
            <a:r>
              <a:rPr lang="en-US" altLang="zh-TW" sz="2200" dirty="0">
                <a:latin typeface="+mj-ea"/>
              </a:rPr>
              <a:t>(5,5)</a:t>
            </a:r>
            <a:r>
              <a:rPr lang="zh-TW" altLang="en-US" sz="2200" dirty="0">
                <a:latin typeface="+mj-ea"/>
              </a:rPr>
              <a:t>，所有測資都在這個範圍內。</a:t>
            </a:r>
            <a:endParaRPr lang="en-US" altLang="zh-TW" sz="2200" dirty="0">
              <a:latin typeface="+mj-ea"/>
            </a:endParaRPr>
          </a:p>
        </p:txBody>
      </p:sp>
    </p:spTree>
    <p:extLst>
      <p:ext uri="{BB962C8B-B14F-4D97-AF65-F5344CB8AC3E}">
        <p14:creationId xmlns:p14="http://schemas.microsoft.com/office/powerpoint/2010/main" val="412839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179" y="270876"/>
            <a:ext cx="10295491" cy="1609344"/>
          </a:xfrm>
        </p:spPr>
        <p:txBody>
          <a:bodyPr/>
          <a:lstStyle/>
          <a:p>
            <a:r>
              <a:rPr lang="zh-TW" altLang="en-US" dirty="0"/>
              <a:t>作業</a:t>
            </a:r>
            <a:r>
              <a:rPr lang="en-US" altLang="zh-TW" dirty="0"/>
              <a:t>06-1</a:t>
            </a:r>
            <a:r>
              <a:rPr lang="zh-TW" altLang="en-US" dirty="0"/>
              <a:t>  </a:t>
            </a:r>
            <a:r>
              <a:rPr lang="en-US" altLang="zh-TW" dirty="0"/>
              <a:t>[</a:t>
            </a:r>
            <a:r>
              <a:rPr lang="en-US" altLang="zh-TW" dirty="0" err="1"/>
              <a:t>c++</a:t>
            </a:r>
            <a:r>
              <a:rPr lang="en-US" altLang="zh-TW" dirty="0"/>
              <a:t>]</a:t>
            </a:r>
            <a:endParaRPr lang="zh-TW" altLang="en-US" dirty="0"/>
          </a:p>
        </p:txBody>
      </p:sp>
      <p:sp>
        <p:nvSpPr>
          <p:cNvPr id="3" name="內容版面配置區 2"/>
          <p:cNvSpPr>
            <a:spLocks noGrp="1"/>
          </p:cNvSpPr>
          <p:nvPr>
            <p:ph idx="1"/>
          </p:nvPr>
        </p:nvSpPr>
        <p:spPr>
          <a:xfrm>
            <a:off x="498764" y="1615043"/>
            <a:ext cx="9820893" cy="5735783"/>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1</a:t>
            </a:r>
            <a:r>
              <a:rPr lang="zh-CN" altLang="en-US" sz="2200" b="1" dirty="0">
                <a:latin typeface="標楷體" panose="03000509000000000000" pitchFamily="65" charset="-120"/>
                <a:ea typeface="標楷體" panose="03000509000000000000" pitchFamily="65" charset="-120"/>
              </a:rPr>
              <a:t>題</a:t>
            </a:r>
            <a:r>
              <a:rPr lang="zh-TW" altLang="en-US" sz="2200" b="1" dirty="0"/>
              <a:t>：矩陣乘法</a:t>
            </a:r>
            <a:endParaRPr lang="en-US" altLang="zh-TW" sz="2200" b="1" dirty="0"/>
          </a:p>
          <a:p>
            <a:endParaRPr lang="en-US" altLang="zh-TW" sz="2200" b="1" dirty="0"/>
          </a:p>
          <a:p>
            <a:r>
              <a:rPr lang="zh-TW" altLang="en-US" sz="2200" b="1" dirty="0"/>
              <a:t>無法相乘時：</a:t>
            </a:r>
            <a:endParaRPr lang="en-US" altLang="zh-TW" sz="2200" b="1" dirty="0"/>
          </a:p>
          <a:p>
            <a:endParaRPr lang="en-US" altLang="zh-TW" sz="2200" b="1" dirty="0"/>
          </a:p>
          <a:p>
            <a:endParaRPr lang="en-US" altLang="zh-TW" sz="2200" b="1" dirty="0"/>
          </a:p>
          <a:p>
            <a:r>
              <a:rPr lang="zh-TW" altLang="en-US" sz="2200" b="1" dirty="0"/>
              <a:t>可以相乘時：</a:t>
            </a:r>
            <a:endParaRPr lang="en-US" altLang="zh-TW" sz="2200" b="1" dirty="0"/>
          </a:p>
          <a:p>
            <a:endParaRPr lang="en-US" altLang="zh-TW" sz="2200" dirty="0">
              <a:latin typeface="+mj-ea"/>
            </a:endParaRPr>
          </a:p>
          <a:p>
            <a:endParaRPr lang="en-US" altLang="zh-TW" sz="2200" dirty="0">
              <a:solidFill>
                <a:srgbClr val="FF0000"/>
              </a:solidFill>
              <a:latin typeface="+mj-ea"/>
            </a:endParaRPr>
          </a:p>
          <a:p>
            <a:pPr marL="0" indent="0">
              <a:buNone/>
            </a:pPr>
            <a:r>
              <a:rPr lang="zh-TW" altLang="en-US" sz="2400" dirty="0">
                <a:latin typeface="+mj-ea"/>
              </a:rPr>
              <a:t>   </a:t>
            </a:r>
            <a:endParaRPr lang="en-US" altLang="zh-TW" sz="2400" dirty="0">
              <a:latin typeface="+mj-ea"/>
            </a:endParaRPr>
          </a:p>
        </p:txBody>
      </p:sp>
      <p:pic>
        <p:nvPicPr>
          <p:cNvPr id="6" name="圖片 5"/>
          <p:cNvPicPr>
            <a:picLocks noChangeAspect="1"/>
          </p:cNvPicPr>
          <p:nvPr/>
        </p:nvPicPr>
        <p:blipFill>
          <a:blip r:embed="rId3"/>
          <a:stretch>
            <a:fillRect/>
          </a:stretch>
        </p:blipFill>
        <p:spPr>
          <a:xfrm>
            <a:off x="3262968" y="1985964"/>
            <a:ext cx="4607531" cy="1383323"/>
          </a:xfrm>
          <a:prstGeom prst="rect">
            <a:avLst/>
          </a:prstGeom>
        </p:spPr>
      </p:pic>
      <p:pic>
        <p:nvPicPr>
          <p:cNvPr id="7" name="圖片 6"/>
          <p:cNvPicPr>
            <a:picLocks noChangeAspect="1"/>
          </p:cNvPicPr>
          <p:nvPr/>
        </p:nvPicPr>
        <p:blipFill>
          <a:blip r:embed="rId4"/>
          <a:stretch>
            <a:fillRect/>
          </a:stretch>
        </p:blipFill>
        <p:spPr>
          <a:xfrm>
            <a:off x="3262968" y="3769820"/>
            <a:ext cx="4607531" cy="2781505"/>
          </a:xfrm>
          <a:prstGeom prst="rect">
            <a:avLst/>
          </a:prstGeom>
        </p:spPr>
      </p:pic>
    </p:spTree>
    <p:extLst>
      <p:ext uri="{BB962C8B-B14F-4D97-AF65-F5344CB8AC3E}">
        <p14:creationId xmlns:p14="http://schemas.microsoft.com/office/powerpoint/2010/main" val="9695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179" y="270876"/>
            <a:ext cx="10295491" cy="1609344"/>
          </a:xfrm>
        </p:spPr>
        <p:txBody>
          <a:bodyPr/>
          <a:lstStyle/>
          <a:p>
            <a:r>
              <a:rPr lang="zh-TW" altLang="en-US" dirty="0"/>
              <a:t>作業</a:t>
            </a:r>
            <a:r>
              <a:rPr lang="en-US" altLang="zh-TW" dirty="0"/>
              <a:t>06-1</a:t>
            </a:r>
            <a:r>
              <a:rPr lang="zh-TW" altLang="en-US" dirty="0"/>
              <a:t>  </a:t>
            </a:r>
            <a:r>
              <a:rPr lang="en-US" altLang="zh-TW" dirty="0"/>
              <a:t>[</a:t>
            </a:r>
            <a:r>
              <a:rPr lang="en-US" altLang="zh-TW" dirty="0" err="1"/>
              <a:t>c++</a:t>
            </a:r>
            <a:r>
              <a:rPr lang="en-US" altLang="zh-TW" dirty="0"/>
              <a:t>]</a:t>
            </a:r>
            <a:endParaRPr lang="zh-TW" altLang="en-US" dirty="0"/>
          </a:p>
        </p:txBody>
      </p:sp>
      <p:sp>
        <p:nvSpPr>
          <p:cNvPr id="3" name="內容版面配置區 2"/>
          <p:cNvSpPr>
            <a:spLocks noGrp="1"/>
          </p:cNvSpPr>
          <p:nvPr>
            <p:ph idx="1"/>
          </p:nvPr>
        </p:nvSpPr>
        <p:spPr>
          <a:xfrm>
            <a:off x="498764" y="1615044"/>
            <a:ext cx="9820893" cy="1746466"/>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1</a:t>
            </a:r>
            <a:r>
              <a:rPr lang="zh-CN" altLang="en-US" sz="2200" b="1" dirty="0">
                <a:latin typeface="標楷體" panose="03000509000000000000" pitchFamily="65" charset="-120"/>
                <a:ea typeface="標楷體" panose="03000509000000000000" pitchFamily="65" charset="-120"/>
              </a:rPr>
              <a:t>題</a:t>
            </a:r>
            <a:r>
              <a:rPr lang="zh-TW" altLang="en-US" sz="2200" b="1" dirty="0"/>
              <a:t>：矩陣乘法</a:t>
            </a:r>
            <a:endParaRPr lang="en-US" altLang="zh-TW" sz="2200" b="1" dirty="0"/>
          </a:p>
          <a:p>
            <a:r>
              <a:rPr lang="zh-TW" altLang="en-US" sz="2200" b="1" dirty="0">
                <a:solidFill>
                  <a:srgbClr val="FF0000"/>
                </a:solidFill>
              </a:rPr>
              <a:t>測資</a:t>
            </a:r>
            <a:endParaRPr lang="en-US" altLang="zh-TW" sz="2200" b="1" dirty="0">
              <a:solidFill>
                <a:srgbClr val="FF0000"/>
              </a:solidFill>
            </a:endParaRPr>
          </a:p>
        </p:txBody>
      </p:sp>
      <p:graphicFrame>
        <p:nvGraphicFramePr>
          <p:cNvPr id="6" name="內容版面配置區 4"/>
          <p:cNvGraphicFramePr>
            <a:graphicFrameLocks/>
          </p:cNvGraphicFramePr>
          <p:nvPr>
            <p:extLst>
              <p:ext uri="{D42A27DB-BD31-4B8C-83A1-F6EECF244321}">
                <p14:modId xmlns:p14="http://schemas.microsoft.com/office/powerpoint/2010/main" val="1957474069"/>
              </p:ext>
            </p:extLst>
          </p:nvPr>
        </p:nvGraphicFramePr>
        <p:xfrm>
          <a:off x="1478135" y="2056719"/>
          <a:ext cx="10058400" cy="4196035"/>
        </p:xfrm>
        <a:graphic>
          <a:graphicData uri="http://schemas.openxmlformats.org/drawingml/2006/table">
            <a:tbl>
              <a:tblPr firstRow="1" bandRow="1">
                <a:tableStyleId>{5C22544A-7EE6-4342-B048-85BDC9FD1C3A}</a:tableStyleId>
              </a:tblPr>
              <a:tblGrid>
                <a:gridCol w="1341757">
                  <a:extLst>
                    <a:ext uri="{9D8B030D-6E8A-4147-A177-3AD203B41FA5}">
                      <a16:colId xmlns:a16="http://schemas.microsoft.com/office/drawing/2014/main" val="1161020503"/>
                    </a:ext>
                  </a:extLst>
                </a:gridCol>
                <a:gridCol w="2917371">
                  <a:extLst>
                    <a:ext uri="{9D8B030D-6E8A-4147-A177-3AD203B41FA5}">
                      <a16:colId xmlns:a16="http://schemas.microsoft.com/office/drawing/2014/main" val="20001"/>
                    </a:ext>
                  </a:extLst>
                </a:gridCol>
                <a:gridCol w="2934789">
                  <a:extLst>
                    <a:ext uri="{9D8B030D-6E8A-4147-A177-3AD203B41FA5}">
                      <a16:colId xmlns:a16="http://schemas.microsoft.com/office/drawing/2014/main" val="20002"/>
                    </a:ext>
                  </a:extLst>
                </a:gridCol>
                <a:gridCol w="2864483">
                  <a:extLst>
                    <a:ext uri="{9D8B030D-6E8A-4147-A177-3AD203B41FA5}">
                      <a16:colId xmlns:a16="http://schemas.microsoft.com/office/drawing/2014/main" val="3139841828"/>
                    </a:ext>
                  </a:extLst>
                </a:gridCol>
              </a:tblGrid>
              <a:tr h="2819167">
                <a:tc>
                  <a:txBody>
                    <a:bodyPr/>
                    <a:lstStyle/>
                    <a:p>
                      <a:r>
                        <a:rPr lang="en-US" altLang="zh-TW" dirty="0"/>
                        <a:t>input</a:t>
                      </a:r>
                      <a:endParaRPr lang="zh-TW" altLang="en-US" dirty="0"/>
                    </a:p>
                  </a:txBody>
                  <a:tcPr/>
                </a:tc>
                <a:tc>
                  <a:txBody>
                    <a:bodyPr/>
                    <a:lstStyle/>
                    <a:p>
                      <a:r>
                        <a:rPr lang="en-US" altLang="zh-TW" b="0" dirty="0">
                          <a:solidFill>
                            <a:schemeClr val="tx1"/>
                          </a:solidFill>
                        </a:rPr>
                        <a:t>4</a:t>
                      </a:r>
                      <a:r>
                        <a:rPr lang="zh-TW" altLang="en-US" b="0" dirty="0">
                          <a:solidFill>
                            <a:schemeClr val="tx1"/>
                          </a:solidFill>
                        </a:rPr>
                        <a:t> </a:t>
                      </a:r>
                      <a:r>
                        <a:rPr lang="en-US" altLang="zh-TW" b="0" dirty="0">
                          <a:solidFill>
                            <a:schemeClr val="tx1"/>
                          </a:solidFill>
                        </a:rPr>
                        <a:t>2</a:t>
                      </a:r>
                    </a:p>
                    <a:p>
                      <a:r>
                        <a:rPr lang="en-US" altLang="zh-TW" b="0" dirty="0">
                          <a:solidFill>
                            <a:schemeClr val="tx1"/>
                          </a:solidFill>
                        </a:rPr>
                        <a:t>4</a:t>
                      </a:r>
                      <a:r>
                        <a:rPr lang="zh-TW" altLang="en-US" b="0" dirty="0">
                          <a:solidFill>
                            <a:schemeClr val="tx1"/>
                          </a:solidFill>
                        </a:rPr>
                        <a:t> </a:t>
                      </a:r>
                      <a:r>
                        <a:rPr lang="en-US" altLang="zh-TW" b="0" dirty="0">
                          <a:solidFill>
                            <a:schemeClr val="tx1"/>
                          </a:solidFill>
                        </a:rPr>
                        <a:t>2</a:t>
                      </a:r>
                    </a:p>
                  </a:txBody>
                  <a:tcPr>
                    <a:solidFill>
                      <a:srgbClr val="EFCFCC"/>
                    </a:solidFill>
                  </a:tcPr>
                </a:tc>
                <a:tc>
                  <a:txBody>
                    <a:bodyPr/>
                    <a:lstStyle/>
                    <a:p>
                      <a:r>
                        <a:rPr lang="en-US" altLang="zh-TW" b="0" dirty="0">
                          <a:solidFill>
                            <a:schemeClr val="tx1"/>
                          </a:solidFill>
                        </a:rPr>
                        <a:t>2</a:t>
                      </a:r>
                      <a:r>
                        <a:rPr lang="zh-TW" altLang="en-US" b="0" dirty="0">
                          <a:solidFill>
                            <a:schemeClr val="tx1"/>
                          </a:solidFill>
                        </a:rPr>
                        <a:t> </a:t>
                      </a:r>
                      <a:r>
                        <a:rPr lang="en-US" altLang="zh-TW" b="0" dirty="0">
                          <a:solidFill>
                            <a:schemeClr val="tx1"/>
                          </a:solidFill>
                        </a:rPr>
                        <a:t>3</a:t>
                      </a:r>
                    </a:p>
                    <a:p>
                      <a:r>
                        <a:rPr lang="en-US" altLang="zh-TW" b="0" dirty="0">
                          <a:solidFill>
                            <a:schemeClr val="tx1"/>
                          </a:solidFill>
                        </a:rPr>
                        <a:t>3</a:t>
                      </a:r>
                      <a:r>
                        <a:rPr lang="zh-TW" altLang="en-US" b="0" dirty="0">
                          <a:solidFill>
                            <a:schemeClr val="tx1"/>
                          </a:solidFill>
                        </a:rPr>
                        <a:t> </a:t>
                      </a:r>
                      <a:r>
                        <a:rPr lang="en-US" altLang="zh-TW" b="0" dirty="0">
                          <a:solidFill>
                            <a:schemeClr val="tx1"/>
                          </a:solidFill>
                        </a:rPr>
                        <a:t>2</a:t>
                      </a:r>
                    </a:p>
                    <a:p>
                      <a:r>
                        <a:rPr lang="en-US" altLang="zh-TW" b="0" dirty="0">
                          <a:solidFill>
                            <a:schemeClr val="tx1"/>
                          </a:solidFill>
                        </a:rPr>
                        <a:t>1</a:t>
                      </a:r>
                      <a:r>
                        <a:rPr lang="zh-TW" altLang="en-US" b="0" dirty="0">
                          <a:solidFill>
                            <a:schemeClr val="tx1"/>
                          </a:solidFill>
                        </a:rPr>
                        <a:t> </a:t>
                      </a:r>
                      <a:r>
                        <a:rPr lang="en-US" altLang="zh-TW" b="0" dirty="0">
                          <a:solidFill>
                            <a:schemeClr val="tx1"/>
                          </a:solidFill>
                        </a:rPr>
                        <a:t>1</a:t>
                      </a:r>
                      <a:r>
                        <a:rPr lang="zh-TW" altLang="en-US" b="0" dirty="0">
                          <a:solidFill>
                            <a:schemeClr val="tx1"/>
                          </a:solidFill>
                        </a:rPr>
                        <a:t> </a:t>
                      </a:r>
                      <a:r>
                        <a:rPr lang="en-US" altLang="zh-TW" b="0" dirty="0">
                          <a:solidFill>
                            <a:schemeClr val="tx1"/>
                          </a:solidFill>
                        </a:rPr>
                        <a:t>3</a:t>
                      </a:r>
                    </a:p>
                    <a:p>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1</a:t>
                      </a:r>
                    </a:p>
                    <a:p>
                      <a:r>
                        <a:rPr lang="en-US" altLang="zh-TW" b="0" dirty="0">
                          <a:solidFill>
                            <a:schemeClr val="tx1"/>
                          </a:solidFill>
                        </a:rPr>
                        <a:t>1</a:t>
                      </a:r>
                      <a:r>
                        <a:rPr lang="zh-TW" altLang="en-US" b="0" dirty="0">
                          <a:solidFill>
                            <a:schemeClr val="tx1"/>
                          </a:solidFill>
                        </a:rPr>
                        <a:t> </a:t>
                      </a:r>
                      <a:r>
                        <a:rPr lang="en-US" altLang="zh-TW" b="0" dirty="0">
                          <a:solidFill>
                            <a:schemeClr val="tx1"/>
                          </a:solidFill>
                        </a:rPr>
                        <a:t>0</a:t>
                      </a:r>
                    </a:p>
                    <a:p>
                      <a:r>
                        <a:rPr lang="en-US" altLang="zh-TW" b="0" dirty="0">
                          <a:solidFill>
                            <a:schemeClr val="tx1"/>
                          </a:solidFill>
                        </a:rPr>
                        <a:t>0</a:t>
                      </a:r>
                      <a:r>
                        <a:rPr lang="zh-TW" altLang="en-US" b="0" dirty="0">
                          <a:solidFill>
                            <a:schemeClr val="tx1"/>
                          </a:solidFill>
                        </a:rPr>
                        <a:t> </a:t>
                      </a:r>
                      <a:r>
                        <a:rPr lang="en-US" altLang="zh-TW" b="0" dirty="0">
                          <a:solidFill>
                            <a:schemeClr val="tx1"/>
                          </a:solidFill>
                        </a:rPr>
                        <a:t>3</a:t>
                      </a:r>
                    </a:p>
                    <a:p>
                      <a:r>
                        <a:rPr lang="en-US" altLang="zh-TW" b="0" dirty="0">
                          <a:solidFill>
                            <a:schemeClr val="tx1"/>
                          </a:solidFill>
                        </a:rPr>
                        <a:t>2</a:t>
                      </a:r>
                      <a:r>
                        <a:rPr lang="zh-TW" altLang="en-US" b="0" dirty="0">
                          <a:solidFill>
                            <a:schemeClr val="tx1"/>
                          </a:solidFill>
                        </a:rPr>
                        <a:t> </a:t>
                      </a:r>
                      <a:r>
                        <a:rPr lang="en-US" altLang="zh-TW" b="0" dirty="0">
                          <a:solidFill>
                            <a:schemeClr val="tx1"/>
                          </a:solidFill>
                        </a:rPr>
                        <a:t>2</a:t>
                      </a:r>
                      <a:endParaRPr lang="zh-TW" altLang="en-US" b="0" dirty="0">
                        <a:solidFill>
                          <a:schemeClr val="tx1"/>
                        </a:solidFill>
                      </a:endParaRPr>
                    </a:p>
                  </a:txBody>
                  <a:tcPr>
                    <a:solidFill>
                      <a:srgbClr val="EFC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3</a:t>
                      </a:r>
                      <a:r>
                        <a:rPr lang="zh-TW" altLang="en-US" b="0" dirty="0">
                          <a:solidFill>
                            <a:schemeClr val="tx1"/>
                          </a:solidFill>
                        </a:rPr>
                        <a:t> </a:t>
                      </a:r>
                      <a:r>
                        <a:rPr lang="en-US" altLang="zh-TW" b="0" dirty="0">
                          <a:solidFill>
                            <a:schemeClr val="tx1"/>
                          </a:solidFil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4</a:t>
                      </a:r>
                      <a:r>
                        <a:rPr lang="zh-TW" altLang="en-US" b="0" dirty="0">
                          <a:solidFill>
                            <a:schemeClr val="tx1"/>
                          </a:solidFill>
                        </a:rPr>
                        <a:t> </a:t>
                      </a:r>
                      <a:r>
                        <a:rPr lang="en-US" altLang="zh-TW" b="0" dirty="0">
                          <a:solidFill>
                            <a:schemeClr val="tx1"/>
                          </a:solidFill>
                        </a:rPr>
                        <a:t>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5</a:t>
                      </a:r>
                      <a:r>
                        <a:rPr lang="zh-TW" altLang="en-US" b="0" dirty="0">
                          <a:solidFill>
                            <a:schemeClr val="tx1"/>
                          </a:solidFill>
                        </a:rPr>
                        <a:t> </a:t>
                      </a:r>
                      <a:r>
                        <a:rPr lang="en-US" altLang="zh-TW" b="0" dirty="0">
                          <a:solidFill>
                            <a:schemeClr val="tx1"/>
                          </a:solidFill>
                        </a:rPr>
                        <a:t>6</a:t>
                      </a:r>
                      <a:r>
                        <a:rPr lang="zh-TW" altLang="en-US" b="0" dirty="0">
                          <a:solidFill>
                            <a:schemeClr val="tx1"/>
                          </a:solidFill>
                        </a:rPr>
                        <a:t> </a:t>
                      </a:r>
                      <a:r>
                        <a:rPr lang="en-US" altLang="zh-TW" b="0" dirty="0">
                          <a:solidFill>
                            <a:schemeClr val="tx1"/>
                          </a:solidFill>
                        </a:rPr>
                        <a:t>2</a:t>
                      </a:r>
                      <a:r>
                        <a:rPr lang="zh-TW" altLang="en-US" b="0" dirty="0">
                          <a:solidFill>
                            <a:schemeClr val="tx1"/>
                          </a:solidFill>
                        </a:rPr>
                        <a:t> </a:t>
                      </a:r>
                      <a:r>
                        <a:rPr lang="en-US" altLang="zh-TW" b="0" dirty="0">
                          <a:solidFill>
                            <a:schemeClr val="tx1"/>
                          </a:solidFill>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-1</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6</a:t>
                      </a:r>
                      <a:r>
                        <a:rPr lang="zh-TW" altLang="en-US" b="0" dirty="0">
                          <a:solidFill>
                            <a:schemeClr val="tx1"/>
                          </a:solidFill>
                        </a:rPr>
                        <a:t> </a:t>
                      </a:r>
                      <a:r>
                        <a:rPr lang="en-US" altLang="zh-TW" b="0" dirty="0">
                          <a:solidFill>
                            <a:schemeClr val="tx1"/>
                          </a:solidFill>
                        </a:rPr>
                        <a:t>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8</a:t>
                      </a:r>
                      <a:r>
                        <a:rPr lang="zh-TW" altLang="en-US" b="0" dirty="0">
                          <a:solidFill>
                            <a:schemeClr val="tx1"/>
                          </a:solidFill>
                        </a:rPr>
                        <a:t> </a:t>
                      </a:r>
                      <a:r>
                        <a:rPr lang="en-US" altLang="zh-TW" b="0" dirty="0">
                          <a:solidFill>
                            <a:schemeClr val="tx1"/>
                          </a:solidFill>
                        </a:rPr>
                        <a:t>-9</a:t>
                      </a:r>
                      <a:r>
                        <a:rPr lang="zh-TW" altLang="en-US" b="0" dirty="0">
                          <a:solidFill>
                            <a:schemeClr val="tx1"/>
                          </a:solidFill>
                        </a:rPr>
                        <a:t> </a:t>
                      </a:r>
                      <a:r>
                        <a:rPr lang="en-US" altLang="zh-TW" b="0" dirty="0">
                          <a:solidFill>
                            <a:schemeClr val="tx1"/>
                          </a:solidFill>
                        </a:rPr>
                        <a:t>5</a:t>
                      </a:r>
                      <a:r>
                        <a:rPr lang="zh-TW" altLang="en-US" b="0" dirty="0">
                          <a:solidFill>
                            <a:schemeClr val="tx1"/>
                          </a:solidFill>
                        </a:rPr>
                        <a:t> </a:t>
                      </a:r>
                      <a:r>
                        <a:rPr lang="en-US" altLang="zh-TW" b="0" dirty="0">
                          <a:solidFill>
                            <a:schemeClr val="tx1"/>
                          </a:solidFill>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22</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0</a:t>
                      </a:r>
                      <a:r>
                        <a:rPr lang="zh-TW" altLang="en-US" b="0" dirty="0">
                          <a:solidFill>
                            <a:schemeClr val="tx1"/>
                          </a:solidFill>
                        </a:rPr>
                        <a:t> </a:t>
                      </a:r>
                      <a:r>
                        <a:rPr lang="en-US" altLang="zh-TW" b="0" dirty="0">
                          <a:solidFill>
                            <a:schemeClr val="tx1"/>
                          </a:solidFill>
                        </a:rPr>
                        <a:t>1</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5</a:t>
                      </a:r>
                      <a:r>
                        <a:rPr lang="zh-TW" altLang="en-US" b="0" dirty="0">
                          <a:solidFill>
                            <a:schemeClr val="tx1"/>
                          </a:solidFill>
                        </a:rPr>
                        <a:t> </a:t>
                      </a:r>
                      <a:r>
                        <a:rPr lang="en-US" altLang="zh-TW" b="0" dirty="0">
                          <a:solidFill>
                            <a:schemeClr val="tx1"/>
                          </a:solidFill>
                        </a:rPr>
                        <a:t>2</a:t>
                      </a:r>
                      <a:r>
                        <a:rPr lang="zh-TW" altLang="en-US" b="0" dirty="0">
                          <a:solidFill>
                            <a:schemeClr val="tx1"/>
                          </a:solidFill>
                        </a:rPr>
                        <a:t> </a:t>
                      </a:r>
                      <a:r>
                        <a:rPr lang="en-US" altLang="zh-TW" b="0" dirty="0">
                          <a:solidFill>
                            <a:schemeClr val="tx1"/>
                          </a:solidFill>
                        </a:rPr>
                        <a:t>-6</a:t>
                      </a:r>
                      <a:r>
                        <a:rPr lang="zh-TW" altLang="en-US" b="0" dirty="0">
                          <a:solidFill>
                            <a:schemeClr val="tx1"/>
                          </a:solidFill>
                        </a:rPr>
                        <a:t> </a:t>
                      </a:r>
                      <a:r>
                        <a:rPr lang="en-US" altLang="zh-TW" b="0" dirty="0">
                          <a:solidFill>
                            <a:schemeClr val="tx1"/>
                          </a:solidFill>
                        </a:rPr>
                        <a:t>-1</a:t>
                      </a:r>
                      <a:r>
                        <a:rPr lang="zh-TW" altLang="en-US" b="0" dirty="0">
                          <a:solidFill>
                            <a:schemeClr val="tx1"/>
                          </a:solidFill>
                        </a:rPr>
                        <a:t> </a:t>
                      </a:r>
                      <a:r>
                        <a:rPr lang="en-US" altLang="zh-TW" b="0" dirty="0">
                          <a:solidFill>
                            <a:schemeClr val="tx1"/>
                          </a:solidFil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r>
                        <a:rPr lang="zh-TW" altLang="en-US" b="0" dirty="0">
                          <a:solidFill>
                            <a:schemeClr val="tx1"/>
                          </a:solidFill>
                        </a:rPr>
                        <a:t> </a:t>
                      </a:r>
                      <a:r>
                        <a:rPr lang="en-US" altLang="zh-TW" b="0" dirty="0">
                          <a:solidFill>
                            <a:schemeClr val="tx1"/>
                          </a:solidFill>
                        </a:rPr>
                        <a:t>0</a:t>
                      </a:r>
                    </a:p>
                  </a:txBody>
                  <a:tcPr>
                    <a:solidFill>
                      <a:srgbClr val="EFCFCC"/>
                    </a:solidFill>
                  </a:tcPr>
                </a:tc>
                <a:extLst>
                  <a:ext uri="{0D108BD9-81ED-4DB2-BD59-A6C34878D82A}">
                    <a16:rowId xmlns:a16="http://schemas.microsoft.com/office/drawing/2014/main" val="1586207329"/>
                  </a:ext>
                </a:extLst>
              </a:tr>
              <a:tr h="1376868">
                <a:tc>
                  <a:txBody>
                    <a:bodyPr/>
                    <a:lstStyle/>
                    <a:p>
                      <a:r>
                        <a:rPr lang="en-US" altLang="zh-TW" b="1" dirty="0">
                          <a:solidFill>
                            <a:schemeClr val="bg1"/>
                          </a:solidFill>
                        </a:rPr>
                        <a:t>output</a:t>
                      </a:r>
                      <a:endParaRPr lang="zh-TW" altLang="en-US" b="1" dirty="0">
                        <a:solidFill>
                          <a:schemeClr val="bg1"/>
                        </a:solidFill>
                      </a:endParaRPr>
                    </a:p>
                  </a:txBody>
                  <a:tcPr>
                    <a:solidFill>
                      <a:srgbClr val="D34817"/>
                    </a:solidFill>
                  </a:tcPr>
                </a:tc>
                <a:tc>
                  <a:txBody>
                    <a:bodyPr/>
                    <a:lstStyle/>
                    <a:p>
                      <a:pPr algn="l"/>
                      <a:r>
                        <a:rPr lang="pt-BR" altLang="zh-TW" dirty="0"/>
                        <a:t>Can't be multiplied</a:t>
                      </a:r>
                    </a:p>
                  </a:txBody>
                  <a:tcPr/>
                </a:tc>
                <a:tc>
                  <a:txBody>
                    <a:bodyPr/>
                    <a:lstStyle/>
                    <a:p>
                      <a:pPr algn="l"/>
                      <a:r>
                        <a:rPr lang="en-US" altLang="zh-TW" dirty="0"/>
                        <a:t>7</a:t>
                      </a:r>
                      <a:r>
                        <a:rPr lang="zh-TW" altLang="en-US" dirty="0"/>
                        <a:t> </a:t>
                      </a:r>
                      <a:r>
                        <a:rPr lang="en-US" altLang="zh-TW" dirty="0"/>
                        <a:t>9</a:t>
                      </a:r>
                    </a:p>
                    <a:p>
                      <a:pPr algn="l"/>
                      <a:r>
                        <a:rPr lang="en-US" altLang="zh-TW" dirty="0"/>
                        <a:t>2</a:t>
                      </a:r>
                      <a:r>
                        <a:rPr lang="zh-TW" altLang="en-US" dirty="0"/>
                        <a:t> </a:t>
                      </a:r>
                      <a:r>
                        <a:rPr lang="en-US" altLang="zh-TW" dirty="0"/>
                        <a:t>2</a:t>
                      </a:r>
                      <a:endParaRPr lang="zh-TW" altLang="en-US" dirty="0"/>
                    </a:p>
                  </a:txBody>
                  <a:tcPr/>
                </a:tc>
                <a:tc>
                  <a:txBody>
                    <a:bodyPr/>
                    <a:lstStyle/>
                    <a:p>
                      <a:pPr algn="l"/>
                      <a:r>
                        <a:rPr lang="en-US" altLang="zh-TW" dirty="0"/>
                        <a:t>120</a:t>
                      </a:r>
                      <a:r>
                        <a:rPr lang="zh-TW" altLang="en-US" dirty="0"/>
                        <a:t> </a:t>
                      </a:r>
                      <a:r>
                        <a:rPr lang="en-US" altLang="zh-TW" dirty="0"/>
                        <a:t>10</a:t>
                      </a:r>
                      <a:r>
                        <a:rPr lang="zh-TW" altLang="en-US" dirty="0"/>
                        <a:t> </a:t>
                      </a:r>
                      <a:r>
                        <a:rPr lang="en-US" altLang="zh-TW" dirty="0"/>
                        <a:t>-12</a:t>
                      </a:r>
                      <a:r>
                        <a:rPr lang="zh-TW" altLang="en-US" dirty="0"/>
                        <a:t> </a:t>
                      </a:r>
                      <a:r>
                        <a:rPr lang="en-US" altLang="zh-TW" dirty="0"/>
                        <a:t>-2</a:t>
                      </a:r>
                      <a:r>
                        <a:rPr lang="zh-TW" altLang="en-US" dirty="0"/>
                        <a:t> </a:t>
                      </a:r>
                      <a:r>
                        <a:rPr lang="en-US" altLang="zh-TW" dirty="0"/>
                        <a:t>4</a:t>
                      </a:r>
                    </a:p>
                    <a:p>
                      <a:pPr algn="l"/>
                      <a:r>
                        <a:rPr lang="en-US" altLang="zh-TW" dirty="0"/>
                        <a:t>8</a:t>
                      </a:r>
                      <a:r>
                        <a:rPr lang="zh-TW" altLang="en-US" dirty="0"/>
                        <a:t> </a:t>
                      </a:r>
                      <a:r>
                        <a:rPr lang="en-US" altLang="zh-TW" dirty="0"/>
                        <a:t>12</a:t>
                      </a:r>
                      <a:r>
                        <a:rPr lang="zh-TW" altLang="en-US" dirty="0"/>
                        <a:t> </a:t>
                      </a:r>
                      <a:r>
                        <a:rPr lang="en-US" altLang="zh-TW" dirty="0"/>
                        <a:t>-36</a:t>
                      </a:r>
                      <a:r>
                        <a:rPr lang="zh-TW" altLang="en-US" dirty="0"/>
                        <a:t> </a:t>
                      </a:r>
                      <a:r>
                        <a:rPr lang="en-US" altLang="zh-TW" dirty="0"/>
                        <a:t>-6</a:t>
                      </a:r>
                      <a:r>
                        <a:rPr lang="zh-TW" altLang="en-US" dirty="0"/>
                        <a:t> </a:t>
                      </a:r>
                      <a:r>
                        <a:rPr lang="en-US" altLang="zh-TW" dirty="0"/>
                        <a:t>12</a:t>
                      </a:r>
                    </a:p>
                    <a:p>
                      <a:pPr algn="l"/>
                      <a:r>
                        <a:rPr lang="en-US" altLang="zh-TW" dirty="0"/>
                        <a:t>201</a:t>
                      </a:r>
                      <a:r>
                        <a:rPr lang="zh-TW" altLang="en-US" dirty="0"/>
                        <a:t> </a:t>
                      </a:r>
                      <a:r>
                        <a:rPr lang="en-US" altLang="zh-TW" dirty="0"/>
                        <a:t>1</a:t>
                      </a:r>
                      <a:r>
                        <a:rPr lang="zh-TW" altLang="en-US" dirty="0"/>
                        <a:t> </a:t>
                      </a:r>
                      <a:r>
                        <a:rPr lang="en-US" altLang="zh-TW" dirty="0"/>
                        <a:t>-30</a:t>
                      </a:r>
                      <a:r>
                        <a:rPr lang="zh-TW" altLang="en-US" dirty="0"/>
                        <a:t> </a:t>
                      </a:r>
                      <a:r>
                        <a:rPr lang="en-US" altLang="zh-TW" dirty="0"/>
                        <a:t>-5</a:t>
                      </a:r>
                      <a:r>
                        <a:rPr lang="zh-TW" altLang="en-US" dirty="0"/>
                        <a:t> </a:t>
                      </a:r>
                      <a:r>
                        <a:rPr lang="en-US" altLang="zh-TW" dirty="0"/>
                        <a:t>10</a:t>
                      </a:r>
                      <a:endParaRPr lang="pt-BR" altLang="zh-TW" dirty="0"/>
                    </a:p>
                  </a:txBody>
                  <a:tcPr/>
                </a:tc>
                <a:extLst>
                  <a:ext uri="{0D108BD9-81ED-4DB2-BD59-A6C34878D82A}">
                    <a16:rowId xmlns:a16="http://schemas.microsoft.com/office/drawing/2014/main" val="1657551028"/>
                  </a:ext>
                </a:extLst>
              </a:tr>
            </a:tbl>
          </a:graphicData>
        </a:graphic>
      </p:graphicFrame>
    </p:spTree>
    <p:extLst>
      <p:ext uri="{BB962C8B-B14F-4D97-AF65-F5344CB8AC3E}">
        <p14:creationId xmlns:p14="http://schemas.microsoft.com/office/powerpoint/2010/main" val="3037227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179" y="270876"/>
            <a:ext cx="10295491" cy="1609344"/>
          </a:xfrm>
        </p:spPr>
        <p:txBody>
          <a:bodyPr/>
          <a:lstStyle/>
          <a:p>
            <a:r>
              <a:rPr lang="zh-TW" altLang="en-US" dirty="0"/>
              <a:t>作業</a:t>
            </a:r>
            <a:r>
              <a:rPr lang="en-US" altLang="zh-TW" dirty="0"/>
              <a:t>06-2</a:t>
            </a:r>
            <a:r>
              <a:rPr lang="zh-TW" altLang="en-US" dirty="0"/>
              <a:t>  </a:t>
            </a:r>
            <a:r>
              <a:rPr lang="en-US" altLang="zh-TW" dirty="0"/>
              <a:t>[</a:t>
            </a:r>
            <a:r>
              <a:rPr lang="en-US" altLang="zh-TW" dirty="0" err="1"/>
              <a:t>c++</a:t>
            </a:r>
            <a:r>
              <a:rPr lang="en-US" altLang="zh-TW" dirty="0"/>
              <a:t>]</a:t>
            </a:r>
            <a:endParaRPr lang="zh-TW" altLang="en-US" dirty="0"/>
          </a:p>
        </p:txBody>
      </p:sp>
      <p:sp>
        <p:nvSpPr>
          <p:cNvPr id="3" name="內容版面配置區 2"/>
          <p:cNvSpPr>
            <a:spLocks noGrp="1"/>
          </p:cNvSpPr>
          <p:nvPr>
            <p:ph idx="1"/>
          </p:nvPr>
        </p:nvSpPr>
        <p:spPr>
          <a:xfrm>
            <a:off x="498764" y="1615043"/>
            <a:ext cx="9864436" cy="4951220"/>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2</a:t>
            </a:r>
            <a:r>
              <a:rPr lang="zh-CN" altLang="en-US" sz="2200" b="1" dirty="0">
                <a:latin typeface="標楷體" panose="03000509000000000000" pitchFamily="65" charset="-120"/>
                <a:ea typeface="標楷體" panose="03000509000000000000" pitchFamily="65" charset="-120"/>
              </a:rPr>
              <a:t>題</a:t>
            </a:r>
            <a:r>
              <a:rPr lang="zh-TW" altLang="en-US" sz="2200" b="1" dirty="0"/>
              <a:t>：</a:t>
            </a:r>
            <a:r>
              <a:rPr lang="zh-CN" altLang="en-US" sz="2200" b="1" dirty="0"/>
              <a:t>解碼器 </a:t>
            </a:r>
            <a:r>
              <a:rPr lang="en-US" altLang="zh-TW" sz="2200" b="1" dirty="0"/>
              <a:t>Decoder </a:t>
            </a:r>
          </a:p>
          <a:p>
            <a:pPr lvl="0"/>
            <a:r>
              <a:rPr lang="zh-TW" altLang="en-US" sz="2400" dirty="0"/>
              <a:t>假設有一種解碼方法可以把字元數字的組合解碼成字元乘以數字個字元</a:t>
            </a:r>
            <a:r>
              <a:rPr lang="en-US" altLang="zh-TW" sz="2400" dirty="0"/>
              <a:t>(e.g. A3B5C2</a:t>
            </a:r>
            <a:r>
              <a:rPr lang="zh-TW" altLang="en-US" sz="2400" dirty="0"/>
              <a:t>解碼成 </a:t>
            </a:r>
            <a:r>
              <a:rPr lang="en-US" altLang="zh-TW" sz="2400" dirty="0"/>
              <a:t>AAABBBBBCC)</a:t>
            </a:r>
            <a:r>
              <a:rPr lang="zh-TW" altLang="en-US" sz="2400" dirty="0"/>
              <a:t>，請實作解碼的程式。</a:t>
            </a:r>
            <a:endParaRPr lang="en-US" altLang="zh-TW" sz="2200" b="1" dirty="0"/>
          </a:p>
          <a:p>
            <a:r>
              <a:rPr lang="zh-TW" altLang="en-US" sz="2200" dirty="0">
                <a:latin typeface="+mj-ea"/>
              </a:rPr>
              <a:t>要求：</a:t>
            </a:r>
            <a:endParaRPr lang="en-US" altLang="zh-TW" sz="2200" dirty="0">
              <a:latin typeface="+mj-ea"/>
            </a:endParaRPr>
          </a:p>
          <a:p>
            <a:pPr marL="474345" indent="-342900">
              <a:lnSpc>
                <a:spcPct val="115000"/>
              </a:lnSpc>
              <a:spcBef>
                <a:spcPts val="0"/>
              </a:spcBef>
              <a:buSzPts val="1530"/>
            </a:pPr>
            <a:r>
              <a:rPr lang="en-US" altLang="zh-TW" dirty="0"/>
              <a:t>Input</a:t>
            </a:r>
            <a:endParaRPr lang="zh-TW" altLang="en-US" dirty="0"/>
          </a:p>
          <a:p>
            <a:pPr marL="863600" lvl="1" indent="-285750">
              <a:lnSpc>
                <a:spcPct val="115000"/>
              </a:lnSpc>
              <a:spcBef>
                <a:spcPts val="0"/>
              </a:spcBef>
              <a:spcAft>
                <a:spcPts val="0"/>
              </a:spcAft>
              <a:buSzPts val="1700"/>
            </a:pPr>
            <a:r>
              <a:rPr lang="zh-TW" altLang="en-US" sz="2000" dirty="0">
                <a:solidFill>
                  <a:srgbClr val="000000"/>
                </a:solidFill>
              </a:rPr>
              <a:t>第一行</a:t>
            </a:r>
            <a:r>
              <a:rPr lang="en-US" altLang="zh-TW" sz="2000" dirty="0">
                <a:solidFill>
                  <a:srgbClr val="000000"/>
                </a:solidFill>
              </a:rPr>
              <a:t>integer N (N&gt;0) </a:t>
            </a:r>
            <a:r>
              <a:rPr lang="zh-TW" altLang="en-US" sz="2000" dirty="0">
                <a:solidFill>
                  <a:srgbClr val="000000"/>
                </a:solidFill>
              </a:rPr>
              <a:t>代表有幾筆測資，接下來有</a:t>
            </a:r>
            <a:r>
              <a:rPr lang="en-US" altLang="zh-TW" sz="2000" dirty="0">
                <a:solidFill>
                  <a:srgbClr val="000000"/>
                </a:solidFill>
              </a:rPr>
              <a:t>N</a:t>
            </a:r>
            <a:r>
              <a:rPr lang="zh-TW" altLang="en-US" sz="2000" dirty="0">
                <a:solidFill>
                  <a:srgbClr val="000000"/>
                </a:solidFill>
              </a:rPr>
              <a:t>行需要解碼的字串，</a:t>
            </a:r>
            <a:br>
              <a:rPr lang="en-US" altLang="zh-TW" sz="2000" dirty="0">
                <a:solidFill>
                  <a:srgbClr val="000000"/>
                </a:solidFill>
              </a:rPr>
            </a:br>
            <a:r>
              <a:rPr lang="zh-TW" altLang="en-US" sz="2000" dirty="0">
                <a:solidFill>
                  <a:srgbClr val="000000"/>
                </a:solidFill>
              </a:rPr>
              <a:t>字串只會包含</a:t>
            </a:r>
            <a:r>
              <a:rPr lang="zh-CN" altLang="en-US" sz="2000" u="sng" dirty="0">
                <a:solidFill>
                  <a:srgbClr val="FF0000"/>
                </a:solidFill>
                <a:latin typeface="標楷體" panose="03000509000000000000" pitchFamily="65" charset="-120"/>
                <a:ea typeface="標楷體" panose="03000509000000000000" pitchFamily="65" charset="-120"/>
              </a:rPr>
              <a:t>一個</a:t>
            </a:r>
            <a:r>
              <a:rPr lang="zh-TW" altLang="en-US" sz="2000" dirty="0">
                <a:solidFill>
                  <a:srgbClr val="FF0000"/>
                </a:solidFill>
              </a:rPr>
              <a:t>大寫英文字母</a:t>
            </a:r>
            <a:r>
              <a:rPr lang="en-US" altLang="zh-TW" sz="2000" dirty="0"/>
              <a:t>(A~Z) + </a:t>
            </a:r>
            <a:r>
              <a:rPr lang="zh-CN" altLang="en-US" sz="2000" dirty="0">
                <a:solidFill>
                  <a:srgbClr val="FF0000"/>
                </a:solidFill>
                <a:latin typeface="標楷體" panose="03000509000000000000" pitchFamily="65" charset="-120"/>
                <a:ea typeface="標楷體" panose="03000509000000000000" pitchFamily="65" charset="-120"/>
              </a:rPr>
              <a:t>字母個數</a:t>
            </a:r>
            <a:r>
              <a:rPr lang="zh-TW" altLang="en-US" sz="2000" dirty="0">
                <a:solidFill>
                  <a:srgbClr val="000000"/>
                </a:solidFill>
              </a:rPr>
              <a:t>的組合。</a:t>
            </a:r>
            <a:endParaRPr lang="zh-TW" altLang="en-US" sz="2000" dirty="0">
              <a:solidFill>
                <a:srgbClr val="000000"/>
              </a:solidFill>
              <a:latin typeface="標楷體" panose="03000509000000000000" pitchFamily="65" charset="-120"/>
              <a:ea typeface="標楷體" panose="03000509000000000000" pitchFamily="65" charset="-120"/>
            </a:endParaRPr>
          </a:p>
          <a:p>
            <a:pPr marL="463550" indent="-342900">
              <a:lnSpc>
                <a:spcPct val="115000"/>
              </a:lnSpc>
              <a:spcBef>
                <a:spcPts val="0"/>
              </a:spcBef>
              <a:buSzPts val="1700"/>
            </a:pPr>
            <a:r>
              <a:rPr lang="en-US" altLang="zh-TW" dirty="0">
                <a:solidFill>
                  <a:srgbClr val="000000"/>
                </a:solidFill>
              </a:rPr>
              <a:t>Output</a:t>
            </a:r>
            <a:endParaRPr lang="zh-TW" altLang="en-US" dirty="0">
              <a:solidFill>
                <a:srgbClr val="000000"/>
              </a:solidFill>
            </a:endParaRPr>
          </a:p>
          <a:p>
            <a:pPr marL="863600" lvl="1" indent="-285750">
              <a:lnSpc>
                <a:spcPct val="115000"/>
              </a:lnSpc>
              <a:spcBef>
                <a:spcPts val="0"/>
              </a:spcBef>
              <a:spcAft>
                <a:spcPts val="0"/>
              </a:spcAft>
              <a:buSzPts val="1700"/>
            </a:pPr>
            <a:r>
              <a:rPr lang="zh-TW" altLang="en-US" sz="2000" dirty="0">
                <a:solidFill>
                  <a:srgbClr val="000000"/>
                </a:solidFill>
              </a:rPr>
              <a:t>輸出</a:t>
            </a:r>
            <a:r>
              <a:rPr lang="zh-TW" altLang="en-US" sz="2000" dirty="0"/>
              <a:t>解碼後的字串，每次輸出後請換行。</a:t>
            </a:r>
            <a:endParaRPr lang="en-US" altLang="zh-TW" sz="2000" dirty="0"/>
          </a:p>
          <a:p>
            <a:pPr marL="863600" lvl="1" indent="-285750">
              <a:lnSpc>
                <a:spcPct val="115000"/>
              </a:lnSpc>
              <a:spcBef>
                <a:spcPts val="0"/>
              </a:spcBef>
              <a:spcAft>
                <a:spcPts val="0"/>
              </a:spcAft>
              <a:buSzPts val="1700"/>
            </a:pPr>
            <a:r>
              <a:rPr lang="zh-CN" altLang="en-US" sz="2000" dirty="0">
                <a:solidFill>
                  <a:srgbClr val="000000"/>
                </a:solidFill>
                <a:latin typeface="標楷體" panose="03000509000000000000" pitchFamily="65" charset="-120"/>
                <a:ea typeface="標楷體" panose="03000509000000000000" pitchFamily="65" charset="-120"/>
              </a:rPr>
              <a:t>輸出全部測資後，程式結束執行。</a:t>
            </a:r>
            <a:endParaRPr lang="zh-TW" altLang="en-US" sz="2000" dirty="0">
              <a:solidFill>
                <a:srgbClr val="000000"/>
              </a:solidFill>
              <a:latin typeface="標楷體" panose="03000509000000000000" pitchFamily="65" charset="-120"/>
              <a:ea typeface="標楷體" panose="03000509000000000000" pitchFamily="65" charset="-120"/>
            </a:endParaRPr>
          </a:p>
          <a:p>
            <a:endParaRPr lang="en-US" altLang="zh-TW" sz="2200" dirty="0">
              <a:latin typeface="+mj-ea"/>
            </a:endParaRPr>
          </a:p>
        </p:txBody>
      </p:sp>
    </p:spTree>
    <p:extLst>
      <p:ext uri="{BB962C8B-B14F-4D97-AF65-F5344CB8AC3E}">
        <p14:creationId xmlns:p14="http://schemas.microsoft.com/office/powerpoint/2010/main" val="372206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179" y="270876"/>
            <a:ext cx="10295491" cy="1609344"/>
          </a:xfrm>
        </p:spPr>
        <p:txBody>
          <a:bodyPr/>
          <a:lstStyle/>
          <a:p>
            <a:r>
              <a:rPr lang="zh-TW" altLang="en-US" dirty="0"/>
              <a:t>作業</a:t>
            </a:r>
            <a:r>
              <a:rPr lang="en-US" altLang="zh-TW" dirty="0"/>
              <a:t>06-2</a:t>
            </a:r>
            <a:r>
              <a:rPr lang="zh-TW" altLang="en-US" dirty="0"/>
              <a:t>  </a:t>
            </a:r>
            <a:r>
              <a:rPr lang="en-US" altLang="zh-TW" dirty="0"/>
              <a:t>[</a:t>
            </a:r>
            <a:r>
              <a:rPr lang="en-US" altLang="zh-TW" dirty="0" err="1"/>
              <a:t>c++</a:t>
            </a:r>
            <a:r>
              <a:rPr lang="en-US" altLang="zh-TW" dirty="0"/>
              <a:t>]</a:t>
            </a:r>
            <a:endParaRPr lang="zh-TW" altLang="en-US" dirty="0"/>
          </a:p>
        </p:txBody>
      </p:sp>
      <p:sp>
        <p:nvSpPr>
          <p:cNvPr id="3" name="內容版面配置區 2"/>
          <p:cNvSpPr>
            <a:spLocks noGrp="1"/>
          </p:cNvSpPr>
          <p:nvPr>
            <p:ph idx="1"/>
          </p:nvPr>
        </p:nvSpPr>
        <p:spPr>
          <a:xfrm>
            <a:off x="498764" y="1615043"/>
            <a:ext cx="9864436" cy="4629003"/>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2</a:t>
            </a:r>
            <a:r>
              <a:rPr lang="zh-CN" altLang="en-US" sz="2200" b="1" dirty="0">
                <a:latin typeface="標楷體" panose="03000509000000000000" pitchFamily="65" charset="-120"/>
                <a:ea typeface="標楷體" panose="03000509000000000000" pitchFamily="65" charset="-120"/>
              </a:rPr>
              <a:t>題</a:t>
            </a:r>
            <a:r>
              <a:rPr lang="zh-TW" altLang="en-US" sz="2200" b="1" dirty="0"/>
              <a:t>：</a:t>
            </a:r>
            <a:r>
              <a:rPr lang="zh-CN" altLang="en-US" sz="2200" b="1" dirty="0"/>
              <a:t>解碼器 </a:t>
            </a:r>
            <a:r>
              <a:rPr lang="en-US" altLang="zh-TW" sz="2200" b="1" dirty="0"/>
              <a:t>Decoder </a:t>
            </a:r>
          </a:p>
          <a:p>
            <a:r>
              <a:rPr lang="zh-CN" altLang="en-US" sz="2200" dirty="0">
                <a:latin typeface="標楷體" panose="03000509000000000000" pitchFamily="65" charset="-120"/>
                <a:ea typeface="標楷體" panose="03000509000000000000" pitchFamily="65" charset="-120"/>
              </a:rPr>
              <a:t>範例：</a:t>
            </a:r>
            <a:endParaRPr lang="en-US" altLang="zh-TW" sz="2200" dirty="0">
              <a:latin typeface="標楷體" panose="03000509000000000000" pitchFamily="65" charset="-120"/>
              <a:ea typeface="標楷體" panose="03000509000000000000" pitchFamily="65" charset="-12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661" y="2299742"/>
            <a:ext cx="5837776" cy="2829605"/>
          </a:xfrm>
          <a:prstGeom prst="rect">
            <a:avLst/>
          </a:prstGeom>
        </p:spPr>
      </p:pic>
    </p:spTree>
    <p:extLst>
      <p:ext uri="{BB962C8B-B14F-4D97-AF65-F5344CB8AC3E}">
        <p14:creationId xmlns:p14="http://schemas.microsoft.com/office/powerpoint/2010/main" val="130275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179" y="270876"/>
            <a:ext cx="10295491" cy="1609344"/>
          </a:xfrm>
        </p:spPr>
        <p:txBody>
          <a:bodyPr/>
          <a:lstStyle/>
          <a:p>
            <a:r>
              <a:rPr lang="zh-TW" altLang="en-US" dirty="0"/>
              <a:t>作業</a:t>
            </a:r>
            <a:r>
              <a:rPr lang="en-US" altLang="zh-TW" dirty="0"/>
              <a:t>06-2</a:t>
            </a:r>
            <a:r>
              <a:rPr lang="zh-TW" altLang="en-US" dirty="0"/>
              <a:t>  </a:t>
            </a:r>
            <a:r>
              <a:rPr lang="en-US" altLang="zh-TW" dirty="0"/>
              <a:t>[</a:t>
            </a:r>
            <a:r>
              <a:rPr lang="en-US" altLang="zh-TW" dirty="0" err="1"/>
              <a:t>c++</a:t>
            </a:r>
            <a:r>
              <a:rPr lang="en-US" altLang="zh-TW" dirty="0"/>
              <a:t>]</a:t>
            </a:r>
            <a:endParaRPr lang="zh-TW" altLang="en-US" dirty="0"/>
          </a:p>
        </p:txBody>
      </p:sp>
      <p:sp>
        <p:nvSpPr>
          <p:cNvPr id="3" name="內容版面配置區 2"/>
          <p:cNvSpPr>
            <a:spLocks noGrp="1"/>
          </p:cNvSpPr>
          <p:nvPr>
            <p:ph idx="1"/>
          </p:nvPr>
        </p:nvSpPr>
        <p:spPr>
          <a:xfrm>
            <a:off x="498764" y="1615044"/>
            <a:ext cx="9820893" cy="1598419"/>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2</a:t>
            </a:r>
            <a:r>
              <a:rPr lang="zh-CN" altLang="en-US" sz="2200" b="1" dirty="0">
                <a:latin typeface="標楷體" panose="03000509000000000000" pitchFamily="65" charset="-120"/>
                <a:ea typeface="標楷體" panose="03000509000000000000" pitchFamily="65" charset="-120"/>
              </a:rPr>
              <a:t>題</a:t>
            </a:r>
            <a:r>
              <a:rPr lang="zh-TW" altLang="en-US" sz="2200" b="1" dirty="0"/>
              <a:t>：</a:t>
            </a:r>
            <a:r>
              <a:rPr lang="zh-CN" altLang="en-US" sz="2200" b="1" dirty="0"/>
              <a:t>解碼器 </a:t>
            </a:r>
            <a:r>
              <a:rPr lang="en-US" altLang="zh-TW" sz="2200" b="1" dirty="0"/>
              <a:t>Decoder </a:t>
            </a:r>
          </a:p>
          <a:p>
            <a:r>
              <a:rPr lang="zh-TW" altLang="en-US" sz="2200" b="1" dirty="0">
                <a:solidFill>
                  <a:srgbClr val="FF0000"/>
                </a:solidFill>
              </a:rPr>
              <a:t>測資</a:t>
            </a:r>
            <a:endParaRPr lang="en-US" altLang="zh-TW" sz="2400" dirty="0">
              <a:latin typeface="+mj-ea"/>
            </a:endParaRPr>
          </a:p>
        </p:txBody>
      </p:sp>
      <p:graphicFrame>
        <p:nvGraphicFramePr>
          <p:cNvPr id="7" name="內容版面配置區 4"/>
          <p:cNvGraphicFramePr>
            <a:graphicFrameLocks/>
          </p:cNvGraphicFramePr>
          <p:nvPr>
            <p:extLst>
              <p:ext uri="{D42A27DB-BD31-4B8C-83A1-F6EECF244321}">
                <p14:modId xmlns:p14="http://schemas.microsoft.com/office/powerpoint/2010/main" val="1557353929"/>
              </p:ext>
            </p:extLst>
          </p:nvPr>
        </p:nvGraphicFramePr>
        <p:xfrm>
          <a:off x="1418861" y="2160673"/>
          <a:ext cx="10058400" cy="323433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161020503"/>
                    </a:ext>
                  </a:extLst>
                </a:gridCol>
                <a:gridCol w="5029200">
                  <a:extLst>
                    <a:ext uri="{9D8B030D-6E8A-4147-A177-3AD203B41FA5}">
                      <a16:colId xmlns:a16="http://schemas.microsoft.com/office/drawing/2014/main" val="3139841828"/>
                    </a:ext>
                  </a:extLst>
                </a:gridCol>
              </a:tblGrid>
              <a:tr h="704447">
                <a:tc>
                  <a:txBody>
                    <a:bodyPr/>
                    <a:lstStyle/>
                    <a:p>
                      <a:r>
                        <a:rPr lang="en-US" altLang="zh-TW"/>
                        <a:t>input</a:t>
                      </a:r>
                      <a:endParaRPr lang="zh-TW" altLang="en-US" dirty="0"/>
                    </a:p>
                  </a:txBody>
                  <a:tcPr/>
                </a:tc>
                <a:tc>
                  <a:txBody>
                    <a:bodyPr/>
                    <a:lstStyle/>
                    <a:p>
                      <a:r>
                        <a:rPr lang="en-US" altLang="zh-TW" dirty="0"/>
                        <a:t>output</a:t>
                      </a:r>
                      <a:endParaRPr lang="zh-TW" altLang="en-US" dirty="0"/>
                    </a:p>
                  </a:txBody>
                  <a:tcPr/>
                </a:tc>
                <a:extLst>
                  <a:ext uri="{0D108BD9-81ED-4DB2-BD59-A6C34878D82A}">
                    <a16:rowId xmlns:a16="http://schemas.microsoft.com/office/drawing/2014/main" val="1586207329"/>
                  </a:ext>
                </a:extLst>
              </a:tr>
              <a:tr h="2529883">
                <a:tc>
                  <a:txBody>
                    <a:bodyPr/>
                    <a:lstStyle/>
                    <a:p>
                      <a:pPr marL="0" marR="0" lvl="0" indent="0" algn="l" rtl="0">
                        <a:lnSpc>
                          <a:spcPct val="100000"/>
                        </a:lnSpc>
                        <a:spcBef>
                          <a:spcPts val="0"/>
                        </a:spcBef>
                        <a:spcAft>
                          <a:spcPts val="0"/>
                        </a:spcAft>
                        <a:buClr>
                          <a:srgbClr val="000000"/>
                        </a:buClr>
                        <a:buSzPts val="1400"/>
                        <a:buFont typeface="Arial"/>
                        <a:buNone/>
                      </a:pPr>
                      <a:r>
                        <a:rPr lang="en-US" altLang="zh-TW" dirty="0"/>
                        <a:t>3</a:t>
                      </a:r>
                    </a:p>
                    <a:p>
                      <a:pPr marL="0" marR="0" lvl="0" indent="0" algn="l" rtl="0">
                        <a:lnSpc>
                          <a:spcPct val="100000"/>
                        </a:lnSpc>
                        <a:spcBef>
                          <a:spcPts val="0"/>
                        </a:spcBef>
                        <a:spcAft>
                          <a:spcPts val="0"/>
                        </a:spcAft>
                        <a:buClr>
                          <a:srgbClr val="000000"/>
                        </a:buClr>
                        <a:buSzPts val="1400"/>
                        <a:buFont typeface="Arial"/>
                        <a:buNone/>
                      </a:pPr>
                      <a:r>
                        <a:rPr lang="en-US" altLang="zh-TW" dirty="0"/>
                        <a:t>B6C7A3</a:t>
                      </a:r>
                    </a:p>
                    <a:p>
                      <a:pPr marL="0" marR="0" lvl="0" indent="0" algn="l" rtl="0">
                        <a:lnSpc>
                          <a:spcPct val="100000"/>
                        </a:lnSpc>
                        <a:spcBef>
                          <a:spcPts val="0"/>
                        </a:spcBef>
                        <a:spcAft>
                          <a:spcPts val="0"/>
                        </a:spcAft>
                        <a:buClr>
                          <a:srgbClr val="000000"/>
                        </a:buClr>
                        <a:buSzPts val="1400"/>
                        <a:buFont typeface="Arial"/>
                        <a:buNone/>
                      </a:pPr>
                      <a:r>
                        <a:rPr lang="en-US" altLang="zh-TW" dirty="0"/>
                        <a:t>Z3U17L3</a:t>
                      </a:r>
                    </a:p>
                    <a:p>
                      <a:pPr marL="0" marR="0" lvl="0" indent="0" algn="l" rtl="0">
                        <a:lnSpc>
                          <a:spcPct val="100000"/>
                        </a:lnSpc>
                        <a:spcBef>
                          <a:spcPts val="0"/>
                        </a:spcBef>
                        <a:spcAft>
                          <a:spcPts val="0"/>
                        </a:spcAft>
                        <a:buClr>
                          <a:srgbClr val="000000"/>
                        </a:buClr>
                        <a:buSzPts val="1400"/>
                        <a:buFont typeface="Arial"/>
                        <a:buNone/>
                      </a:pPr>
                      <a:r>
                        <a:rPr lang="en-US" altLang="zh-TW" dirty="0"/>
                        <a:t>H5E3S2K6M9</a:t>
                      </a:r>
                    </a:p>
                    <a:p>
                      <a:pPr marL="0" marR="0" lvl="0" indent="0" algn="l" rtl="0">
                        <a:lnSpc>
                          <a:spcPct val="100000"/>
                        </a:lnSpc>
                        <a:spcBef>
                          <a:spcPts val="0"/>
                        </a:spcBef>
                        <a:spcAft>
                          <a:spcPts val="0"/>
                        </a:spcAft>
                        <a:buClr>
                          <a:srgbClr val="000000"/>
                        </a:buClr>
                        <a:buSzPts val="1400"/>
                        <a:buFont typeface="Arial"/>
                        <a:buNone/>
                      </a:pPr>
                      <a:endParaRPr lang="en-US" altLang="zh-TW" dirty="0"/>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zh-TW" dirty="0"/>
                        <a:t>BBBBBBCCCCCCCAAA</a:t>
                      </a:r>
                    </a:p>
                    <a:p>
                      <a:pPr marL="0" marR="0" lvl="0" indent="0" algn="l" rtl="0">
                        <a:lnSpc>
                          <a:spcPct val="100000"/>
                        </a:lnSpc>
                        <a:spcBef>
                          <a:spcPts val="0"/>
                        </a:spcBef>
                        <a:spcAft>
                          <a:spcPts val="0"/>
                        </a:spcAft>
                        <a:buClr>
                          <a:srgbClr val="000000"/>
                        </a:buClr>
                        <a:buSzPts val="1400"/>
                        <a:buFont typeface="Arial"/>
                        <a:buNone/>
                      </a:pPr>
                      <a:r>
                        <a:rPr lang="en-US" altLang="zh-TW" dirty="0"/>
                        <a:t>ZZZUUUUUUUUUUUUUUUUULLL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a:t>HHHHHEEESSKKKKKKMMMMMMMMM</a:t>
                      </a:r>
                    </a:p>
                  </a:txBody>
                  <a:tcPr/>
                </a:tc>
                <a:extLst>
                  <a:ext uri="{0D108BD9-81ED-4DB2-BD59-A6C34878D82A}">
                    <a16:rowId xmlns:a16="http://schemas.microsoft.com/office/drawing/2014/main" val="1657551028"/>
                  </a:ext>
                </a:extLst>
              </a:tr>
            </a:tbl>
          </a:graphicData>
        </a:graphic>
      </p:graphicFrame>
    </p:spTree>
    <p:extLst>
      <p:ext uri="{BB962C8B-B14F-4D97-AF65-F5344CB8AC3E}">
        <p14:creationId xmlns:p14="http://schemas.microsoft.com/office/powerpoint/2010/main" val="422814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179" y="270876"/>
            <a:ext cx="10295491" cy="1609344"/>
          </a:xfrm>
        </p:spPr>
        <p:txBody>
          <a:bodyPr/>
          <a:lstStyle/>
          <a:p>
            <a:r>
              <a:rPr lang="zh-TW" altLang="en-US" dirty="0"/>
              <a:t>作業</a:t>
            </a:r>
            <a:r>
              <a:rPr lang="en-US" altLang="zh-TW" dirty="0"/>
              <a:t>06-3</a:t>
            </a:r>
            <a:r>
              <a:rPr lang="zh-TW" altLang="en-US" dirty="0"/>
              <a:t>  </a:t>
            </a:r>
            <a:r>
              <a:rPr lang="en-US" altLang="zh-TW" dirty="0"/>
              <a:t>[Python]</a:t>
            </a:r>
            <a:endParaRPr lang="zh-TW" altLang="en-US" dirty="0"/>
          </a:p>
        </p:txBody>
      </p:sp>
      <p:sp>
        <p:nvSpPr>
          <p:cNvPr id="3" name="內容版面配置區 2"/>
          <p:cNvSpPr>
            <a:spLocks noGrp="1"/>
          </p:cNvSpPr>
          <p:nvPr>
            <p:ph idx="1"/>
          </p:nvPr>
        </p:nvSpPr>
        <p:spPr>
          <a:xfrm>
            <a:off x="498764" y="1615044"/>
            <a:ext cx="9820893" cy="4681254"/>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3</a:t>
            </a:r>
            <a:r>
              <a:rPr lang="zh-CN" altLang="en-US" sz="2200" b="1" dirty="0">
                <a:latin typeface="標楷體" panose="03000509000000000000" pitchFamily="65" charset="-120"/>
                <a:ea typeface="標楷體" panose="03000509000000000000" pitchFamily="65" charset="-120"/>
              </a:rPr>
              <a:t>題</a:t>
            </a:r>
            <a:r>
              <a:rPr lang="zh-TW" altLang="en-US" sz="2200" b="1" dirty="0"/>
              <a:t>：</a:t>
            </a:r>
            <a:r>
              <a:rPr lang="zh-TW" altLang="en-US" sz="2200" dirty="0">
                <a:latin typeface="+mn-ea"/>
              </a:rPr>
              <a:t>骰子</a:t>
            </a:r>
            <a:endParaRPr lang="en-US" altLang="zh-TW" sz="2200" b="1" dirty="0"/>
          </a:p>
          <a:p>
            <a:r>
              <a:rPr lang="zh-TW" altLang="en-US" sz="2200" dirty="0">
                <a:latin typeface="+mn-ea"/>
              </a:rPr>
              <a:t>桌面上有一顆的骰子，假設玩家只會向北、向南、向東、向西翻動骰子，且已知骰子任意相對的兩面點數相加為</a:t>
            </a:r>
            <a:r>
              <a:rPr lang="en-US" altLang="zh-TW" sz="2200" dirty="0">
                <a:latin typeface="+mn-ea"/>
              </a:rPr>
              <a:t>7</a:t>
            </a:r>
            <a:r>
              <a:rPr lang="zh-TW" altLang="en-US" sz="2200" dirty="0">
                <a:latin typeface="+mn-ea"/>
              </a:rPr>
              <a:t>。首先先將骰子點數為</a:t>
            </a:r>
            <a:r>
              <a:rPr lang="en-US" altLang="zh-TW" sz="2200" dirty="0">
                <a:latin typeface="+mn-ea"/>
              </a:rPr>
              <a:t>1</a:t>
            </a:r>
            <a:r>
              <a:rPr lang="zh-TW" altLang="en-US" sz="2200" dirty="0">
                <a:latin typeface="+mn-ea"/>
              </a:rPr>
              <a:t>、</a:t>
            </a:r>
            <a:r>
              <a:rPr lang="en-US" altLang="zh-TW" sz="2200" dirty="0">
                <a:latin typeface="+mn-ea"/>
              </a:rPr>
              <a:t>2</a:t>
            </a:r>
            <a:r>
              <a:rPr lang="zh-TW" altLang="en-US" sz="2200" dirty="0">
                <a:latin typeface="+mn-ea"/>
              </a:rPr>
              <a:t>、</a:t>
            </a:r>
            <a:r>
              <a:rPr lang="en-US" altLang="zh-TW" sz="2200" dirty="0">
                <a:latin typeface="+mn-ea"/>
              </a:rPr>
              <a:t>3</a:t>
            </a:r>
            <a:r>
              <a:rPr lang="zh-TW" altLang="en-US" sz="2200" dirty="0">
                <a:latin typeface="+mn-ea"/>
              </a:rPr>
              <a:t>分別向上、向北、向東放置，經過無數次翻動後，請你預測出此時的骰子各方向的數字為何</a:t>
            </a:r>
            <a:r>
              <a:rPr lang="en-US" altLang="zh-TW" sz="2200" dirty="0">
                <a:latin typeface="+mn-ea"/>
              </a:rPr>
              <a:t>?</a:t>
            </a:r>
          </a:p>
          <a:p>
            <a:r>
              <a:rPr lang="zh-TW" altLang="en-US" sz="2200" dirty="0">
                <a:latin typeface="+mn-ea"/>
              </a:rPr>
              <a:t>要求</a:t>
            </a:r>
            <a:r>
              <a:rPr lang="en-US" altLang="zh-TW" sz="2200" dirty="0">
                <a:latin typeface="+mn-ea"/>
              </a:rPr>
              <a:t>:</a:t>
            </a:r>
          </a:p>
          <a:p>
            <a:r>
              <a:rPr lang="zh-TW" altLang="en-US" sz="2200" dirty="0">
                <a:latin typeface="+mn-ea"/>
              </a:rPr>
              <a:t>輸入含有多組測試資料，每一組測試資料的第</a:t>
            </a:r>
            <a:r>
              <a:rPr lang="en-US" altLang="zh-TW" sz="2200" dirty="0">
                <a:latin typeface="+mn-ea"/>
              </a:rPr>
              <a:t>1</a:t>
            </a:r>
            <a:r>
              <a:rPr lang="zh-TW" altLang="en-US" sz="2200" dirty="0">
                <a:latin typeface="+mn-ea"/>
              </a:rPr>
              <a:t>列有一個正整數</a:t>
            </a:r>
            <a:r>
              <a:rPr lang="en-US" altLang="zh-TW" sz="2200" dirty="0">
                <a:latin typeface="+mn-ea"/>
              </a:rPr>
              <a:t>n(n&lt;=1024)</a:t>
            </a:r>
            <a:r>
              <a:rPr lang="zh-TW" altLang="en-US" sz="2200" dirty="0">
                <a:latin typeface="+mn-ea"/>
              </a:rPr>
              <a:t>，代表接下來有多少個轉動的命令。接下來的</a:t>
            </a:r>
            <a:r>
              <a:rPr lang="en-US" altLang="zh-TW" sz="2200" dirty="0">
                <a:latin typeface="+mn-ea"/>
              </a:rPr>
              <a:t>n</a:t>
            </a:r>
            <a:r>
              <a:rPr lang="zh-TW" altLang="en-US" sz="2200" dirty="0">
                <a:latin typeface="+mn-ea"/>
              </a:rPr>
              <a:t>列，每列會有一個動作</a:t>
            </a:r>
            <a:r>
              <a:rPr lang="en-US" altLang="zh-TW" sz="2200" dirty="0">
                <a:latin typeface="+mn-ea"/>
              </a:rPr>
              <a:t>(north, east, south, west</a:t>
            </a:r>
            <a:r>
              <a:rPr lang="zh-TW" altLang="en-US" sz="2200" dirty="0">
                <a:latin typeface="+mn-ea"/>
              </a:rPr>
              <a:t>其中一個，全都小寫</a:t>
            </a:r>
            <a:r>
              <a:rPr lang="en-US" altLang="zh-TW" sz="2200" dirty="0">
                <a:latin typeface="+mn-ea"/>
              </a:rPr>
              <a:t>)</a:t>
            </a:r>
            <a:r>
              <a:rPr lang="zh-TW" altLang="en-US" sz="2200" dirty="0">
                <a:latin typeface="+mn-ea"/>
              </a:rPr>
              <a:t>，代表經過一次向該方向的翻動。</a:t>
            </a:r>
            <a:r>
              <a:rPr lang="en-US" altLang="zh-TW" sz="2200" dirty="0">
                <a:latin typeface="+mn-ea"/>
              </a:rPr>
              <a:t>(ex:</a:t>
            </a:r>
            <a:r>
              <a:rPr lang="zh-TW" altLang="en-US" sz="2200" dirty="0">
                <a:latin typeface="+mn-ea"/>
              </a:rPr>
              <a:t>輸入為</a:t>
            </a:r>
            <a:r>
              <a:rPr lang="en-US" altLang="zh-TW" sz="2200" dirty="0">
                <a:latin typeface="+mn-ea"/>
              </a:rPr>
              <a:t>north</a:t>
            </a:r>
            <a:r>
              <a:rPr lang="zh-TW" altLang="en-US" sz="2200" dirty="0">
                <a:latin typeface="+mn-ea"/>
              </a:rPr>
              <a:t>，表示向北方翻動</a:t>
            </a:r>
            <a:r>
              <a:rPr lang="en-US" altLang="zh-TW" sz="2200" dirty="0">
                <a:latin typeface="+mn-ea"/>
              </a:rPr>
              <a:t>)</a:t>
            </a:r>
          </a:p>
          <a:p>
            <a:r>
              <a:rPr lang="en-US" altLang="zh-TW" sz="2200" dirty="0">
                <a:latin typeface="+mn-ea"/>
              </a:rPr>
              <a:t>n=0</a:t>
            </a:r>
            <a:r>
              <a:rPr lang="zh-TW" altLang="en-US" sz="2200" dirty="0">
                <a:latin typeface="+mn-ea"/>
              </a:rPr>
              <a:t>時表示輸入結束，需將預測結果根據上、北、東、南、西、下，從舊到新依序輸出。</a:t>
            </a:r>
          </a:p>
        </p:txBody>
      </p:sp>
    </p:spTree>
    <p:extLst>
      <p:ext uri="{BB962C8B-B14F-4D97-AF65-F5344CB8AC3E}">
        <p14:creationId xmlns:p14="http://schemas.microsoft.com/office/powerpoint/2010/main" val="130182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4179" y="270876"/>
            <a:ext cx="10295491" cy="1609344"/>
          </a:xfrm>
        </p:spPr>
        <p:txBody>
          <a:bodyPr/>
          <a:lstStyle/>
          <a:p>
            <a:r>
              <a:rPr lang="zh-TW" altLang="en-US" dirty="0"/>
              <a:t>作業</a:t>
            </a:r>
            <a:r>
              <a:rPr lang="en-US" altLang="zh-TW" dirty="0"/>
              <a:t>06-3</a:t>
            </a:r>
            <a:r>
              <a:rPr lang="zh-TW" altLang="en-US" dirty="0"/>
              <a:t>  </a:t>
            </a:r>
            <a:r>
              <a:rPr lang="en-US" altLang="zh-TW" dirty="0"/>
              <a:t>[PYTHON]</a:t>
            </a:r>
            <a:endParaRPr lang="zh-TW" altLang="en-US" dirty="0"/>
          </a:p>
        </p:txBody>
      </p:sp>
      <p:sp>
        <p:nvSpPr>
          <p:cNvPr id="3" name="內容版面配置區 2"/>
          <p:cNvSpPr>
            <a:spLocks noGrp="1"/>
          </p:cNvSpPr>
          <p:nvPr>
            <p:ph idx="1"/>
          </p:nvPr>
        </p:nvSpPr>
        <p:spPr>
          <a:xfrm>
            <a:off x="498764" y="1615043"/>
            <a:ext cx="9864436" cy="4629003"/>
          </a:xfrm>
          <a:ln>
            <a:noFill/>
          </a:ln>
        </p:spPr>
        <p:txBody>
          <a:bodyPr>
            <a:normAutofit/>
          </a:bodyPr>
          <a:lstStyle/>
          <a:p>
            <a:r>
              <a:rPr lang="zh-CN" altLang="en-US" sz="2200" b="1" dirty="0">
                <a:latin typeface="標楷體" panose="03000509000000000000" pitchFamily="65" charset="-120"/>
                <a:ea typeface="標楷體" panose="03000509000000000000" pitchFamily="65" charset="-120"/>
              </a:rPr>
              <a:t>第</a:t>
            </a:r>
            <a:r>
              <a:rPr lang="en-US" altLang="zh-CN" sz="2200" b="1" dirty="0">
                <a:latin typeface="標楷體" panose="03000509000000000000" pitchFamily="65" charset="-120"/>
                <a:ea typeface="標楷體" panose="03000509000000000000" pitchFamily="65" charset="-120"/>
              </a:rPr>
              <a:t>3</a:t>
            </a:r>
            <a:r>
              <a:rPr lang="zh-CN" altLang="en-US" sz="2200" b="1" dirty="0">
                <a:latin typeface="標楷體" panose="03000509000000000000" pitchFamily="65" charset="-120"/>
                <a:ea typeface="標楷體" panose="03000509000000000000" pitchFamily="65" charset="-120"/>
              </a:rPr>
              <a:t>題</a:t>
            </a:r>
            <a:r>
              <a:rPr lang="zh-TW" altLang="en-US" sz="2200" b="1" dirty="0"/>
              <a:t>：</a:t>
            </a:r>
            <a:r>
              <a:rPr lang="zh-TW" altLang="en-US" sz="2200" dirty="0">
                <a:latin typeface="+mn-ea"/>
              </a:rPr>
              <a:t>骰子</a:t>
            </a:r>
            <a:endParaRPr lang="en-US" altLang="zh-TW" sz="2200" b="1" dirty="0"/>
          </a:p>
          <a:p>
            <a:r>
              <a:rPr lang="zh-CN" altLang="en-US" sz="2200" dirty="0">
                <a:latin typeface="標楷體" panose="03000509000000000000" pitchFamily="65" charset="-120"/>
                <a:ea typeface="標楷體" panose="03000509000000000000" pitchFamily="65" charset="-120"/>
              </a:rPr>
              <a:t>範例：</a:t>
            </a:r>
            <a:endParaRPr lang="en-US" altLang="zh-TW" sz="2200" dirty="0">
              <a:latin typeface="標楷體" panose="03000509000000000000" pitchFamily="65" charset="-120"/>
              <a:ea typeface="標楷體" panose="03000509000000000000" pitchFamily="65" charset="-120"/>
            </a:endParaRPr>
          </a:p>
        </p:txBody>
      </p:sp>
      <p:pic>
        <p:nvPicPr>
          <p:cNvPr id="5" name="圖片 2">
            <a:extLst>
              <a:ext uri="{FF2B5EF4-FFF2-40B4-BE49-F238E27FC236}">
                <a16:creationId xmlns:a16="http://schemas.microsoft.com/office/drawing/2014/main" id="{282F6C0D-123F-4344-B7FA-FEAF44E7C01F}"/>
              </a:ext>
            </a:extLst>
          </p:cNvPr>
          <p:cNvPicPr>
            <a:picLocks noChangeAspect="1"/>
          </p:cNvPicPr>
          <p:nvPr/>
        </p:nvPicPr>
        <p:blipFill>
          <a:blip r:embed="rId3"/>
          <a:stretch>
            <a:fillRect/>
          </a:stretch>
        </p:blipFill>
        <p:spPr>
          <a:xfrm>
            <a:off x="1782747" y="2117273"/>
            <a:ext cx="6667500" cy="4152900"/>
          </a:xfrm>
          <a:prstGeom prst="rect">
            <a:avLst/>
          </a:prstGeom>
        </p:spPr>
      </p:pic>
    </p:spTree>
    <p:extLst>
      <p:ext uri="{BB962C8B-B14F-4D97-AF65-F5344CB8AC3E}">
        <p14:creationId xmlns:p14="http://schemas.microsoft.com/office/powerpoint/2010/main" val="71460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木頭類型</Template>
  <TotalTime>1252</TotalTime>
  <Words>918</Words>
  <Application>Microsoft Office PowerPoint</Application>
  <PresentationFormat>寬螢幕</PresentationFormat>
  <Paragraphs>152</Paragraphs>
  <Slides>17</Slides>
  <Notes>9</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17</vt:i4>
      </vt:variant>
    </vt:vector>
  </HeadingPairs>
  <TitlesOfParts>
    <vt:vector size="28" baseType="lpstr">
      <vt:lpstr>方正姚体</vt:lpstr>
      <vt:lpstr>微軟正黑體</vt:lpstr>
      <vt:lpstr>新細明體</vt:lpstr>
      <vt:lpstr>標楷體</vt:lpstr>
      <vt:lpstr>Agency FB</vt:lpstr>
      <vt:lpstr>Arial</vt:lpstr>
      <vt:lpstr>Calibri</vt:lpstr>
      <vt:lpstr>Rockwell</vt:lpstr>
      <vt:lpstr>Rockwell Condensed</vt:lpstr>
      <vt:lpstr>Wingdings</vt:lpstr>
      <vt:lpstr>木刻字型</vt:lpstr>
      <vt:lpstr>作業06</vt:lpstr>
      <vt:lpstr>作業06-1  [c++]</vt:lpstr>
      <vt:lpstr>作業06-1  [c++]</vt:lpstr>
      <vt:lpstr>作業06-1  [c++]</vt:lpstr>
      <vt:lpstr>作業06-2  [c++]</vt:lpstr>
      <vt:lpstr>作業06-2  [c++]</vt:lpstr>
      <vt:lpstr>作業06-2  [c++]</vt:lpstr>
      <vt:lpstr>作業06-3  [Python]</vt:lpstr>
      <vt:lpstr>作業06-3  [PYTHON]</vt:lpstr>
      <vt:lpstr>作業06-3  [Python]</vt:lpstr>
      <vt:lpstr>繳交規範</vt:lpstr>
      <vt:lpstr>截圖範例</vt:lpstr>
      <vt:lpstr>截圖範例</vt:lpstr>
      <vt:lpstr>繳交內容</vt:lpstr>
      <vt:lpstr>繳交內容</vt:lpstr>
      <vt:lpstr>繳交方式</vt:lpstr>
      <vt:lpstr>繳交格式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作業01</dc:title>
  <dc:creator>user</dc:creator>
  <cp:lastModifiedBy>minelab-2020nb</cp:lastModifiedBy>
  <cp:revision>241</cp:revision>
  <dcterms:created xsi:type="dcterms:W3CDTF">2019-09-17T05:51:58Z</dcterms:created>
  <dcterms:modified xsi:type="dcterms:W3CDTF">2020-11-12T06:49:19Z</dcterms:modified>
</cp:coreProperties>
</file>