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8" r:id="rId2"/>
    <p:sldId id="259" r:id="rId3"/>
    <p:sldId id="272" r:id="rId4"/>
    <p:sldId id="274" r:id="rId5"/>
    <p:sldId id="275" r:id="rId6"/>
    <p:sldId id="276" r:id="rId7"/>
    <p:sldId id="266" r:id="rId8"/>
    <p:sldId id="269" r:id="rId9"/>
    <p:sldId id="268" r:id="rId10"/>
    <p:sldId id="273" r:id="rId11"/>
    <p:sldId id="267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  <a:srgbClr val="D1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108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6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cueeclass.ncu.edu.t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繳交截止日期：</a:t>
            </a:r>
            <a:r>
              <a:rPr lang="en-US" altLang="zh-TW" sz="2000" dirty="0"/>
              <a:t>2020/10/20 </a:t>
            </a:r>
            <a:r>
              <a:rPr lang="zh-TW" altLang="en-US" sz="2000" dirty="0"/>
              <a:t>  </a:t>
            </a:r>
            <a:r>
              <a:rPr lang="en-US" altLang="zh-TW" sz="2000" dirty="0"/>
              <a:t>23:55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96" y="3999827"/>
            <a:ext cx="3102864" cy="1576658"/>
          </a:xfrm>
        </p:spPr>
      </p:pic>
      <p:sp>
        <p:nvSpPr>
          <p:cNvPr id="6" name="文字方塊 5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同時框起這四個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7146"/>
            <a:ext cx="4624264" cy="9934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0" y="3348990"/>
            <a:ext cx="4988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壓成</a:t>
            </a:r>
            <a:r>
              <a:rPr lang="en-US" altLang="zh-TW" sz="2800" dirty="0">
                <a:latin typeface="+mj-ea"/>
                <a:ea typeface="+mj-ea"/>
              </a:rPr>
              <a:t>zip</a:t>
            </a:r>
            <a:r>
              <a:rPr lang="zh-CN" altLang="en-US" sz="2800" dirty="0">
                <a:latin typeface="+mj-ea"/>
                <a:ea typeface="+mj-ea"/>
              </a:rPr>
              <a:t>檔，只需上傳這個檔案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18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作業上傳以 </a:t>
            </a:r>
            <a:r>
              <a:rPr lang="zh-CN" altLang="en-US" b="1" dirty="0">
                <a:solidFill>
                  <a:srgbClr val="FF0000"/>
                </a:solidFill>
              </a:rPr>
              <a:t>新</a:t>
            </a:r>
            <a:r>
              <a:rPr lang="en-US" altLang="zh-CN" b="1" dirty="0" err="1">
                <a:solidFill>
                  <a:srgbClr val="FF0000"/>
                </a:solidFill>
              </a:rPr>
              <a:t>eeclass</a:t>
            </a:r>
            <a:r>
              <a:rPr lang="zh-TW" altLang="en-US" b="1" dirty="0">
                <a:solidFill>
                  <a:srgbClr val="FF0000"/>
                </a:solidFill>
              </a:rPr>
              <a:t>系統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為主  </a:t>
            </a:r>
            <a:r>
              <a:rPr lang="en-US" altLang="zh-TW" dirty="0">
                <a:hlinkClick r:id="rId2"/>
              </a:rPr>
              <a:t>https://ncueeclass.ncu.edu.tw/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35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6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3561" y="484632"/>
            <a:ext cx="10295491" cy="1609344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937" y="1837508"/>
            <a:ext cx="6973837" cy="4642805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3200" b="1" dirty="0"/>
              <a:t>：</a:t>
            </a:r>
            <a:r>
              <a:rPr lang="zh-TW" altLang="en-US" sz="3200" b="1" dirty="0">
                <a:latin typeface="+mj-ea"/>
              </a:rPr>
              <a:t>尋找質、</a:t>
            </a:r>
            <a:r>
              <a:rPr lang="zh-TW" altLang="en-US" sz="3200" b="1" dirty="0" smtClean="0">
                <a:latin typeface="+mj-ea"/>
              </a:rPr>
              <a:t>因數</a:t>
            </a:r>
            <a:endParaRPr lang="en-US" altLang="zh-TW" sz="2400" dirty="0">
              <a:latin typeface="+mj-ea"/>
            </a:endParaRPr>
          </a:p>
          <a:p>
            <a:r>
              <a:rPr lang="zh-TW" altLang="en-US" sz="2400" dirty="0">
                <a:latin typeface="+mj-ea"/>
              </a:rPr>
              <a:t>要求：</a:t>
            </a:r>
            <a:endParaRPr lang="en-US" altLang="zh-TW" sz="2400" dirty="0">
              <a:latin typeface="+mj-ea"/>
            </a:endParaRPr>
          </a:p>
          <a:p>
            <a:pPr lvl="2"/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設計兩個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名稱遵照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en-US" altLang="zh-CN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find_factor</a:t>
            </a:r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(): 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尋找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因數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en-US" altLang="zh-CN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find_prime</a:t>
            </a:r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(): 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尋找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質數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400" dirty="0">
                <a:latin typeface="標楷體" panose="03000509000000000000" pitchFamily="65" charset="-120"/>
              </a:rPr>
              <a:t>輸入一正整數，請透過兩個</a:t>
            </a:r>
            <a:r>
              <a:rPr lang="en-US" altLang="zh-TW" sz="2400" dirty="0">
                <a:latin typeface="標楷體" panose="03000509000000000000" pitchFamily="65" charset="-120"/>
              </a:rPr>
              <a:t>function</a:t>
            </a:r>
            <a:r>
              <a:rPr lang="zh-TW" altLang="en-US" sz="2400" dirty="0">
                <a:latin typeface="標楷體" panose="03000509000000000000" pitchFamily="65" charset="-120"/>
              </a:rPr>
              <a:t>使程式分別依序輸出其因數並判斷是否為質數</a:t>
            </a:r>
            <a:r>
              <a:rPr lang="en-US" altLang="zh-TW" sz="2400" dirty="0">
                <a:latin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</a:rPr>
              <a:t>質數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輸出</a:t>
            </a:r>
            <a:r>
              <a:rPr lang="en-US" altLang="zh-TW" sz="2400" dirty="0">
                <a:latin typeface="標楷體" panose="03000509000000000000" pitchFamily="65" charset="-120"/>
              </a:rPr>
              <a:t>Y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</a:rPr>
              <a:t>非質數輸出</a:t>
            </a:r>
            <a:r>
              <a:rPr lang="en-US" altLang="zh-TW" sz="2400" dirty="0">
                <a:latin typeface="標楷體" panose="03000509000000000000" pitchFamily="65" charset="-120"/>
              </a:rPr>
              <a:t>N)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。</a:t>
            </a:r>
          </a:p>
          <a:p>
            <a:pPr lvl="2"/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8640" lvl="2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*不需要做到持續輸入</a:t>
            </a: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(while true: input…)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的動作。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每完成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次測試，程式結束。</a:t>
            </a:r>
            <a:endParaRPr lang="zh-CN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3A3132D-B764-465A-9177-78873E1FA1E8}"/>
              </a:ext>
            </a:extLst>
          </p:cNvPr>
          <p:cNvSpPr txBox="1"/>
          <p:nvPr/>
        </p:nvSpPr>
        <p:spPr>
          <a:xfrm>
            <a:off x="7927628" y="23423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範例：</a:t>
            </a:r>
          </a:p>
        </p:txBody>
      </p:sp>
      <p:pic>
        <p:nvPicPr>
          <p:cNvPr id="1026" name="Picture 2" descr="C:\Users\ZSheng\Downloads\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10"/>
          <a:stretch/>
        </p:blipFill>
        <p:spPr bwMode="auto">
          <a:xfrm>
            <a:off x="9035620" y="2453878"/>
            <a:ext cx="2394377" cy="346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03 </a:t>
            </a:r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05482"/>
              </p:ext>
            </p:extLst>
          </p:nvPr>
        </p:nvGraphicFramePr>
        <p:xfrm>
          <a:off x="1140186" y="1725246"/>
          <a:ext cx="10058400" cy="415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7">
                  <a:extLst>
                    <a:ext uri="{9D8B030D-6E8A-4147-A177-3AD203B41FA5}">
                      <a16:colId xmlns:a16="http://schemas.microsoft.com/office/drawing/2014/main" xmlns="" val="1161020503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47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64483">
                  <a:extLst>
                    <a:ext uri="{9D8B030D-6E8A-4147-A177-3AD203B41FA5}">
                      <a16:colId xmlns:a16="http://schemas.microsoft.com/office/drawing/2014/main" xmlns="" val="3139841828"/>
                    </a:ext>
                  </a:extLst>
                </a:gridCol>
              </a:tblGrid>
              <a:tr h="82233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8763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43112609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6207329"/>
                  </a:ext>
                </a:extLst>
              </a:tr>
              <a:tr h="3330709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TW" dirty="0"/>
                        <a:t>1 N</a:t>
                      </a:r>
                    </a:p>
                    <a:p>
                      <a:pPr algn="l"/>
                      <a:r>
                        <a:rPr lang="pt-BR" altLang="zh-TW" dirty="0"/>
                        <a:t>3 </a:t>
                      </a:r>
                      <a:r>
                        <a:rPr lang="pt-BR" altLang="zh-TW" dirty="0" smtClean="0"/>
                        <a:t>Y</a:t>
                      </a:r>
                      <a:endParaRPr lang="pt-BR" altLang="zh-TW" dirty="0"/>
                    </a:p>
                    <a:p>
                      <a:pPr algn="l"/>
                      <a:r>
                        <a:rPr lang="pt-BR" altLang="zh-TW" dirty="0"/>
                        <a:t>23 </a:t>
                      </a:r>
                      <a:r>
                        <a:rPr lang="pt-BR" altLang="zh-TW" dirty="0" smtClean="0"/>
                        <a:t>Y</a:t>
                      </a:r>
                      <a:endParaRPr lang="pt-BR" altLang="zh-TW" dirty="0"/>
                    </a:p>
                    <a:p>
                      <a:pPr algn="l"/>
                      <a:r>
                        <a:rPr lang="pt-BR" altLang="zh-TW" dirty="0"/>
                        <a:t>69 N</a:t>
                      </a:r>
                    </a:p>
                    <a:p>
                      <a:pPr algn="l"/>
                      <a:r>
                        <a:rPr lang="pt-BR" altLang="zh-TW" dirty="0"/>
                        <a:t>127 </a:t>
                      </a:r>
                      <a:r>
                        <a:rPr lang="pt-BR" altLang="zh-TW" dirty="0" smtClean="0"/>
                        <a:t>Y</a:t>
                      </a:r>
                      <a:endParaRPr lang="pt-BR" altLang="zh-TW" dirty="0"/>
                    </a:p>
                    <a:p>
                      <a:pPr algn="l"/>
                      <a:r>
                        <a:rPr lang="pt-BR" altLang="zh-TW" dirty="0"/>
                        <a:t>381 N</a:t>
                      </a:r>
                    </a:p>
                    <a:p>
                      <a:pPr algn="l"/>
                      <a:r>
                        <a:rPr lang="pt-BR" altLang="zh-TW" dirty="0"/>
                        <a:t>2921 N</a:t>
                      </a:r>
                    </a:p>
                    <a:p>
                      <a:pPr algn="l"/>
                      <a:r>
                        <a:rPr lang="pt-BR" altLang="zh-TW" dirty="0"/>
                        <a:t>8763 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TW" dirty="0"/>
                        <a:t>1 N</a:t>
                      </a:r>
                    </a:p>
                    <a:p>
                      <a:pPr algn="l"/>
                      <a:r>
                        <a:rPr lang="pt-BR" altLang="zh-TW" dirty="0"/>
                        <a:t>13 </a:t>
                      </a:r>
                      <a:r>
                        <a:rPr lang="pt-BR" altLang="zh-TW" dirty="0" smtClean="0"/>
                        <a:t>Y</a:t>
                      </a:r>
                      <a:endParaRPr lang="pt-BR" altLang="zh-TW" dirty="0"/>
                    </a:p>
                    <a:p>
                      <a:pPr algn="l"/>
                      <a:r>
                        <a:rPr lang="pt-BR" altLang="zh-TW" dirty="0"/>
                        <a:t>169 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TW" dirty="0"/>
                        <a:t>1 N</a:t>
                      </a:r>
                    </a:p>
                    <a:p>
                      <a:pPr algn="l"/>
                      <a:r>
                        <a:rPr lang="pt-BR" altLang="zh-TW" dirty="0"/>
                        <a:t>43112609 </a:t>
                      </a:r>
                      <a:r>
                        <a:rPr lang="pt-BR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755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3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3561" y="484632"/>
            <a:ext cx="10295491" cy="1280373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179" y="1648047"/>
            <a:ext cx="9638602" cy="4922874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zh-CN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3200" b="1" dirty="0" smtClean="0"/>
              <a:t>：</a:t>
            </a:r>
            <a:r>
              <a:rPr lang="zh-CN" altLang="en-US" sz="3200" b="1" dirty="0" smtClean="0">
                <a:latin typeface="+mj-ea"/>
              </a:rPr>
              <a:t>修改單字</a:t>
            </a:r>
            <a:endParaRPr lang="en-US" altLang="zh-TW" sz="2400" dirty="0" smtClean="0">
              <a:latin typeface="+mj-ea"/>
            </a:endParaRPr>
          </a:p>
          <a:p>
            <a:r>
              <a:rPr lang="zh-TW" altLang="en-US" sz="2400" dirty="0" smtClean="0">
                <a:latin typeface="+mj-ea"/>
              </a:rPr>
              <a:t>要求：</a:t>
            </a:r>
            <a:endParaRPr lang="en-US" altLang="zh-TW" sz="2400" dirty="0" smtClean="0">
              <a:latin typeface="+mj-ea"/>
            </a:endParaRPr>
          </a:p>
          <a:p>
            <a:pPr lvl="2"/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讀取文本</a:t>
            </a:r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(text.txt)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的內容，文本內有</a:t>
            </a:r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個英文句子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使用者先輸入一個想要尋找的英文單字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接著輸入一個變更後的英文單字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一行先輸出文本原來的句子，下一行輸出單字修改後的句子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最後輸出修改單字的次數</a:t>
            </a:r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8640" lvl="2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8640" lvl="2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大寫、小寫分開區分 </a:t>
            </a: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 </a:t>
            </a:r>
            <a:r>
              <a:rPr lang="en-US" altLang="zh-CN" sz="24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onday 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CN" sz="2400" u="sng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en-US" altLang="zh-CN" sz="24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onday</a:t>
            </a: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算不一樣</a:t>
            </a: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48640" lvl="2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標點符號前的單字也要被找到 </a:t>
            </a: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請看範例</a:t>
            </a: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</a:p>
          <a:p>
            <a:pPr marL="548640" lvl="2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不需要將修改後的句子寫入文本</a:t>
            </a:r>
            <a:endParaRPr lang="zh-CN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1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03 </a:t>
            </a:r>
            <a:r>
              <a:rPr lang="zh-CN" altLang="en-US" sz="2800" dirty="0" smtClean="0"/>
              <a:t>第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875317"/>
            <a:ext cx="10058400" cy="4296883"/>
          </a:xfrm>
        </p:spPr>
        <p:txBody>
          <a:bodyPr/>
          <a:lstStyle/>
          <a:p>
            <a:r>
              <a:rPr lang="zh-CN" altLang="en-US" dirty="0" smtClean="0"/>
              <a:t>範例：</a:t>
            </a:r>
            <a:endParaRPr lang="zh-TW" altLang="en-US" dirty="0"/>
          </a:p>
        </p:txBody>
      </p:sp>
      <p:pic>
        <p:nvPicPr>
          <p:cNvPr id="3075" name="Picture 3" descr="C:\Users\ZSheng\Download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54" y="1875317"/>
            <a:ext cx="890746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050465" y="1235327"/>
            <a:ext cx="330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CN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冒號</a:t>
            </a:r>
            <a:r>
              <a:rPr lang="en-US" altLang="zh-CN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(:)</a:t>
            </a:r>
            <a:r>
              <a:rPr lang="zh-CN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後面都有一格空格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60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03 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24493"/>
            <a:ext cx="10058400" cy="4247707"/>
          </a:xfrm>
        </p:spPr>
        <p:txBody>
          <a:bodyPr/>
          <a:lstStyle/>
          <a:p>
            <a:r>
              <a:rPr lang="zh-CN" altLang="en-US" dirty="0" smtClean="0"/>
              <a:t>範例</a:t>
            </a:r>
            <a:r>
              <a:rPr lang="en-US" altLang="zh-CN" dirty="0" smtClean="0"/>
              <a:t>2: </a:t>
            </a:r>
            <a:endParaRPr lang="zh-TW" altLang="en-US" dirty="0"/>
          </a:p>
        </p:txBody>
      </p:sp>
      <p:pic>
        <p:nvPicPr>
          <p:cNvPr id="4098" name="Picture 2" descr="C:\Users\ZSheng\Downloads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94" y="1927742"/>
            <a:ext cx="8259763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167420" y="1279807"/>
            <a:ext cx="330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CN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冒號</a:t>
            </a:r>
            <a:r>
              <a:rPr lang="en-US" altLang="zh-CN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(:)</a:t>
            </a:r>
            <a:r>
              <a:rPr lang="zh-CN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後面都有一格空格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820783" y="4369981"/>
            <a:ext cx="536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106280" y="5596270"/>
            <a:ext cx="536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題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4774" y="1874368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題</a:t>
            </a:r>
            <a:endParaRPr lang="zh-TW" altLang="en-US" dirty="0"/>
          </a:p>
        </p:txBody>
      </p:sp>
      <p:pic>
        <p:nvPicPr>
          <p:cNvPr id="2050" name="Picture 2" descr="C:\Users\ZSheng\Downloads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8" y="2560910"/>
            <a:ext cx="32385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Sheng\Downloads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74" y="2520461"/>
            <a:ext cx="6504082" cy="325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3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ZSheng\Downloads\p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4" y="4736882"/>
            <a:ext cx="6498192" cy="182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92631"/>
            <a:ext cx="10058400" cy="4127315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7868476" y="6356866"/>
            <a:ext cx="966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177386" y="2788529"/>
            <a:ext cx="45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zh-CN" altLang="en-US" b="1" dirty="0">
                <a:solidFill>
                  <a:srgbClr val="FF0000"/>
                </a:solidFill>
              </a:rPr>
              <a:t>這週有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題，所以壓縮檔內需共有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個文件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標楷體" panose="03000509000000000000" pitchFamily="65" charset="-120"/>
              </a:rPr>
              <a:t>檔名後面請附上對應的題號</a:t>
            </a:r>
            <a:endParaRPr lang="en-US" altLang="zh-CN" sz="2000" dirty="0">
              <a:ea typeface="標楷體" panose="03000509000000000000" pitchFamily="65" charset="-120"/>
            </a:endParaRPr>
          </a:p>
          <a:p>
            <a:r>
              <a:rPr lang="zh-CN" altLang="en-US" sz="2000" dirty="0">
                <a:ea typeface="標楷體" panose="03000509000000000000" pitchFamily="65" charset="-120"/>
              </a:rPr>
              <a:t>如第一題檔名為</a:t>
            </a:r>
            <a:r>
              <a:rPr lang="en-US" altLang="zh-TW" sz="2000" dirty="0">
                <a:ea typeface="標楷體" panose="03000509000000000000" pitchFamily="65" charset="-120"/>
              </a:rPr>
              <a:t>A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ea typeface="標楷體" panose="03000509000000000000" pitchFamily="65" charset="-120"/>
              </a:rPr>
              <a:t>-10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XXXXXXX</a:t>
            </a:r>
            <a:r>
              <a:rPr lang="en-US" altLang="zh-TW" sz="2000" dirty="0">
                <a:ea typeface="標楷體" panose="03000509000000000000" pitchFamily="65" charset="-120"/>
              </a:rPr>
              <a:t>-1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77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773</TotalTime>
  <Words>420</Words>
  <Application>Microsoft Office PowerPoint</Application>
  <PresentationFormat>自訂</PresentationFormat>
  <Paragraphs>87</Paragraphs>
  <Slides>12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木刻字型</vt:lpstr>
      <vt:lpstr>作業03</vt:lpstr>
      <vt:lpstr>作業03</vt:lpstr>
      <vt:lpstr>作業03 第1題</vt:lpstr>
      <vt:lpstr>作業03</vt:lpstr>
      <vt:lpstr>作業03 第2題</vt:lpstr>
      <vt:lpstr>作業03 第2題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棕升</cp:lastModifiedBy>
  <cp:revision>148</cp:revision>
  <dcterms:created xsi:type="dcterms:W3CDTF">2019-09-17T05:51:58Z</dcterms:created>
  <dcterms:modified xsi:type="dcterms:W3CDTF">2020-10-15T06:36:23Z</dcterms:modified>
</cp:coreProperties>
</file>