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944" r:id="rId2"/>
  </p:sldMasterIdLst>
  <p:notesMasterIdLst>
    <p:notesMasterId r:id="rId35"/>
  </p:notesMasterIdLst>
  <p:sldIdLst>
    <p:sldId id="256" r:id="rId3"/>
    <p:sldId id="303" r:id="rId4"/>
    <p:sldId id="260" r:id="rId5"/>
    <p:sldId id="261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01" r:id="rId14"/>
    <p:sldId id="302" r:id="rId15"/>
    <p:sldId id="298" r:id="rId16"/>
    <p:sldId id="299" r:id="rId17"/>
    <p:sldId id="266" r:id="rId18"/>
    <p:sldId id="305" r:id="rId19"/>
    <p:sldId id="306" r:id="rId20"/>
    <p:sldId id="312" r:id="rId21"/>
    <p:sldId id="313" r:id="rId22"/>
    <p:sldId id="314" r:id="rId23"/>
    <p:sldId id="309" r:id="rId24"/>
    <p:sldId id="310" r:id="rId25"/>
    <p:sldId id="311" r:id="rId26"/>
    <p:sldId id="315" r:id="rId27"/>
    <p:sldId id="273" r:id="rId28"/>
    <p:sldId id="272" r:id="rId29"/>
    <p:sldId id="304" r:id="rId30"/>
    <p:sldId id="274" r:id="rId31"/>
    <p:sldId id="277" r:id="rId32"/>
    <p:sldId id="276" r:id="rId33"/>
    <p:sldId id="283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FCC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 autoAdjust="0"/>
    <p:restoredTop sz="94479" autoAdjust="0"/>
  </p:normalViewPr>
  <p:slideViewPr>
    <p:cSldViewPr snapToGrid="0">
      <p:cViewPr varScale="1">
        <p:scale>
          <a:sx n="66" d="100"/>
          <a:sy n="66" d="100"/>
        </p:scale>
        <p:origin x="274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1779B-50A6-4AD3-859E-38B2C00958A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CCA9B-E9D0-4006-B322-DCBC76CD6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8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2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16a4af78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16a4af78f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616a4af78f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3978201c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3978201c3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63978201c3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2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72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b11ba20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63b11ba20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7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2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9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2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1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24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2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2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20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15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4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0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7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計算機實習 </a:t>
            </a: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2020/12/18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Value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傳值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88645" lvl="1" indent="0">
              <a:buNone/>
            </a:pPr>
            <a:r>
              <a:rPr lang="zh-TW" altLang="en-US" b="1" dirty="0"/>
              <a:t>                                                 </a:t>
            </a:r>
            <a:r>
              <a:rPr lang="zh-TW" altLang="en-US" sz="2400" b="1" dirty="0">
                <a:solidFill>
                  <a:srgbClr val="FF0000"/>
                </a:solidFill>
              </a:rPr>
              <a:t>透過傳送數值內容達成目的。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583" y="4794885"/>
            <a:ext cx="4954321" cy="17678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733675"/>
            <a:ext cx="5248275" cy="3829050"/>
          </a:xfrm>
          <a:prstGeom prst="rect">
            <a:avLst/>
          </a:prstGeom>
        </p:spPr>
      </p:pic>
      <p:cxnSp>
        <p:nvCxnSpPr>
          <p:cNvPr id="8" name="肘形接點 7"/>
          <p:cNvCxnSpPr/>
          <p:nvPr/>
        </p:nvCxnSpPr>
        <p:spPr>
          <a:xfrm flipV="1">
            <a:off x="5512526" y="3764281"/>
            <a:ext cx="1057057" cy="57258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710310" y="3533448"/>
            <a:ext cx="302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數值內容不被更動</a:t>
            </a:r>
          </a:p>
        </p:txBody>
      </p:sp>
    </p:spTree>
    <p:extLst>
      <p:ext uri="{BB962C8B-B14F-4D97-AF65-F5344CB8AC3E}">
        <p14:creationId xmlns:p14="http://schemas.microsoft.com/office/powerpoint/2010/main" val="262436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Value</a:t>
            </a:r>
            <a:r>
              <a:rPr lang="zh-TW" altLang="en-US" dirty="0"/>
              <a:t> 侷限性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速度</a:t>
            </a:r>
            <a:r>
              <a:rPr lang="en-US" altLang="zh-TW" sz="3200" dirty="0"/>
              <a:t>?</a:t>
            </a:r>
          </a:p>
          <a:p>
            <a:r>
              <a:rPr lang="zh-TW" altLang="en-US" sz="3200" dirty="0"/>
              <a:t>想直接更動數值</a:t>
            </a:r>
            <a:r>
              <a:rPr lang="en-US" altLang="zh-TW" sz="3200" dirty="0"/>
              <a:t>?</a:t>
            </a:r>
          </a:p>
          <a:p>
            <a:r>
              <a:rPr lang="zh-TW" altLang="en-US" sz="3200" dirty="0"/>
              <a:t>多回傳值</a:t>
            </a:r>
            <a:r>
              <a:rPr lang="en-US" altLang="zh-TW" sz="3200" dirty="0"/>
              <a:t>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161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(Alias)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093976"/>
            <a:ext cx="10058400" cy="4078224"/>
          </a:xfrm>
        </p:spPr>
        <p:txBody>
          <a:bodyPr/>
          <a:lstStyle/>
          <a:p>
            <a:r>
              <a:rPr lang="zh-TW" altLang="en-US" sz="2400" dirty="0"/>
              <a:t>別名</a:t>
            </a:r>
            <a:endParaRPr lang="en-US" altLang="zh-TW" sz="2400" dirty="0"/>
          </a:p>
          <a:p>
            <a:r>
              <a:rPr lang="en-US" altLang="zh-TW" sz="2400" dirty="0"/>
              <a:t>EX:</a:t>
            </a:r>
          </a:p>
          <a:p>
            <a:pPr lvl="1"/>
            <a:r>
              <a:rPr lang="en-US" altLang="zh-TW" sz="2400" dirty="0"/>
              <a:t>“</a:t>
            </a:r>
            <a:r>
              <a:rPr lang="zh-TW" altLang="en-US" sz="2400" dirty="0"/>
              <a:t>計算機實習</a:t>
            </a:r>
            <a:r>
              <a:rPr lang="en-US" altLang="zh-TW" sz="2400" dirty="0"/>
              <a:t>”</a:t>
            </a:r>
            <a:r>
              <a:rPr lang="zh-TW" altLang="en-US" sz="2400" dirty="0"/>
              <a:t> 別名為</a:t>
            </a:r>
            <a:r>
              <a:rPr lang="en-US" altLang="zh-TW" sz="2400" dirty="0"/>
              <a:t>“</a:t>
            </a:r>
            <a:r>
              <a:rPr lang="zh-TW" altLang="en-US" sz="2400" dirty="0"/>
              <a:t>計實</a:t>
            </a:r>
            <a:r>
              <a:rPr lang="en-US" altLang="zh-TW" sz="2400" dirty="0"/>
              <a:t>”</a:t>
            </a:r>
          </a:p>
          <a:p>
            <a:pPr lvl="1"/>
            <a:r>
              <a:rPr lang="en-US" altLang="zh-TW" sz="2400" dirty="0"/>
              <a:t>“</a:t>
            </a:r>
            <a:r>
              <a:rPr lang="zh-TW" altLang="en-US" sz="2400" dirty="0"/>
              <a:t>計實</a:t>
            </a:r>
            <a:r>
              <a:rPr lang="en-US" altLang="zh-TW" sz="2400" dirty="0"/>
              <a:t>”</a:t>
            </a:r>
            <a:r>
              <a:rPr lang="zh-TW" altLang="en-US" sz="2400" dirty="0"/>
              <a:t>要考試囉，相當於</a:t>
            </a:r>
            <a:r>
              <a:rPr lang="en-US" altLang="zh-TW" sz="2400" dirty="0"/>
              <a:t>”</a:t>
            </a:r>
            <a:r>
              <a:rPr lang="zh-TW" altLang="en-US" sz="2400" dirty="0"/>
              <a:t>計算機實習</a:t>
            </a:r>
            <a:r>
              <a:rPr lang="en-US" altLang="zh-TW" sz="2400" dirty="0"/>
              <a:t>”</a:t>
            </a:r>
            <a:r>
              <a:rPr lang="zh-TW" altLang="en-US" sz="2400" dirty="0"/>
              <a:t>要考試囉</a:t>
            </a:r>
            <a:endParaRPr lang="en-US" altLang="zh-TW" sz="2400" dirty="0"/>
          </a:p>
          <a:p>
            <a:pPr lvl="1"/>
            <a:endParaRPr lang="en-US" altLang="zh-TW" dirty="0"/>
          </a:p>
          <a:p>
            <a:pPr marL="588645" lvl="1" indent="0">
              <a:buNone/>
            </a:pPr>
            <a:endParaRPr lang="en-US" altLang="zh-TW" dirty="0"/>
          </a:p>
          <a:p>
            <a:pPr marL="588645" lvl="1" indent="0">
              <a:buNone/>
            </a:pP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" y="3953228"/>
            <a:ext cx="5981700" cy="21240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210" y="4390833"/>
            <a:ext cx="5709538" cy="16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2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(Alias)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03" y="2435648"/>
            <a:ext cx="5388373" cy="29680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448" y="2995734"/>
            <a:ext cx="4114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1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29" y="2338183"/>
            <a:ext cx="3990975" cy="3257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Pass by Reference (</a:t>
            </a:r>
            <a:r>
              <a:rPr lang="zh-TW" altLang="en-US" dirty="0"/>
              <a:t>傳參考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896" y="3022282"/>
            <a:ext cx="5604352" cy="18893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3700" y="2337569"/>
            <a:ext cx="461555" cy="214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>
            <a:stCxn id="7" idx="0"/>
          </p:cNvCxnSpPr>
          <p:nvPr/>
        </p:nvCxnSpPr>
        <p:spPr>
          <a:xfrm rot="5400000" flipH="1" flipV="1">
            <a:off x="1992208" y="1621415"/>
            <a:ext cx="278425" cy="115388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749041" y="1893787"/>
            <a:ext cx="265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可以不用回傳值</a:t>
            </a:r>
          </a:p>
        </p:txBody>
      </p:sp>
      <p:sp>
        <p:nvSpPr>
          <p:cNvPr id="13" name="矩形 12"/>
          <p:cNvSpPr/>
          <p:nvPr/>
        </p:nvSpPr>
        <p:spPr>
          <a:xfrm>
            <a:off x="3918861" y="2362665"/>
            <a:ext cx="104503" cy="206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15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5" y="2223407"/>
            <a:ext cx="6400800" cy="4000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771053" cy="1609344"/>
          </a:xfrm>
        </p:spPr>
        <p:txBody>
          <a:bodyPr/>
          <a:lstStyle/>
          <a:p>
            <a:r>
              <a:rPr lang="en-US" altLang="zh-TW" dirty="0"/>
              <a:t>Pass by Reference (</a:t>
            </a:r>
            <a:r>
              <a:rPr lang="zh-TW" altLang="en-US" dirty="0"/>
              <a:t>傳參考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476" y="2799260"/>
            <a:ext cx="4957399" cy="251296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4131810" y="3466008"/>
            <a:ext cx="635726" cy="22206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767536" y="4223657"/>
            <a:ext cx="1776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記憶體位置相同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endParaRPr lang="en-US" altLang="zh-TW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3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978201c3_0_7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指標 </a:t>
            </a:r>
            <a:r>
              <a:rPr lang="en-US" altLang="zh-TW" dirty="0"/>
              <a:t>Pointer</a:t>
            </a:r>
            <a:endParaRPr dirty="0"/>
          </a:p>
        </p:txBody>
      </p:sp>
      <p:sp>
        <p:nvSpPr>
          <p:cNvPr id="292" name="Google Shape;292;g63978201c3_0_7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800" dirty="0"/>
              <a:t>指標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符號</a:t>
            </a:r>
            <a:r>
              <a:rPr lang="zh-TW" altLang="en-US" sz="2800" dirty="0"/>
              <a:t> *</a:t>
            </a:r>
            <a:endParaRPr lang="en-US" altLang="zh-TW" sz="2800" dirty="0"/>
          </a:p>
          <a:p>
            <a:pPr marL="588645" lvl="1" indent="0">
              <a:buNone/>
            </a:pPr>
            <a:endParaRPr lang="en-US" altLang="zh-TW" dirty="0"/>
          </a:p>
          <a:p>
            <a:pPr marL="588645" lvl="1" indent="0">
              <a:buNone/>
            </a:pPr>
            <a:endParaRPr lang="en-US" altLang="zh-TW" dirty="0"/>
          </a:p>
          <a:p>
            <a:pPr marL="588645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531216"/>
            <a:ext cx="4135191" cy="8404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49486" y="3951459"/>
            <a:ext cx="940525" cy="420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249783" y="4824549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取址</a:t>
            </a:r>
          </a:p>
        </p:txBody>
      </p:sp>
      <p:sp>
        <p:nvSpPr>
          <p:cNvPr id="8" name="矩形 7"/>
          <p:cNvSpPr/>
          <p:nvPr/>
        </p:nvSpPr>
        <p:spPr>
          <a:xfrm>
            <a:off x="1258389" y="3978892"/>
            <a:ext cx="940525" cy="392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196134" y="4723586"/>
            <a:ext cx="143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solidFill>
                  <a:srgbClr val="FF0000"/>
                </a:solidFill>
              </a:rPr>
              <a:t>int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</a:rPr>
              <a:t>指標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6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8331"/>
            <a:ext cx="6267450" cy="2514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913" y="3178628"/>
            <a:ext cx="5428162" cy="19855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0" y="4493623"/>
            <a:ext cx="809897" cy="2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43795" y="5042263"/>
            <a:ext cx="3882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相當於 *</a:t>
            </a:r>
            <a:r>
              <a:rPr lang="en-US" altLang="zh-TW" sz="2000" b="1" dirty="0">
                <a:solidFill>
                  <a:srgbClr val="FF0000"/>
                </a:solidFill>
              </a:rPr>
              <a:t>(&amp;</a:t>
            </a:r>
            <a:r>
              <a:rPr lang="en-US" altLang="zh-TW" sz="2000" b="1" dirty="0" err="1">
                <a:solidFill>
                  <a:srgbClr val="FF0000"/>
                </a:solidFill>
              </a:rPr>
              <a:t>num</a:t>
            </a:r>
            <a:r>
              <a:rPr lang="en-US" altLang="zh-TW" sz="2000" b="1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2000" b="1" dirty="0">
                <a:solidFill>
                  <a:srgbClr val="FF0000"/>
                </a:solidFill>
              </a:rPr>
              <a:t>可理解為 取</a:t>
            </a:r>
            <a:r>
              <a:rPr lang="en-US" altLang="zh-TW" sz="2000" b="1" dirty="0">
                <a:solidFill>
                  <a:srgbClr val="FF0000"/>
                </a:solidFill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</a:rPr>
              <a:t>此記憶體位置</a:t>
            </a:r>
            <a:r>
              <a:rPr lang="en-US" altLang="zh-TW" sz="2000" b="1" dirty="0">
                <a:solidFill>
                  <a:srgbClr val="FF0000"/>
                </a:solidFill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</a:rPr>
              <a:t>的值</a:t>
            </a:r>
            <a:endParaRPr lang="en-US" altLang="zh-TW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26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89" y="3527678"/>
            <a:ext cx="10882918" cy="155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A9112-19DF-418A-9B14-1496CFE2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44C8F-C7AB-484B-B74D-76B3B196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8645" indent="-457200">
              <a:lnSpc>
                <a:spcPct val="150000"/>
              </a:lnSpc>
              <a:spcBef>
                <a:spcPts val="0"/>
              </a:spcBef>
              <a:buSzPts val="1530"/>
            </a:pPr>
            <a:r>
              <a:rPr lang="zh-TW" altLang="en-US" sz="2800" dirty="0"/>
              <a:t>記憶體位址 </a:t>
            </a:r>
            <a:r>
              <a:rPr lang="en-US" altLang="zh-TW" sz="2800" dirty="0"/>
              <a:t>Memory address</a:t>
            </a:r>
            <a:endParaRPr lang="zh-TW" altLang="en-US" sz="2800" dirty="0"/>
          </a:p>
          <a:p>
            <a:pPr marL="588645" indent="-457200">
              <a:lnSpc>
                <a:spcPct val="150000"/>
              </a:lnSpc>
              <a:spcBef>
                <a:spcPts val="0"/>
              </a:spcBef>
              <a:buSzPts val="1530"/>
            </a:pPr>
            <a:r>
              <a:rPr lang="zh-TW" altLang="en-US" sz="2800" dirty="0"/>
              <a:t>指標 </a:t>
            </a:r>
            <a:r>
              <a:rPr lang="en-US" altLang="zh-TW" sz="2800" dirty="0"/>
              <a:t>Pointer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241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Pointer(Address)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85" y="2842124"/>
            <a:ext cx="4029075" cy="3228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3419883"/>
            <a:ext cx="5752868" cy="15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7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altLang="en-US" dirty="0"/>
              <a:t>三者比較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3517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回傳值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2451"/>
            <a:ext cx="3857897" cy="38290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703" y="2407238"/>
            <a:ext cx="3904298" cy="32289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312" y="2378663"/>
            <a:ext cx="3990975" cy="32575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1554" y="2202451"/>
            <a:ext cx="287383" cy="270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54731" y="2367667"/>
            <a:ext cx="431075" cy="270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65121" y="2337842"/>
            <a:ext cx="431075" cy="270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5245" y="6139976"/>
            <a:ext cx="353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需透過回傳值才能達成</a:t>
            </a:r>
          </a:p>
        </p:txBody>
      </p:sp>
    </p:spTree>
    <p:extLst>
      <p:ext uri="{BB962C8B-B14F-4D97-AF65-F5344CB8AC3E}">
        <p14:creationId xmlns:p14="http://schemas.microsoft.com/office/powerpoint/2010/main" val="4058660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記憶體配置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2451"/>
            <a:ext cx="3857897" cy="38290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703" y="2407238"/>
            <a:ext cx="3904298" cy="32289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312" y="2378663"/>
            <a:ext cx="3990975" cy="32575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00859" y="6019425"/>
            <a:ext cx="3857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Function </a:t>
            </a:r>
            <a:r>
              <a:rPr lang="zh-TW" altLang="en-US" sz="2000" b="1" dirty="0">
                <a:solidFill>
                  <a:srgbClr val="FF0000"/>
                </a:solidFill>
              </a:rPr>
              <a:t>中 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r>
              <a:rPr lang="zh-TW" altLang="en-US" sz="2000" b="1" dirty="0">
                <a:solidFill>
                  <a:srgbClr val="FF0000"/>
                </a:solidFill>
              </a:rPr>
              <a:t>配置記憶體存變數</a:t>
            </a:r>
            <a:r>
              <a:rPr lang="en-US" altLang="zh-TW" sz="2000" b="1" dirty="0">
                <a:solidFill>
                  <a:srgbClr val="FF0000"/>
                </a:solidFill>
              </a:rPr>
              <a:t>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334105" y="5949475"/>
            <a:ext cx="2595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Function </a:t>
            </a:r>
            <a:r>
              <a:rPr lang="zh-TW" altLang="en-US" sz="2000" b="1" dirty="0">
                <a:solidFill>
                  <a:srgbClr val="FF0000"/>
                </a:solidFill>
              </a:rPr>
              <a:t>中 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r>
              <a:rPr lang="zh-TW" altLang="en-US" sz="2000" b="1" dirty="0">
                <a:solidFill>
                  <a:srgbClr val="FF0000"/>
                </a:solidFill>
              </a:rPr>
              <a:t>配置記憶體存指標</a:t>
            </a:r>
            <a:endParaRPr lang="en-US" altLang="zh-TW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3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Reference </a:t>
            </a:r>
            <a:r>
              <a:rPr lang="zh-TW" altLang="en-US" dirty="0"/>
              <a:t>限制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2" y="2601345"/>
            <a:ext cx="4075513" cy="6693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487" y="2201772"/>
            <a:ext cx="4433377" cy="1336630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4214949" y="3143794"/>
            <a:ext cx="2368731" cy="2346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850674" y="3378477"/>
            <a:ext cx="94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錯誤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32" y="4503149"/>
            <a:ext cx="5147953" cy="137513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487" y="4320499"/>
            <a:ext cx="3868376" cy="1900955"/>
          </a:xfrm>
          <a:prstGeom prst="rect">
            <a:avLst/>
          </a:prstGeom>
        </p:spPr>
      </p:pic>
      <p:cxnSp>
        <p:nvCxnSpPr>
          <p:cNvPr id="18" name="直線接點 17"/>
          <p:cNvCxnSpPr/>
          <p:nvPr/>
        </p:nvCxnSpPr>
        <p:spPr>
          <a:xfrm>
            <a:off x="584832" y="4075611"/>
            <a:ext cx="1056349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10214" y="1883446"/>
            <a:ext cx="150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</a:rPr>
              <a:t>Reference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10214" y="4104714"/>
            <a:ext cx="150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</a:rPr>
              <a:t>Pointer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89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55" y="513806"/>
            <a:ext cx="47910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04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187972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</p:spPr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678329"/>
            <a:ext cx="9535308" cy="50229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ts val="1870"/>
            </a:pPr>
            <a:r>
              <a:rPr lang="zh-CN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目標：指標 </a:t>
            </a:r>
            <a:r>
              <a:rPr lang="en-US" altLang="zh-CN" sz="2600" b="1" dirty="0">
                <a:ea typeface="標楷體" panose="03000509000000000000" pitchFamily="65" charset="-120"/>
              </a:rPr>
              <a:t>Pointer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輸入</a:t>
            </a:r>
            <a:r>
              <a:rPr lang="zh-CN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：</a:t>
            </a: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兩個</a:t>
            </a:r>
            <a:r>
              <a:rPr lang="zh-CN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正整數</a:t>
            </a: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輸出</a:t>
            </a:r>
            <a:r>
              <a:rPr lang="zh-CN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：</a:t>
            </a:r>
            <a:endParaRPr lang="en-US" altLang="zh-TW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兩數</a:t>
            </a:r>
            <a:r>
              <a:rPr lang="zh-CN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的</a:t>
            </a: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加總</a:t>
            </a:r>
            <a:endParaRPr lang="en-US" altLang="zh-TW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兩數</a:t>
            </a:r>
            <a:r>
              <a:rPr lang="zh-CN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的</a:t>
            </a: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乘積</a:t>
            </a:r>
            <a:endParaRPr lang="en-US" altLang="zh-TW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Rockwell" panose="02060603020205020403" pitchFamily="18" charset="0"/>
                <a:ea typeface="標楷體" panose="03000509000000000000" pitchFamily="65" charset="-120"/>
              </a:rPr>
              <a:t>Main</a:t>
            </a:r>
            <a:r>
              <a:rPr lang="zh-CN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函式的內容就跟右圖一樣，不需要做任何變更</a:t>
            </a:r>
            <a:endParaRPr lang="en-US" altLang="zh-TW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請使用指標，定義宣告第</a:t>
            </a:r>
            <a:r>
              <a:rPr lang="en-US" altLang="zh-TW" sz="2400" dirty="0">
                <a:latin typeface="Rockwell" panose="02060603020205020403" pitchFamily="18" charset="0"/>
                <a:ea typeface="標楷體" panose="03000509000000000000" pitchFamily="65" charset="-120"/>
              </a:rPr>
              <a:t>9</a:t>
            </a: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行的</a:t>
            </a:r>
            <a:r>
              <a:rPr lang="zh-CN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函式</a:t>
            </a:r>
            <a:r>
              <a:rPr lang="en-US" altLang="zh-TW" sz="2400" dirty="0">
                <a:latin typeface="Rockwell" panose="02060603020205020403" pitchFamily="18" charset="0"/>
                <a:ea typeface="標楷體" panose="03000509000000000000" pitchFamily="65" charset="-120"/>
              </a:rPr>
              <a:t> f ( )</a:t>
            </a:r>
          </a:p>
          <a:p>
            <a:endParaRPr lang="en-US" altLang="zh-TW" dirty="0"/>
          </a:p>
          <a:p>
            <a:r>
              <a:rPr lang="zh-TW" altLang="en-US" sz="2400" dirty="0"/>
              <a:t>繳交截止日期：</a:t>
            </a:r>
            <a:r>
              <a:rPr lang="en-US" altLang="zh-TW" sz="3000" dirty="0">
                <a:solidFill>
                  <a:srgbClr val="FF0000"/>
                </a:solidFill>
              </a:rPr>
              <a:t>2020/12/18  23:55</a:t>
            </a:r>
            <a:endParaRPr lang="en-US" altLang="zh-TW" sz="30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881B66-C026-4AF4-AA5E-35216AEAF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14" y="1132002"/>
            <a:ext cx="4906867" cy="28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15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3b11ba20a_0_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7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/>
              <a:t>練習</a:t>
            </a:r>
            <a:r>
              <a:rPr lang="en-US" altLang="zh-TW" dirty="0"/>
              <a:t>10</a:t>
            </a:r>
            <a:endParaRPr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069848" y="1754660"/>
            <a:ext cx="9535308" cy="1955192"/>
          </a:xfrm>
        </p:spPr>
        <p:txBody>
          <a:bodyPr>
            <a:normAutofit/>
          </a:bodyPr>
          <a:lstStyle/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CN" altLang="en-US" dirty="0"/>
              <a:t>測資：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D5181840-C1A8-40E4-91BA-764BECCED4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654324"/>
              </p:ext>
            </p:extLst>
          </p:nvPr>
        </p:nvGraphicFramePr>
        <p:xfrm>
          <a:off x="1586844" y="2518155"/>
          <a:ext cx="7043115" cy="26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53">
                  <a:extLst>
                    <a:ext uri="{9D8B030D-6E8A-4147-A177-3AD203B41FA5}">
                      <a16:colId xmlns:a16="http://schemas.microsoft.com/office/drawing/2014/main" val="1161020503"/>
                    </a:ext>
                  </a:extLst>
                </a:gridCol>
                <a:gridCol w="3026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527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input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207329"/>
                  </a:ext>
                </a:extLst>
              </a:tr>
              <a:tr h="1490069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510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4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TW" altLang="en-US" dirty="0"/>
              <a:t>記憶體位址</a:t>
            </a:r>
            <a:endParaRPr lang="en-US" altLang="zh-TW" dirty="0"/>
          </a:p>
        </p:txBody>
      </p:sp>
      <p:sp>
        <p:nvSpPr>
          <p:cNvPr id="234" name="Google Shape;234;p2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截圖範例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73BA2C-7D3C-4B18-AE87-5FBA70B22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6" r="13734"/>
          <a:stretch/>
        </p:blipFill>
        <p:spPr>
          <a:xfrm>
            <a:off x="3670341" y="2093976"/>
            <a:ext cx="3853204" cy="30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2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Sheng\Downloads\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6" y="4835675"/>
            <a:ext cx="8001465" cy="15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01512"/>
          </a:xfrm>
        </p:spPr>
        <p:txBody>
          <a:bodyPr/>
          <a:lstStyle/>
          <a:p>
            <a:r>
              <a:rPr lang="zh-TW" altLang="en-US" dirty="0"/>
              <a:t>上傳內容須為 </a:t>
            </a:r>
            <a:r>
              <a:rPr lang="en-US" altLang="zh-TW" dirty="0"/>
              <a:t>.zip </a:t>
            </a:r>
            <a:r>
              <a:rPr lang="zh-TW" altLang="en-US" dirty="0"/>
              <a:t>壓縮檔</a:t>
            </a:r>
            <a:endParaRPr lang="en-US" altLang="zh-TW" dirty="0"/>
          </a:p>
          <a:p>
            <a:r>
              <a:rPr lang="zh-TW" altLang="en-US" dirty="0"/>
              <a:t>內容包含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程式碼 </a:t>
            </a:r>
            <a:r>
              <a:rPr lang="en-US" altLang="zh-TW" b="1" dirty="0">
                <a:solidFill>
                  <a:srgbClr val="FF0000"/>
                </a:solidFill>
              </a:rPr>
              <a:t>(C++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py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只接受 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png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或 </a:t>
            </a:r>
            <a:r>
              <a:rPr lang="en-US" altLang="zh-TW" b="1" dirty="0">
                <a:solidFill>
                  <a:srgbClr val="FF0000"/>
                </a:solidFill>
              </a:rPr>
              <a:t>.jpg</a:t>
            </a:r>
            <a:r>
              <a:rPr lang="zh-TW" altLang="en-US" b="1" dirty="0">
                <a:solidFill>
                  <a:srgbClr val="FF0000"/>
                </a:solidFill>
              </a:rPr>
              <a:t> 形式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檔名皆須為  </a:t>
            </a:r>
            <a:r>
              <a:rPr lang="en-US" altLang="zh-TW" dirty="0"/>
              <a:t>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/>
              <a:t>  或  </a:t>
            </a:r>
            <a:r>
              <a:rPr lang="en-US" altLang="zh-TW" dirty="0"/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/>
              <a:t>Assignment: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6030" y="5246702"/>
            <a:ext cx="2287683" cy="70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12130" y="4877370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壓縮的內容</a:t>
            </a:r>
          </a:p>
        </p:txBody>
      </p:sp>
      <p:sp>
        <p:nvSpPr>
          <p:cNvPr id="7" name="文字方塊 8"/>
          <p:cNvSpPr txBox="1"/>
          <p:nvPr/>
        </p:nvSpPr>
        <p:spPr>
          <a:xfrm>
            <a:off x="9440372" y="5905869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上傳的壓縮檔</a:t>
            </a:r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8834986" y="6090535"/>
            <a:ext cx="605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5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/>
              <a:t>程式碼開頭要有以下文字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計算機概論</a:t>
            </a:r>
            <a:r>
              <a:rPr lang="en-US" altLang="zh-TW" sz="2800" dirty="0"/>
              <a:t>Ⅰ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ⅠA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2020-CE1003-A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ⅠB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作業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Assignment</a:t>
            </a:r>
          </a:p>
          <a:p>
            <a:r>
              <a:rPr lang="zh-TW" altLang="en-US" sz="2800" dirty="0"/>
              <a:t>練習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Practice</a:t>
            </a:r>
            <a:endParaRPr lang="zh-TW" altLang="en-US" sz="2800" dirty="0"/>
          </a:p>
        </p:txBody>
      </p:sp>
      <p:pic>
        <p:nvPicPr>
          <p:cNvPr id="9" name="Picture 2" descr="D:\計概文件\sreenshot_0918\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84" y="2284351"/>
            <a:ext cx="3255318" cy="1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68887" r="60068" b="18792"/>
          <a:stretch/>
        </p:blipFill>
        <p:spPr bwMode="auto"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1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16a4af78f_0_3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TW" altLang="en-US" dirty="0"/>
              <a:t>變數</a:t>
            </a:r>
            <a:endParaRPr dirty="0"/>
          </a:p>
        </p:txBody>
      </p:sp>
      <p:sp>
        <p:nvSpPr>
          <p:cNvPr id="241" name="Google Shape;241;g616a4af78f_0_3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endParaRPr lang="en-US" altLang="zh-TW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35048" y="2834040"/>
          <a:ext cx="8128000" cy="2625636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38843289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03936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6135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9295433"/>
                    </a:ext>
                  </a:extLst>
                </a:gridCol>
              </a:tblGrid>
              <a:tr h="875212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變數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75192"/>
                  </a:ext>
                </a:extLst>
              </a:tr>
              <a:tr h="8752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b="1" dirty="0"/>
                        <a:t>型</a:t>
                      </a:r>
                    </a:p>
                    <a:p>
                      <a:pPr algn="ctr"/>
                      <a:r>
                        <a:rPr lang="zh-TW" altLang="en-US" sz="2400" b="1" dirty="0"/>
                        <a:t>態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/>
                        <a:t>變數名稱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/>
                        <a:t>值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/>
                        <a:t>記憶體位置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55755"/>
                  </a:ext>
                </a:extLst>
              </a:tr>
              <a:tr h="8752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err="1"/>
                        <a:t>int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err="1"/>
                        <a:t>num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0x6dfec8</a:t>
                      </a:r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1787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變數取址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取址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符號</a:t>
            </a:r>
            <a:r>
              <a:rPr lang="zh-TW" altLang="en-US" sz="2400" dirty="0"/>
              <a:t> </a:t>
            </a:r>
            <a:r>
              <a:rPr lang="en-US" altLang="zh-TW" sz="2400" dirty="0"/>
              <a:t>&amp;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&amp;&amp;</a:t>
            </a:r>
          </a:p>
          <a:p>
            <a:pPr lvl="1"/>
            <a:r>
              <a:rPr lang="zh-TW" altLang="en-US" sz="2400" dirty="0"/>
              <a:t>邏輯 </a:t>
            </a:r>
            <a:r>
              <a:rPr lang="en-US" altLang="zh-TW" sz="2400" dirty="0"/>
              <a:t>and</a:t>
            </a:r>
          </a:p>
          <a:p>
            <a:pPr lvl="1"/>
            <a:endParaRPr lang="en-US" altLang="zh-TW" sz="2400" dirty="0"/>
          </a:p>
          <a:p>
            <a:r>
              <a:rPr lang="en-US" altLang="zh-TW" sz="2400" dirty="0"/>
              <a:t>&amp;</a:t>
            </a:r>
          </a:p>
          <a:p>
            <a:pPr lvl="1"/>
            <a:r>
              <a:rPr lang="zh-TW" altLang="en-US" sz="2400" dirty="0"/>
              <a:t>取址</a:t>
            </a:r>
            <a:endParaRPr lang="en-US" altLang="zh-TW" sz="2400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02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變數取址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76" y="2627566"/>
            <a:ext cx="5495925" cy="30384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883" y="3680133"/>
            <a:ext cx="5041925" cy="16107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24549" y="4485486"/>
            <a:ext cx="531223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0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陣列記憶體分配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" y="2504694"/>
            <a:ext cx="6086475" cy="3162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72" y="3247372"/>
            <a:ext cx="4776622" cy="1812308"/>
          </a:xfrm>
          <a:prstGeom prst="rect">
            <a:avLst/>
          </a:prstGeom>
        </p:spPr>
      </p:pic>
      <p:cxnSp>
        <p:nvCxnSpPr>
          <p:cNvPr id="11" name="肘形接點 10"/>
          <p:cNvCxnSpPr/>
          <p:nvPr/>
        </p:nvCxnSpPr>
        <p:spPr>
          <a:xfrm flipV="1">
            <a:off x="9144001" y="2316480"/>
            <a:ext cx="1219200" cy="106244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0485119" y="2093976"/>
            <a:ext cx="1564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陣列最初的記憶體位置</a:t>
            </a:r>
          </a:p>
        </p:txBody>
      </p:sp>
      <p:sp>
        <p:nvSpPr>
          <p:cNvPr id="13" name="右中括弧 12"/>
          <p:cNvSpPr/>
          <p:nvPr/>
        </p:nvSpPr>
        <p:spPr>
          <a:xfrm>
            <a:off x="9274629" y="3587930"/>
            <a:ext cx="139337" cy="313508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中括弧 13"/>
          <p:cNvSpPr/>
          <p:nvPr/>
        </p:nvSpPr>
        <p:spPr>
          <a:xfrm>
            <a:off x="9506252" y="3787765"/>
            <a:ext cx="139337" cy="313508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932124" y="3614873"/>
            <a:ext cx="131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記憶體間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差</a:t>
            </a:r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7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記憶體大小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" y="3071265"/>
            <a:ext cx="6800850" cy="2143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983" y="3328319"/>
            <a:ext cx="5131429" cy="19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6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為什麼要用陣列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不用宣告一堆變數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空間局部性</a:t>
            </a:r>
            <a:endParaRPr lang="en-US" altLang="zh-TW" sz="2400" dirty="0"/>
          </a:p>
          <a:p>
            <a:pPr lvl="1"/>
            <a:r>
              <a:rPr lang="zh-TW" altLang="en-US" sz="2400" dirty="0"/>
              <a:t>陣列中的值記憶體相鄰，拜訪較快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235" y="2829361"/>
            <a:ext cx="4776622" cy="18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273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</TotalTime>
  <Words>438</Words>
  <Application>Microsoft Office PowerPoint</Application>
  <PresentationFormat>宽屏</PresentationFormat>
  <Paragraphs>133</Paragraphs>
  <Slides>32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木刻字型</vt:lpstr>
      <vt:lpstr>計算機實習 10</vt:lpstr>
      <vt:lpstr>outline</vt:lpstr>
      <vt:lpstr>記憶體位址</vt:lpstr>
      <vt:lpstr>變數</vt:lpstr>
      <vt:lpstr>變數取址</vt:lpstr>
      <vt:lpstr>變數取址</vt:lpstr>
      <vt:lpstr>陣列記憶體分配</vt:lpstr>
      <vt:lpstr>記憶體大小</vt:lpstr>
      <vt:lpstr>為什麼要用陣列?</vt:lpstr>
      <vt:lpstr>Pass by Value (傳值)</vt:lpstr>
      <vt:lpstr>Pass by Value 侷限性</vt:lpstr>
      <vt:lpstr>Reference (Alias)</vt:lpstr>
      <vt:lpstr>Reference (Alias)</vt:lpstr>
      <vt:lpstr>Pass by Reference (傳參考)</vt:lpstr>
      <vt:lpstr>Pass by Reference (傳參考)</vt:lpstr>
      <vt:lpstr>指標 Pointer</vt:lpstr>
      <vt:lpstr>指標</vt:lpstr>
      <vt:lpstr>指標</vt:lpstr>
      <vt:lpstr>指標</vt:lpstr>
      <vt:lpstr>Pass by Pointer(Address)</vt:lpstr>
      <vt:lpstr>三者比較</vt:lpstr>
      <vt:lpstr>回傳值</vt:lpstr>
      <vt:lpstr>記憶體配置</vt:lpstr>
      <vt:lpstr>Pass by Reference 限制</vt:lpstr>
      <vt:lpstr>PowerPoint 演示文稿</vt:lpstr>
      <vt:lpstr>課堂練習</vt:lpstr>
      <vt:lpstr>練習10</vt:lpstr>
      <vt:lpstr>練習10</vt:lpstr>
      <vt:lpstr>繳交規範</vt:lpstr>
      <vt:lpstr>截圖範例</vt:lpstr>
      <vt:lpstr>繳交內容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Chong Sheng Tee</cp:lastModifiedBy>
  <cp:revision>260</cp:revision>
  <dcterms:created xsi:type="dcterms:W3CDTF">2019-09-17T01:59:49Z</dcterms:created>
  <dcterms:modified xsi:type="dcterms:W3CDTF">2020-12-16T13:48:15Z</dcterms:modified>
</cp:coreProperties>
</file>